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242" r:id="rId2"/>
  </p:sldMasterIdLst>
  <p:notesMasterIdLst>
    <p:notesMasterId r:id="rId47"/>
  </p:notesMasterIdLst>
  <p:handoutMasterIdLst>
    <p:handoutMasterId r:id="rId48"/>
  </p:handoutMasterIdLst>
  <p:sldIdLst>
    <p:sldId id="357" r:id="rId3"/>
    <p:sldId id="407" r:id="rId4"/>
    <p:sldId id="414" r:id="rId5"/>
    <p:sldId id="409" r:id="rId6"/>
    <p:sldId id="372" r:id="rId7"/>
    <p:sldId id="413" r:id="rId8"/>
    <p:sldId id="440" r:id="rId9"/>
    <p:sldId id="441" r:id="rId10"/>
    <p:sldId id="454" r:id="rId11"/>
    <p:sldId id="377" r:id="rId12"/>
    <p:sldId id="380" r:id="rId13"/>
    <p:sldId id="446" r:id="rId14"/>
    <p:sldId id="443" r:id="rId15"/>
    <p:sldId id="453" r:id="rId16"/>
    <p:sldId id="420" r:id="rId17"/>
    <p:sldId id="421" r:id="rId18"/>
    <p:sldId id="422" r:id="rId19"/>
    <p:sldId id="447" r:id="rId20"/>
    <p:sldId id="391" r:id="rId21"/>
    <p:sldId id="393" r:id="rId22"/>
    <p:sldId id="448" r:id="rId23"/>
    <p:sldId id="452" r:id="rId24"/>
    <p:sldId id="426" r:id="rId25"/>
    <p:sldId id="427" r:id="rId26"/>
    <p:sldId id="428" r:id="rId27"/>
    <p:sldId id="388" r:id="rId28"/>
    <p:sldId id="385" r:id="rId29"/>
    <p:sldId id="451" r:id="rId30"/>
    <p:sldId id="423" r:id="rId31"/>
    <p:sldId id="436" r:id="rId32"/>
    <p:sldId id="435" r:id="rId33"/>
    <p:sldId id="392" r:id="rId34"/>
    <p:sldId id="394" r:id="rId35"/>
    <p:sldId id="450" r:id="rId36"/>
    <p:sldId id="437" r:id="rId37"/>
    <p:sldId id="438" r:id="rId38"/>
    <p:sldId id="439" r:id="rId39"/>
    <p:sldId id="459" r:id="rId40"/>
    <p:sldId id="378" r:id="rId41"/>
    <p:sldId id="460" r:id="rId42"/>
    <p:sldId id="461" r:id="rId43"/>
    <p:sldId id="462" r:id="rId44"/>
    <p:sldId id="411" r:id="rId45"/>
    <p:sldId id="463" r:id="rId46"/>
  </p:sldIdLst>
  <p:sldSz cx="9144000" cy="6858000" type="screen4x3"/>
  <p:notesSz cx="7019925" cy="93059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4">
          <p15:clr>
            <a:srgbClr val="A4A3A4"/>
          </p15:clr>
        </p15:guide>
        <p15:guide id="2" orient="horz" pos="660">
          <p15:clr>
            <a:srgbClr val="A4A3A4"/>
          </p15:clr>
        </p15:guide>
        <p15:guide id="3" pos="2015">
          <p15:clr>
            <a:srgbClr val="A4A3A4"/>
          </p15:clr>
        </p15:guide>
        <p15:guide id="4" pos="3907">
          <p15:clr>
            <a:srgbClr val="A4A3A4"/>
          </p15:clr>
        </p15:guide>
        <p15:guide id="5" pos="30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1">
          <p15:clr>
            <a:srgbClr val="A4A3A4"/>
          </p15:clr>
        </p15:guide>
        <p15:guide id="2" pos="221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9FF66"/>
    <a:srgbClr val="C60C30"/>
    <a:srgbClr val="EAEAEA"/>
    <a:srgbClr val="DBCEAC"/>
    <a:srgbClr val="3CB6CE"/>
    <a:srgbClr val="B6BF00"/>
    <a:srgbClr val="EC7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75219" autoAdjust="0"/>
  </p:normalViewPr>
  <p:slideViewPr>
    <p:cSldViewPr snapToGrid="0">
      <p:cViewPr varScale="1">
        <p:scale>
          <a:sx n="87" d="100"/>
          <a:sy n="87" d="100"/>
        </p:scale>
        <p:origin x="2052" y="84"/>
      </p:cViewPr>
      <p:guideLst>
        <p:guide orient="horz" pos="1534"/>
        <p:guide orient="horz" pos="660"/>
        <p:guide pos="2015"/>
        <p:guide pos="3907"/>
        <p:guide pos="30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118" d="100"/>
          <a:sy n="118" d="100"/>
        </p:scale>
        <p:origin x="-2004" y="-96"/>
      </p:cViewPr>
      <p:guideLst>
        <p:guide orient="horz" pos="2931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6BE22D-3802-4EBC-A63A-22BA00B7B051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B3A95B0B-0B2D-4459-8128-E87844D602D8}">
      <dgm:prSet phldrT="[Text]" custT="1"/>
      <dgm:spPr/>
      <dgm:t>
        <a:bodyPr/>
        <a:lstStyle/>
        <a:p>
          <a:r>
            <a:rPr lang="en-US" sz="2400" dirty="0">
              <a:latin typeface="Californian FB" panose="0207040306080B030204" pitchFamily="18" charset="0"/>
            </a:rPr>
            <a:t>Network Design Models</a:t>
          </a:r>
        </a:p>
      </dgm:t>
    </dgm:pt>
    <dgm:pt modelId="{EDA42DE1-F1D9-482E-A0B4-859858C79486}" type="parTrans" cxnId="{CAAFE095-F78B-4086-A9A6-A2098ED7F14B}">
      <dgm:prSet/>
      <dgm:spPr/>
      <dgm:t>
        <a:bodyPr/>
        <a:lstStyle/>
        <a:p>
          <a:endParaRPr lang="en-US"/>
        </a:p>
      </dgm:t>
    </dgm:pt>
    <dgm:pt modelId="{8EC94B86-616A-4945-BC3B-5E64D6181739}" type="sibTrans" cxnId="{CAAFE095-F78B-4086-A9A6-A2098ED7F14B}">
      <dgm:prSet/>
      <dgm:spPr/>
      <dgm:t>
        <a:bodyPr/>
        <a:lstStyle/>
        <a:p>
          <a:endParaRPr lang="en-US"/>
        </a:p>
      </dgm:t>
    </dgm:pt>
    <dgm:pt modelId="{1264D0C8-6FF0-4362-9409-5249CED23C63}" type="asst">
      <dgm:prSet phldrT="[Text]" custT="1"/>
      <dgm:spPr/>
      <dgm:t>
        <a:bodyPr/>
        <a:lstStyle/>
        <a:p>
          <a:r>
            <a:rPr lang="en-US" sz="2400" dirty="0">
              <a:latin typeface="Californian FB" panose="0207040306080B030204" pitchFamily="18" charset="0"/>
            </a:rPr>
            <a:t>Input-Output</a:t>
          </a:r>
        </a:p>
      </dgm:t>
    </dgm:pt>
    <dgm:pt modelId="{F565451F-A573-44F9-ADE5-92030292A8A9}" type="parTrans" cxnId="{CF52041D-AE0E-475A-83EC-7A67B2880E41}">
      <dgm:prSet/>
      <dgm:spPr/>
      <dgm:t>
        <a:bodyPr/>
        <a:lstStyle/>
        <a:p>
          <a:endParaRPr lang="en-US"/>
        </a:p>
      </dgm:t>
    </dgm:pt>
    <dgm:pt modelId="{2CB1DD70-0699-4B53-BCEB-EC9BCDADACA3}" type="sibTrans" cxnId="{CF52041D-AE0E-475A-83EC-7A67B2880E41}">
      <dgm:prSet/>
      <dgm:spPr/>
      <dgm:t>
        <a:bodyPr/>
        <a:lstStyle/>
        <a:p>
          <a:endParaRPr lang="en-US"/>
        </a:p>
      </dgm:t>
    </dgm:pt>
    <dgm:pt modelId="{323AE678-7313-4B7B-8AC9-1E948A63D31C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2400" dirty="0">
              <a:latin typeface="Californian FB" panose="0207040306080B030204" pitchFamily="18" charset="0"/>
            </a:rPr>
            <a:t>Benefit-Cost Analysis</a:t>
          </a:r>
        </a:p>
      </dgm:t>
    </dgm:pt>
    <dgm:pt modelId="{CA6CAE7B-0067-4952-B5F1-C14B2449F4BB}" type="parTrans" cxnId="{BE4E587A-57D2-4249-BF99-B6EC05BE547A}">
      <dgm:prSet/>
      <dgm:spPr/>
      <dgm:t>
        <a:bodyPr/>
        <a:lstStyle/>
        <a:p>
          <a:endParaRPr lang="en-US"/>
        </a:p>
      </dgm:t>
    </dgm:pt>
    <dgm:pt modelId="{8788F7DA-2938-4380-A1D4-832A86134E21}" type="sibTrans" cxnId="{BE4E587A-57D2-4249-BF99-B6EC05BE547A}">
      <dgm:prSet/>
      <dgm:spPr/>
      <dgm:t>
        <a:bodyPr/>
        <a:lstStyle/>
        <a:p>
          <a:endParaRPr lang="en-US"/>
        </a:p>
      </dgm:t>
    </dgm:pt>
    <dgm:pt modelId="{0214D9E1-E5DC-4F98-8F9E-7C03408576AB}">
      <dgm:prSet phldrT="[Text]" custT="1"/>
      <dgm:spPr/>
      <dgm:t>
        <a:bodyPr/>
        <a:lstStyle/>
        <a:p>
          <a:r>
            <a:rPr lang="en-US" sz="2400" dirty="0">
              <a:latin typeface="Californian FB" panose="0207040306080B030204" pitchFamily="18" charset="0"/>
            </a:rPr>
            <a:t>Regional Economic Models</a:t>
          </a:r>
        </a:p>
      </dgm:t>
    </dgm:pt>
    <dgm:pt modelId="{73307D12-F3E8-45BC-8450-0A6A7003B647}" type="parTrans" cxnId="{EB8FDE65-8133-4C8B-B8F5-60BAA95DC8F3}">
      <dgm:prSet/>
      <dgm:spPr/>
      <dgm:t>
        <a:bodyPr/>
        <a:lstStyle/>
        <a:p>
          <a:endParaRPr lang="en-US"/>
        </a:p>
      </dgm:t>
    </dgm:pt>
    <dgm:pt modelId="{DD7D611E-57F9-41AF-92E8-FCC3B9AC466B}" type="sibTrans" cxnId="{EB8FDE65-8133-4C8B-B8F5-60BAA95DC8F3}">
      <dgm:prSet/>
      <dgm:spPr/>
      <dgm:t>
        <a:bodyPr/>
        <a:lstStyle/>
        <a:p>
          <a:endParaRPr lang="en-US"/>
        </a:p>
      </dgm:t>
    </dgm:pt>
    <dgm:pt modelId="{51ED62E0-F07A-4607-A4F2-C1902EE7FC0B}" type="asst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2400" dirty="0">
              <a:latin typeface="Californian FB" panose="0207040306080B030204" pitchFamily="18" charset="0"/>
            </a:rPr>
            <a:t>Computable General Equilibrium</a:t>
          </a:r>
        </a:p>
      </dgm:t>
    </dgm:pt>
    <dgm:pt modelId="{ACD61392-7142-44C3-A440-844C54C108DB}" type="parTrans" cxnId="{44DFFDB4-90C9-470A-9645-9CEE4AEAFA8E}">
      <dgm:prSet/>
      <dgm:spPr/>
      <dgm:t>
        <a:bodyPr/>
        <a:lstStyle/>
        <a:p>
          <a:endParaRPr lang="en-US"/>
        </a:p>
      </dgm:t>
    </dgm:pt>
    <dgm:pt modelId="{E7C49C35-9874-4697-8D4F-0758C336EE7A}" type="sibTrans" cxnId="{44DFFDB4-90C9-470A-9645-9CEE4AEAFA8E}">
      <dgm:prSet/>
      <dgm:spPr/>
      <dgm:t>
        <a:bodyPr/>
        <a:lstStyle/>
        <a:p>
          <a:endParaRPr lang="en-US"/>
        </a:p>
      </dgm:t>
    </dgm:pt>
    <dgm:pt modelId="{678AD3D3-C5B3-4A3D-94CD-422DD6A0FC05}">
      <dgm:prSet phldrT="[Text]" custT="1"/>
      <dgm:spPr/>
      <dgm:t>
        <a:bodyPr/>
        <a:lstStyle/>
        <a:p>
          <a:r>
            <a:rPr lang="en-US" sz="2400" dirty="0">
              <a:latin typeface="Californian FB" panose="0207040306080B030204" pitchFamily="18" charset="0"/>
            </a:rPr>
            <a:t>Modeling Techniques</a:t>
          </a:r>
        </a:p>
      </dgm:t>
    </dgm:pt>
    <dgm:pt modelId="{202E75F6-AE30-4BEF-8489-30C5B7A9A407}" type="parTrans" cxnId="{2843A24A-1951-4EC9-A941-5CA1354F3F7D}">
      <dgm:prSet/>
      <dgm:spPr/>
      <dgm:t>
        <a:bodyPr/>
        <a:lstStyle/>
        <a:p>
          <a:endParaRPr lang="en-US"/>
        </a:p>
      </dgm:t>
    </dgm:pt>
    <dgm:pt modelId="{C6010727-A3E1-4E72-A261-319C6EE74906}" type="sibTrans" cxnId="{2843A24A-1951-4EC9-A941-5CA1354F3F7D}">
      <dgm:prSet/>
      <dgm:spPr/>
      <dgm:t>
        <a:bodyPr/>
        <a:lstStyle/>
        <a:p>
          <a:endParaRPr lang="en-US"/>
        </a:p>
      </dgm:t>
    </dgm:pt>
    <dgm:pt modelId="{8E66AAFC-EE70-4E4F-A19C-2A929628FB33}" type="pres">
      <dgm:prSet presAssocID="{146BE22D-3802-4EBC-A63A-22BA00B7B0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2DA23CF-7217-4943-83C4-B5EA02B3BA5C}" type="pres">
      <dgm:prSet presAssocID="{678AD3D3-C5B3-4A3D-94CD-422DD6A0FC05}" presName="hierRoot1" presStyleCnt="0">
        <dgm:presLayoutVars>
          <dgm:hierBranch val="init"/>
        </dgm:presLayoutVars>
      </dgm:prSet>
      <dgm:spPr/>
    </dgm:pt>
    <dgm:pt modelId="{438DA3FF-2A3E-4643-BA4B-51AB8101C55D}" type="pres">
      <dgm:prSet presAssocID="{678AD3D3-C5B3-4A3D-94CD-422DD6A0FC05}" presName="rootComposite1" presStyleCnt="0"/>
      <dgm:spPr/>
    </dgm:pt>
    <dgm:pt modelId="{C6E7BC92-0725-4571-950F-4686F1A194E7}" type="pres">
      <dgm:prSet presAssocID="{678AD3D3-C5B3-4A3D-94CD-422DD6A0FC0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0D3AD2-D7A1-404B-85E9-10CFC7E995B7}" type="pres">
      <dgm:prSet presAssocID="{678AD3D3-C5B3-4A3D-94CD-422DD6A0FC05}" presName="rootConnector1" presStyleLbl="node1" presStyleIdx="0" presStyleCnt="0"/>
      <dgm:spPr/>
      <dgm:t>
        <a:bodyPr/>
        <a:lstStyle/>
        <a:p>
          <a:endParaRPr lang="en-US"/>
        </a:p>
      </dgm:t>
    </dgm:pt>
    <dgm:pt modelId="{6D4D0203-D538-4DBC-A911-BD5B082515FE}" type="pres">
      <dgm:prSet presAssocID="{678AD3D3-C5B3-4A3D-94CD-422DD6A0FC05}" presName="hierChild2" presStyleCnt="0"/>
      <dgm:spPr/>
    </dgm:pt>
    <dgm:pt modelId="{08E40FA9-3FAF-4069-8A5A-3125417B824E}" type="pres">
      <dgm:prSet presAssocID="{EDA42DE1-F1D9-482E-A0B4-859858C79486}" presName="Name37" presStyleLbl="parChTrans1D2" presStyleIdx="0" presStyleCnt="3"/>
      <dgm:spPr/>
      <dgm:t>
        <a:bodyPr/>
        <a:lstStyle/>
        <a:p>
          <a:endParaRPr lang="en-US"/>
        </a:p>
      </dgm:t>
    </dgm:pt>
    <dgm:pt modelId="{B54CA069-38E2-4B99-9EA4-001CAB420806}" type="pres">
      <dgm:prSet presAssocID="{B3A95B0B-0B2D-4459-8128-E87844D602D8}" presName="hierRoot2" presStyleCnt="0">
        <dgm:presLayoutVars>
          <dgm:hierBranch val="init"/>
        </dgm:presLayoutVars>
      </dgm:prSet>
      <dgm:spPr/>
    </dgm:pt>
    <dgm:pt modelId="{A17D18E2-49CC-4786-8247-00F967ACDD6F}" type="pres">
      <dgm:prSet presAssocID="{B3A95B0B-0B2D-4459-8128-E87844D602D8}" presName="rootComposite" presStyleCnt="0"/>
      <dgm:spPr/>
    </dgm:pt>
    <dgm:pt modelId="{7E34CF78-8006-48F1-A52B-9870B733B5F5}" type="pres">
      <dgm:prSet presAssocID="{B3A95B0B-0B2D-4459-8128-E87844D602D8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9B661E-24E8-4036-BC13-EA45C2053C66}" type="pres">
      <dgm:prSet presAssocID="{B3A95B0B-0B2D-4459-8128-E87844D602D8}" presName="rootConnector" presStyleLbl="node2" presStyleIdx="0" presStyleCnt="3"/>
      <dgm:spPr/>
      <dgm:t>
        <a:bodyPr/>
        <a:lstStyle/>
        <a:p>
          <a:endParaRPr lang="en-US"/>
        </a:p>
      </dgm:t>
    </dgm:pt>
    <dgm:pt modelId="{C03924E8-5E68-4AE3-A09D-73DB17E07DB7}" type="pres">
      <dgm:prSet presAssocID="{B3A95B0B-0B2D-4459-8128-E87844D602D8}" presName="hierChild4" presStyleCnt="0"/>
      <dgm:spPr/>
    </dgm:pt>
    <dgm:pt modelId="{F04A494E-0A13-4A65-9C43-4D9A84CDBCAA}" type="pres">
      <dgm:prSet presAssocID="{B3A95B0B-0B2D-4459-8128-E87844D602D8}" presName="hierChild5" presStyleCnt="0"/>
      <dgm:spPr/>
    </dgm:pt>
    <dgm:pt modelId="{EEC43CE5-7F6D-4EDB-A4D8-7DC78660DC82}" type="pres">
      <dgm:prSet presAssocID="{CA6CAE7B-0067-4952-B5F1-C14B2449F4BB}" presName="Name37" presStyleLbl="parChTrans1D2" presStyleIdx="1" presStyleCnt="3"/>
      <dgm:spPr/>
      <dgm:t>
        <a:bodyPr/>
        <a:lstStyle/>
        <a:p>
          <a:endParaRPr lang="en-US"/>
        </a:p>
      </dgm:t>
    </dgm:pt>
    <dgm:pt modelId="{0B380ACF-86C8-41FC-8312-CC08B528C288}" type="pres">
      <dgm:prSet presAssocID="{323AE678-7313-4B7B-8AC9-1E948A63D31C}" presName="hierRoot2" presStyleCnt="0">
        <dgm:presLayoutVars>
          <dgm:hierBranch val="init"/>
        </dgm:presLayoutVars>
      </dgm:prSet>
      <dgm:spPr/>
    </dgm:pt>
    <dgm:pt modelId="{BA678E18-306A-45D0-ADD9-31B110D76878}" type="pres">
      <dgm:prSet presAssocID="{323AE678-7313-4B7B-8AC9-1E948A63D31C}" presName="rootComposite" presStyleCnt="0"/>
      <dgm:spPr/>
    </dgm:pt>
    <dgm:pt modelId="{28052910-E5B7-4E32-9F6A-87C8F22D0691}" type="pres">
      <dgm:prSet presAssocID="{323AE678-7313-4B7B-8AC9-1E948A63D31C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F8A86F-28B8-497E-8B48-2DF746C9B7DA}" type="pres">
      <dgm:prSet presAssocID="{323AE678-7313-4B7B-8AC9-1E948A63D31C}" presName="rootConnector" presStyleLbl="node2" presStyleIdx="1" presStyleCnt="3"/>
      <dgm:spPr/>
      <dgm:t>
        <a:bodyPr/>
        <a:lstStyle/>
        <a:p>
          <a:endParaRPr lang="en-US"/>
        </a:p>
      </dgm:t>
    </dgm:pt>
    <dgm:pt modelId="{722AFB47-C778-480E-9377-9BD1414D3084}" type="pres">
      <dgm:prSet presAssocID="{323AE678-7313-4B7B-8AC9-1E948A63D31C}" presName="hierChild4" presStyleCnt="0"/>
      <dgm:spPr/>
    </dgm:pt>
    <dgm:pt modelId="{5BEF2EF1-FD32-46B3-8233-1D784E4BBC24}" type="pres">
      <dgm:prSet presAssocID="{323AE678-7313-4B7B-8AC9-1E948A63D31C}" presName="hierChild5" presStyleCnt="0"/>
      <dgm:spPr/>
    </dgm:pt>
    <dgm:pt modelId="{95683AC9-BD9F-4039-A051-820E030BE761}" type="pres">
      <dgm:prSet presAssocID="{73307D12-F3E8-45BC-8450-0A6A7003B647}" presName="Name37" presStyleLbl="parChTrans1D2" presStyleIdx="2" presStyleCnt="3"/>
      <dgm:spPr/>
      <dgm:t>
        <a:bodyPr/>
        <a:lstStyle/>
        <a:p>
          <a:endParaRPr lang="en-US"/>
        </a:p>
      </dgm:t>
    </dgm:pt>
    <dgm:pt modelId="{CFB4C709-7DF6-4EA1-B804-299B17659CAA}" type="pres">
      <dgm:prSet presAssocID="{0214D9E1-E5DC-4F98-8F9E-7C03408576AB}" presName="hierRoot2" presStyleCnt="0">
        <dgm:presLayoutVars>
          <dgm:hierBranch val="init"/>
        </dgm:presLayoutVars>
      </dgm:prSet>
      <dgm:spPr/>
    </dgm:pt>
    <dgm:pt modelId="{43954D4D-7E72-4C7D-81CE-415EC3E5C63D}" type="pres">
      <dgm:prSet presAssocID="{0214D9E1-E5DC-4F98-8F9E-7C03408576AB}" presName="rootComposite" presStyleCnt="0"/>
      <dgm:spPr/>
    </dgm:pt>
    <dgm:pt modelId="{5270BF1C-8312-4226-8B60-EB26E8DA04C4}" type="pres">
      <dgm:prSet presAssocID="{0214D9E1-E5DC-4F98-8F9E-7C03408576AB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3B4841-5E52-4159-923B-49CA7E5D4B5B}" type="pres">
      <dgm:prSet presAssocID="{0214D9E1-E5DC-4F98-8F9E-7C03408576AB}" presName="rootConnector" presStyleLbl="node2" presStyleIdx="2" presStyleCnt="3"/>
      <dgm:spPr/>
      <dgm:t>
        <a:bodyPr/>
        <a:lstStyle/>
        <a:p>
          <a:endParaRPr lang="en-US"/>
        </a:p>
      </dgm:t>
    </dgm:pt>
    <dgm:pt modelId="{830796EE-F231-460C-BD7F-77556DBF7529}" type="pres">
      <dgm:prSet presAssocID="{0214D9E1-E5DC-4F98-8F9E-7C03408576AB}" presName="hierChild4" presStyleCnt="0"/>
      <dgm:spPr/>
    </dgm:pt>
    <dgm:pt modelId="{919D0CCA-909A-46BB-8329-0C608DD3A664}" type="pres">
      <dgm:prSet presAssocID="{0214D9E1-E5DC-4F98-8F9E-7C03408576AB}" presName="hierChild5" presStyleCnt="0"/>
      <dgm:spPr/>
    </dgm:pt>
    <dgm:pt modelId="{A500A0BE-C66B-4C97-B095-19F97D31A6FB}" type="pres">
      <dgm:prSet presAssocID="{F565451F-A573-44F9-ADE5-92030292A8A9}" presName="Name111" presStyleLbl="parChTrans1D3" presStyleIdx="0" presStyleCnt="2"/>
      <dgm:spPr/>
      <dgm:t>
        <a:bodyPr/>
        <a:lstStyle/>
        <a:p>
          <a:endParaRPr lang="en-US"/>
        </a:p>
      </dgm:t>
    </dgm:pt>
    <dgm:pt modelId="{8CCC5353-F913-4190-BD45-0BB2889A663C}" type="pres">
      <dgm:prSet presAssocID="{1264D0C8-6FF0-4362-9409-5249CED23C63}" presName="hierRoot3" presStyleCnt="0">
        <dgm:presLayoutVars>
          <dgm:hierBranch val="init"/>
        </dgm:presLayoutVars>
      </dgm:prSet>
      <dgm:spPr/>
    </dgm:pt>
    <dgm:pt modelId="{A360ADAE-FA4C-49D4-9BD8-ABE238DE8949}" type="pres">
      <dgm:prSet presAssocID="{1264D0C8-6FF0-4362-9409-5249CED23C63}" presName="rootComposite3" presStyleCnt="0"/>
      <dgm:spPr/>
    </dgm:pt>
    <dgm:pt modelId="{6A92DC94-2B85-446E-9538-5DA501BBA932}" type="pres">
      <dgm:prSet presAssocID="{1264D0C8-6FF0-4362-9409-5249CED23C63}" presName="rootText3" presStyleLbl="asst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53B2F5-2A0E-4F2A-8E7B-E018E313AF05}" type="pres">
      <dgm:prSet presAssocID="{1264D0C8-6FF0-4362-9409-5249CED23C63}" presName="rootConnector3" presStyleLbl="asst2" presStyleIdx="0" presStyleCnt="2"/>
      <dgm:spPr/>
      <dgm:t>
        <a:bodyPr/>
        <a:lstStyle/>
        <a:p>
          <a:endParaRPr lang="en-US"/>
        </a:p>
      </dgm:t>
    </dgm:pt>
    <dgm:pt modelId="{620B62A2-764A-49E2-9086-078E8DF4BBC5}" type="pres">
      <dgm:prSet presAssocID="{1264D0C8-6FF0-4362-9409-5249CED23C63}" presName="hierChild6" presStyleCnt="0"/>
      <dgm:spPr/>
    </dgm:pt>
    <dgm:pt modelId="{9D30BF53-DD0D-4BC0-8755-44E6020D0D73}" type="pres">
      <dgm:prSet presAssocID="{1264D0C8-6FF0-4362-9409-5249CED23C63}" presName="hierChild7" presStyleCnt="0"/>
      <dgm:spPr/>
    </dgm:pt>
    <dgm:pt modelId="{939414CE-6353-4177-BBF7-6704196B1759}" type="pres">
      <dgm:prSet presAssocID="{ACD61392-7142-44C3-A440-844C54C108DB}" presName="Name111" presStyleLbl="parChTrans1D3" presStyleIdx="1" presStyleCnt="2"/>
      <dgm:spPr/>
      <dgm:t>
        <a:bodyPr/>
        <a:lstStyle/>
        <a:p>
          <a:endParaRPr lang="en-US"/>
        </a:p>
      </dgm:t>
    </dgm:pt>
    <dgm:pt modelId="{5E89466C-6B5D-4F67-94D1-94E30D1BCB19}" type="pres">
      <dgm:prSet presAssocID="{51ED62E0-F07A-4607-A4F2-C1902EE7FC0B}" presName="hierRoot3" presStyleCnt="0">
        <dgm:presLayoutVars>
          <dgm:hierBranch val="init"/>
        </dgm:presLayoutVars>
      </dgm:prSet>
      <dgm:spPr/>
    </dgm:pt>
    <dgm:pt modelId="{7C41653B-9CFE-4995-8648-AEB071974718}" type="pres">
      <dgm:prSet presAssocID="{51ED62E0-F07A-4607-A4F2-C1902EE7FC0B}" presName="rootComposite3" presStyleCnt="0"/>
      <dgm:spPr/>
    </dgm:pt>
    <dgm:pt modelId="{D277BEF9-5F2A-49C3-8AD6-299CAB3224E8}" type="pres">
      <dgm:prSet presAssocID="{51ED62E0-F07A-4607-A4F2-C1902EE7FC0B}" presName="rootText3" presStyleLbl="asst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16E857-03BB-4147-97BA-65C66208D5F9}" type="pres">
      <dgm:prSet presAssocID="{51ED62E0-F07A-4607-A4F2-C1902EE7FC0B}" presName="rootConnector3" presStyleLbl="asst2" presStyleIdx="1" presStyleCnt="2"/>
      <dgm:spPr/>
      <dgm:t>
        <a:bodyPr/>
        <a:lstStyle/>
        <a:p>
          <a:endParaRPr lang="en-US"/>
        </a:p>
      </dgm:t>
    </dgm:pt>
    <dgm:pt modelId="{066CCD37-8F96-4EF7-95B6-945F7C638049}" type="pres">
      <dgm:prSet presAssocID="{51ED62E0-F07A-4607-A4F2-C1902EE7FC0B}" presName="hierChild6" presStyleCnt="0"/>
      <dgm:spPr/>
    </dgm:pt>
    <dgm:pt modelId="{0F468F2B-CD7D-472F-BCD2-B5209F9ED70B}" type="pres">
      <dgm:prSet presAssocID="{51ED62E0-F07A-4607-A4F2-C1902EE7FC0B}" presName="hierChild7" presStyleCnt="0"/>
      <dgm:spPr/>
    </dgm:pt>
    <dgm:pt modelId="{880C33FC-4B29-481C-BFD8-DF66DC1C5DFE}" type="pres">
      <dgm:prSet presAssocID="{678AD3D3-C5B3-4A3D-94CD-422DD6A0FC05}" presName="hierChild3" presStyleCnt="0"/>
      <dgm:spPr/>
    </dgm:pt>
  </dgm:ptLst>
  <dgm:cxnLst>
    <dgm:cxn modelId="{41933DD3-0A99-4D37-BAC5-AB427A47F84E}" type="presOf" srcId="{0214D9E1-E5DC-4F98-8F9E-7C03408576AB}" destId="{5270BF1C-8312-4226-8B60-EB26E8DA04C4}" srcOrd="0" destOrd="0" presId="urn:microsoft.com/office/officeart/2005/8/layout/orgChart1"/>
    <dgm:cxn modelId="{AE9E64A0-6A16-4FE3-8DA5-1AB2938C1DFD}" type="presOf" srcId="{0214D9E1-E5DC-4F98-8F9E-7C03408576AB}" destId="{B83B4841-5E52-4159-923B-49CA7E5D4B5B}" srcOrd="1" destOrd="0" presId="urn:microsoft.com/office/officeart/2005/8/layout/orgChart1"/>
    <dgm:cxn modelId="{6AE43C16-C32F-4493-9564-AD1218ED8399}" type="presOf" srcId="{EDA42DE1-F1D9-482E-A0B4-859858C79486}" destId="{08E40FA9-3FAF-4069-8A5A-3125417B824E}" srcOrd="0" destOrd="0" presId="urn:microsoft.com/office/officeart/2005/8/layout/orgChart1"/>
    <dgm:cxn modelId="{A9B6E5FB-04E2-4C30-930D-48993A6B5C60}" type="presOf" srcId="{146BE22D-3802-4EBC-A63A-22BA00B7B051}" destId="{8E66AAFC-EE70-4E4F-A19C-2A929628FB33}" srcOrd="0" destOrd="0" presId="urn:microsoft.com/office/officeart/2005/8/layout/orgChart1"/>
    <dgm:cxn modelId="{9A580FEC-634C-4F1C-AD4F-20B7AC8F8EE8}" type="presOf" srcId="{1264D0C8-6FF0-4362-9409-5249CED23C63}" destId="{6A92DC94-2B85-446E-9538-5DA501BBA932}" srcOrd="0" destOrd="0" presId="urn:microsoft.com/office/officeart/2005/8/layout/orgChart1"/>
    <dgm:cxn modelId="{EB8FDE65-8133-4C8B-B8F5-60BAA95DC8F3}" srcId="{678AD3D3-C5B3-4A3D-94CD-422DD6A0FC05}" destId="{0214D9E1-E5DC-4F98-8F9E-7C03408576AB}" srcOrd="2" destOrd="0" parTransId="{73307D12-F3E8-45BC-8450-0A6A7003B647}" sibTransId="{DD7D611E-57F9-41AF-92E8-FCC3B9AC466B}"/>
    <dgm:cxn modelId="{2843A24A-1951-4EC9-A941-5CA1354F3F7D}" srcId="{146BE22D-3802-4EBC-A63A-22BA00B7B051}" destId="{678AD3D3-C5B3-4A3D-94CD-422DD6A0FC05}" srcOrd="0" destOrd="0" parTransId="{202E75F6-AE30-4BEF-8489-30C5B7A9A407}" sibTransId="{C6010727-A3E1-4E72-A261-319C6EE74906}"/>
    <dgm:cxn modelId="{B4FA4F56-0C91-44DF-A908-D1CA1B9FD4CE}" type="presOf" srcId="{678AD3D3-C5B3-4A3D-94CD-422DD6A0FC05}" destId="{C6E7BC92-0725-4571-950F-4686F1A194E7}" srcOrd="0" destOrd="0" presId="urn:microsoft.com/office/officeart/2005/8/layout/orgChart1"/>
    <dgm:cxn modelId="{44DFFDB4-90C9-470A-9645-9CEE4AEAFA8E}" srcId="{0214D9E1-E5DC-4F98-8F9E-7C03408576AB}" destId="{51ED62E0-F07A-4607-A4F2-C1902EE7FC0B}" srcOrd="1" destOrd="0" parTransId="{ACD61392-7142-44C3-A440-844C54C108DB}" sibTransId="{E7C49C35-9874-4697-8D4F-0758C336EE7A}"/>
    <dgm:cxn modelId="{888FC400-3D54-4413-B32F-FBB68ACC3F9B}" type="presOf" srcId="{73307D12-F3E8-45BC-8450-0A6A7003B647}" destId="{95683AC9-BD9F-4039-A051-820E030BE761}" srcOrd="0" destOrd="0" presId="urn:microsoft.com/office/officeart/2005/8/layout/orgChart1"/>
    <dgm:cxn modelId="{8F327450-71EC-4CF9-908C-F063FEDA5F61}" type="presOf" srcId="{51ED62E0-F07A-4607-A4F2-C1902EE7FC0B}" destId="{D277BEF9-5F2A-49C3-8AD6-299CAB3224E8}" srcOrd="0" destOrd="0" presId="urn:microsoft.com/office/officeart/2005/8/layout/orgChart1"/>
    <dgm:cxn modelId="{2B7541F9-04DA-4231-9218-2CF3B952C01D}" type="presOf" srcId="{B3A95B0B-0B2D-4459-8128-E87844D602D8}" destId="{7E34CF78-8006-48F1-A52B-9870B733B5F5}" srcOrd="0" destOrd="0" presId="urn:microsoft.com/office/officeart/2005/8/layout/orgChart1"/>
    <dgm:cxn modelId="{7FE2D7CF-9D04-40D8-B3C4-9F3C4704FF68}" type="presOf" srcId="{678AD3D3-C5B3-4A3D-94CD-422DD6A0FC05}" destId="{E10D3AD2-D7A1-404B-85E9-10CFC7E995B7}" srcOrd="1" destOrd="0" presId="urn:microsoft.com/office/officeart/2005/8/layout/orgChart1"/>
    <dgm:cxn modelId="{973506ED-D637-4E46-A308-75F49581FD22}" type="presOf" srcId="{1264D0C8-6FF0-4362-9409-5249CED23C63}" destId="{2D53B2F5-2A0E-4F2A-8E7B-E018E313AF05}" srcOrd="1" destOrd="0" presId="urn:microsoft.com/office/officeart/2005/8/layout/orgChart1"/>
    <dgm:cxn modelId="{CAAFE095-F78B-4086-A9A6-A2098ED7F14B}" srcId="{678AD3D3-C5B3-4A3D-94CD-422DD6A0FC05}" destId="{B3A95B0B-0B2D-4459-8128-E87844D602D8}" srcOrd="0" destOrd="0" parTransId="{EDA42DE1-F1D9-482E-A0B4-859858C79486}" sibTransId="{8EC94B86-616A-4945-BC3B-5E64D6181739}"/>
    <dgm:cxn modelId="{380D9B8F-D661-43AC-B891-0E5640B71EF8}" type="presOf" srcId="{ACD61392-7142-44C3-A440-844C54C108DB}" destId="{939414CE-6353-4177-BBF7-6704196B1759}" srcOrd="0" destOrd="0" presId="urn:microsoft.com/office/officeart/2005/8/layout/orgChart1"/>
    <dgm:cxn modelId="{A3188E0A-51F8-4C2A-A6A3-CE186B621201}" type="presOf" srcId="{51ED62E0-F07A-4607-A4F2-C1902EE7FC0B}" destId="{E416E857-03BB-4147-97BA-65C66208D5F9}" srcOrd="1" destOrd="0" presId="urn:microsoft.com/office/officeart/2005/8/layout/orgChart1"/>
    <dgm:cxn modelId="{BC3C0A11-2621-48B7-A93B-487F8FE72A3E}" type="presOf" srcId="{323AE678-7313-4B7B-8AC9-1E948A63D31C}" destId="{28052910-E5B7-4E32-9F6A-87C8F22D0691}" srcOrd="0" destOrd="0" presId="urn:microsoft.com/office/officeart/2005/8/layout/orgChart1"/>
    <dgm:cxn modelId="{4569EC44-4D5D-479D-80BA-F94DDE33B904}" type="presOf" srcId="{F565451F-A573-44F9-ADE5-92030292A8A9}" destId="{A500A0BE-C66B-4C97-B095-19F97D31A6FB}" srcOrd="0" destOrd="0" presId="urn:microsoft.com/office/officeart/2005/8/layout/orgChart1"/>
    <dgm:cxn modelId="{BE4E587A-57D2-4249-BF99-B6EC05BE547A}" srcId="{678AD3D3-C5B3-4A3D-94CD-422DD6A0FC05}" destId="{323AE678-7313-4B7B-8AC9-1E948A63D31C}" srcOrd="1" destOrd="0" parTransId="{CA6CAE7B-0067-4952-B5F1-C14B2449F4BB}" sibTransId="{8788F7DA-2938-4380-A1D4-832A86134E21}"/>
    <dgm:cxn modelId="{CF52041D-AE0E-475A-83EC-7A67B2880E41}" srcId="{0214D9E1-E5DC-4F98-8F9E-7C03408576AB}" destId="{1264D0C8-6FF0-4362-9409-5249CED23C63}" srcOrd="0" destOrd="0" parTransId="{F565451F-A573-44F9-ADE5-92030292A8A9}" sibTransId="{2CB1DD70-0699-4B53-BCEB-EC9BCDADACA3}"/>
    <dgm:cxn modelId="{D2369918-2F07-41BD-91F5-CB41D451A92A}" type="presOf" srcId="{B3A95B0B-0B2D-4459-8128-E87844D602D8}" destId="{879B661E-24E8-4036-BC13-EA45C2053C66}" srcOrd="1" destOrd="0" presId="urn:microsoft.com/office/officeart/2005/8/layout/orgChart1"/>
    <dgm:cxn modelId="{C6AC1A49-7E8E-4A7D-BBFF-30E71CA9D7FB}" type="presOf" srcId="{CA6CAE7B-0067-4952-B5F1-C14B2449F4BB}" destId="{EEC43CE5-7F6D-4EDB-A4D8-7DC78660DC82}" srcOrd="0" destOrd="0" presId="urn:microsoft.com/office/officeart/2005/8/layout/orgChart1"/>
    <dgm:cxn modelId="{89252D68-2442-4269-A75B-C7115F0E9AF1}" type="presOf" srcId="{323AE678-7313-4B7B-8AC9-1E948A63D31C}" destId="{E1F8A86F-28B8-497E-8B48-2DF746C9B7DA}" srcOrd="1" destOrd="0" presId="urn:microsoft.com/office/officeart/2005/8/layout/orgChart1"/>
    <dgm:cxn modelId="{48029C88-EE50-4E18-B9C0-A30DAE6E12C7}" type="presParOf" srcId="{8E66AAFC-EE70-4E4F-A19C-2A929628FB33}" destId="{52DA23CF-7217-4943-83C4-B5EA02B3BA5C}" srcOrd="0" destOrd="0" presId="urn:microsoft.com/office/officeart/2005/8/layout/orgChart1"/>
    <dgm:cxn modelId="{62B26D12-4D9A-4531-8B92-58173994B129}" type="presParOf" srcId="{52DA23CF-7217-4943-83C4-B5EA02B3BA5C}" destId="{438DA3FF-2A3E-4643-BA4B-51AB8101C55D}" srcOrd="0" destOrd="0" presId="urn:microsoft.com/office/officeart/2005/8/layout/orgChart1"/>
    <dgm:cxn modelId="{9341EC2C-02B6-48DD-BE29-B16848B96AB1}" type="presParOf" srcId="{438DA3FF-2A3E-4643-BA4B-51AB8101C55D}" destId="{C6E7BC92-0725-4571-950F-4686F1A194E7}" srcOrd="0" destOrd="0" presId="urn:microsoft.com/office/officeart/2005/8/layout/orgChart1"/>
    <dgm:cxn modelId="{3D9631E6-736E-4943-BD99-A13A1F089B3F}" type="presParOf" srcId="{438DA3FF-2A3E-4643-BA4B-51AB8101C55D}" destId="{E10D3AD2-D7A1-404B-85E9-10CFC7E995B7}" srcOrd="1" destOrd="0" presId="urn:microsoft.com/office/officeart/2005/8/layout/orgChart1"/>
    <dgm:cxn modelId="{6FD02D8F-140C-48F5-9C92-AA42D9DCC14A}" type="presParOf" srcId="{52DA23CF-7217-4943-83C4-B5EA02B3BA5C}" destId="{6D4D0203-D538-4DBC-A911-BD5B082515FE}" srcOrd="1" destOrd="0" presId="urn:microsoft.com/office/officeart/2005/8/layout/orgChart1"/>
    <dgm:cxn modelId="{CEA22948-BD26-4DD8-9D90-8875070E30A3}" type="presParOf" srcId="{6D4D0203-D538-4DBC-A911-BD5B082515FE}" destId="{08E40FA9-3FAF-4069-8A5A-3125417B824E}" srcOrd="0" destOrd="0" presId="urn:microsoft.com/office/officeart/2005/8/layout/orgChart1"/>
    <dgm:cxn modelId="{1F3A03AE-BAAF-47C7-99B3-6ABF9AD70757}" type="presParOf" srcId="{6D4D0203-D538-4DBC-A911-BD5B082515FE}" destId="{B54CA069-38E2-4B99-9EA4-001CAB420806}" srcOrd="1" destOrd="0" presId="urn:microsoft.com/office/officeart/2005/8/layout/orgChart1"/>
    <dgm:cxn modelId="{9F7804E3-BF05-4F5F-A3CB-396765BF0CCA}" type="presParOf" srcId="{B54CA069-38E2-4B99-9EA4-001CAB420806}" destId="{A17D18E2-49CC-4786-8247-00F967ACDD6F}" srcOrd="0" destOrd="0" presId="urn:microsoft.com/office/officeart/2005/8/layout/orgChart1"/>
    <dgm:cxn modelId="{4838DBAE-84F1-4FB7-9119-7E8101369715}" type="presParOf" srcId="{A17D18E2-49CC-4786-8247-00F967ACDD6F}" destId="{7E34CF78-8006-48F1-A52B-9870B733B5F5}" srcOrd="0" destOrd="0" presId="urn:microsoft.com/office/officeart/2005/8/layout/orgChart1"/>
    <dgm:cxn modelId="{010F260C-279F-4EDD-8613-7CB6CD8ED61E}" type="presParOf" srcId="{A17D18E2-49CC-4786-8247-00F967ACDD6F}" destId="{879B661E-24E8-4036-BC13-EA45C2053C66}" srcOrd="1" destOrd="0" presId="urn:microsoft.com/office/officeart/2005/8/layout/orgChart1"/>
    <dgm:cxn modelId="{2FC7C686-82E5-483E-B25C-1A26BB128F8C}" type="presParOf" srcId="{B54CA069-38E2-4B99-9EA4-001CAB420806}" destId="{C03924E8-5E68-4AE3-A09D-73DB17E07DB7}" srcOrd="1" destOrd="0" presId="urn:microsoft.com/office/officeart/2005/8/layout/orgChart1"/>
    <dgm:cxn modelId="{F8BE6D4F-3DF1-46BA-AB5B-D8943FED74D2}" type="presParOf" srcId="{B54CA069-38E2-4B99-9EA4-001CAB420806}" destId="{F04A494E-0A13-4A65-9C43-4D9A84CDBCAA}" srcOrd="2" destOrd="0" presId="urn:microsoft.com/office/officeart/2005/8/layout/orgChart1"/>
    <dgm:cxn modelId="{3B0BAAFA-DB53-4550-A287-F52A8B0A377B}" type="presParOf" srcId="{6D4D0203-D538-4DBC-A911-BD5B082515FE}" destId="{EEC43CE5-7F6D-4EDB-A4D8-7DC78660DC82}" srcOrd="2" destOrd="0" presId="urn:microsoft.com/office/officeart/2005/8/layout/orgChart1"/>
    <dgm:cxn modelId="{364B33C5-4B47-4721-8D3F-BE6CDDA827DD}" type="presParOf" srcId="{6D4D0203-D538-4DBC-A911-BD5B082515FE}" destId="{0B380ACF-86C8-41FC-8312-CC08B528C288}" srcOrd="3" destOrd="0" presId="urn:microsoft.com/office/officeart/2005/8/layout/orgChart1"/>
    <dgm:cxn modelId="{BC273E04-DC61-4BAA-A168-41E0F3AD34CF}" type="presParOf" srcId="{0B380ACF-86C8-41FC-8312-CC08B528C288}" destId="{BA678E18-306A-45D0-ADD9-31B110D76878}" srcOrd="0" destOrd="0" presId="urn:microsoft.com/office/officeart/2005/8/layout/orgChart1"/>
    <dgm:cxn modelId="{0E9D5C5C-D754-4ECE-976A-5C7A8FB878F7}" type="presParOf" srcId="{BA678E18-306A-45D0-ADD9-31B110D76878}" destId="{28052910-E5B7-4E32-9F6A-87C8F22D0691}" srcOrd="0" destOrd="0" presId="urn:microsoft.com/office/officeart/2005/8/layout/orgChart1"/>
    <dgm:cxn modelId="{A416DE92-4FDB-400F-972C-3B8B8C5F57C4}" type="presParOf" srcId="{BA678E18-306A-45D0-ADD9-31B110D76878}" destId="{E1F8A86F-28B8-497E-8B48-2DF746C9B7DA}" srcOrd="1" destOrd="0" presId="urn:microsoft.com/office/officeart/2005/8/layout/orgChart1"/>
    <dgm:cxn modelId="{A1AAC30D-7F35-4819-8717-603EB568EEBA}" type="presParOf" srcId="{0B380ACF-86C8-41FC-8312-CC08B528C288}" destId="{722AFB47-C778-480E-9377-9BD1414D3084}" srcOrd="1" destOrd="0" presId="urn:microsoft.com/office/officeart/2005/8/layout/orgChart1"/>
    <dgm:cxn modelId="{39355C30-D45D-4008-85D0-5921243EC359}" type="presParOf" srcId="{0B380ACF-86C8-41FC-8312-CC08B528C288}" destId="{5BEF2EF1-FD32-46B3-8233-1D784E4BBC24}" srcOrd="2" destOrd="0" presId="urn:microsoft.com/office/officeart/2005/8/layout/orgChart1"/>
    <dgm:cxn modelId="{710A82EF-062F-4976-A5DD-92983095B9B1}" type="presParOf" srcId="{6D4D0203-D538-4DBC-A911-BD5B082515FE}" destId="{95683AC9-BD9F-4039-A051-820E030BE761}" srcOrd="4" destOrd="0" presId="urn:microsoft.com/office/officeart/2005/8/layout/orgChart1"/>
    <dgm:cxn modelId="{2A275BBD-891D-43C3-98F7-E36D56C60FE6}" type="presParOf" srcId="{6D4D0203-D538-4DBC-A911-BD5B082515FE}" destId="{CFB4C709-7DF6-4EA1-B804-299B17659CAA}" srcOrd="5" destOrd="0" presId="urn:microsoft.com/office/officeart/2005/8/layout/orgChart1"/>
    <dgm:cxn modelId="{2C895C7C-2AEC-4184-9BE1-70363AB98FFA}" type="presParOf" srcId="{CFB4C709-7DF6-4EA1-B804-299B17659CAA}" destId="{43954D4D-7E72-4C7D-81CE-415EC3E5C63D}" srcOrd="0" destOrd="0" presId="urn:microsoft.com/office/officeart/2005/8/layout/orgChart1"/>
    <dgm:cxn modelId="{38AF7F33-04A8-4AED-940D-A4A91C4D8118}" type="presParOf" srcId="{43954D4D-7E72-4C7D-81CE-415EC3E5C63D}" destId="{5270BF1C-8312-4226-8B60-EB26E8DA04C4}" srcOrd="0" destOrd="0" presId="urn:microsoft.com/office/officeart/2005/8/layout/orgChart1"/>
    <dgm:cxn modelId="{51B95D87-9B09-4790-A635-F48039BDD5D6}" type="presParOf" srcId="{43954D4D-7E72-4C7D-81CE-415EC3E5C63D}" destId="{B83B4841-5E52-4159-923B-49CA7E5D4B5B}" srcOrd="1" destOrd="0" presId="urn:microsoft.com/office/officeart/2005/8/layout/orgChart1"/>
    <dgm:cxn modelId="{C03779E7-74F4-4179-A987-53F15EBB199E}" type="presParOf" srcId="{CFB4C709-7DF6-4EA1-B804-299B17659CAA}" destId="{830796EE-F231-460C-BD7F-77556DBF7529}" srcOrd="1" destOrd="0" presId="urn:microsoft.com/office/officeart/2005/8/layout/orgChart1"/>
    <dgm:cxn modelId="{0850874C-6AB5-458D-A655-C1AB68293CE5}" type="presParOf" srcId="{CFB4C709-7DF6-4EA1-B804-299B17659CAA}" destId="{919D0CCA-909A-46BB-8329-0C608DD3A664}" srcOrd="2" destOrd="0" presId="urn:microsoft.com/office/officeart/2005/8/layout/orgChart1"/>
    <dgm:cxn modelId="{31D534D4-0F20-4769-9971-9FC873BC2AFA}" type="presParOf" srcId="{919D0CCA-909A-46BB-8329-0C608DD3A664}" destId="{A500A0BE-C66B-4C97-B095-19F97D31A6FB}" srcOrd="0" destOrd="0" presId="urn:microsoft.com/office/officeart/2005/8/layout/orgChart1"/>
    <dgm:cxn modelId="{A299B210-B09E-4E5B-935F-2CB1AFCB5134}" type="presParOf" srcId="{919D0CCA-909A-46BB-8329-0C608DD3A664}" destId="{8CCC5353-F913-4190-BD45-0BB2889A663C}" srcOrd="1" destOrd="0" presId="urn:microsoft.com/office/officeart/2005/8/layout/orgChart1"/>
    <dgm:cxn modelId="{1A600015-520C-474A-A793-58D381C44926}" type="presParOf" srcId="{8CCC5353-F913-4190-BD45-0BB2889A663C}" destId="{A360ADAE-FA4C-49D4-9BD8-ABE238DE8949}" srcOrd="0" destOrd="0" presId="urn:microsoft.com/office/officeart/2005/8/layout/orgChart1"/>
    <dgm:cxn modelId="{99F7668B-4764-4BBB-AA2E-09815A478685}" type="presParOf" srcId="{A360ADAE-FA4C-49D4-9BD8-ABE238DE8949}" destId="{6A92DC94-2B85-446E-9538-5DA501BBA932}" srcOrd="0" destOrd="0" presId="urn:microsoft.com/office/officeart/2005/8/layout/orgChart1"/>
    <dgm:cxn modelId="{6A9EC902-B07A-4215-9FB4-1BCE186F5417}" type="presParOf" srcId="{A360ADAE-FA4C-49D4-9BD8-ABE238DE8949}" destId="{2D53B2F5-2A0E-4F2A-8E7B-E018E313AF05}" srcOrd="1" destOrd="0" presId="urn:microsoft.com/office/officeart/2005/8/layout/orgChart1"/>
    <dgm:cxn modelId="{37998AC5-BAF3-47B7-8C7D-489CBFE8F419}" type="presParOf" srcId="{8CCC5353-F913-4190-BD45-0BB2889A663C}" destId="{620B62A2-764A-49E2-9086-078E8DF4BBC5}" srcOrd="1" destOrd="0" presId="urn:microsoft.com/office/officeart/2005/8/layout/orgChart1"/>
    <dgm:cxn modelId="{223B9987-31F8-4486-9C63-03B6E9F16B7C}" type="presParOf" srcId="{8CCC5353-F913-4190-BD45-0BB2889A663C}" destId="{9D30BF53-DD0D-4BC0-8755-44E6020D0D73}" srcOrd="2" destOrd="0" presId="urn:microsoft.com/office/officeart/2005/8/layout/orgChart1"/>
    <dgm:cxn modelId="{A8F08908-DA39-4E7B-98D9-5CD8A54919A0}" type="presParOf" srcId="{919D0CCA-909A-46BB-8329-0C608DD3A664}" destId="{939414CE-6353-4177-BBF7-6704196B1759}" srcOrd="2" destOrd="0" presId="urn:microsoft.com/office/officeart/2005/8/layout/orgChart1"/>
    <dgm:cxn modelId="{53DE7CF2-0144-4D11-9A28-1537F022449D}" type="presParOf" srcId="{919D0CCA-909A-46BB-8329-0C608DD3A664}" destId="{5E89466C-6B5D-4F67-94D1-94E30D1BCB19}" srcOrd="3" destOrd="0" presId="urn:microsoft.com/office/officeart/2005/8/layout/orgChart1"/>
    <dgm:cxn modelId="{041E4B85-91B9-4237-9E0C-1DE2F4319F33}" type="presParOf" srcId="{5E89466C-6B5D-4F67-94D1-94E30D1BCB19}" destId="{7C41653B-9CFE-4995-8648-AEB071974718}" srcOrd="0" destOrd="0" presId="urn:microsoft.com/office/officeart/2005/8/layout/orgChart1"/>
    <dgm:cxn modelId="{D0DC1133-C772-4844-B4EB-71AAA921EB46}" type="presParOf" srcId="{7C41653B-9CFE-4995-8648-AEB071974718}" destId="{D277BEF9-5F2A-49C3-8AD6-299CAB3224E8}" srcOrd="0" destOrd="0" presId="urn:microsoft.com/office/officeart/2005/8/layout/orgChart1"/>
    <dgm:cxn modelId="{13E1271E-A68B-470C-8A04-1D5A999E914F}" type="presParOf" srcId="{7C41653B-9CFE-4995-8648-AEB071974718}" destId="{E416E857-03BB-4147-97BA-65C66208D5F9}" srcOrd="1" destOrd="0" presId="urn:microsoft.com/office/officeart/2005/8/layout/orgChart1"/>
    <dgm:cxn modelId="{4465BFC0-31EE-49BD-A760-E7FDE69D2786}" type="presParOf" srcId="{5E89466C-6B5D-4F67-94D1-94E30D1BCB19}" destId="{066CCD37-8F96-4EF7-95B6-945F7C638049}" srcOrd="1" destOrd="0" presId="urn:microsoft.com/office/officeart/2005/8/layout/orgChart1"/>
    <dgm:cxn modelId="{364EEB65-FEBA-4967-B183-729088CC5427}" type="presParOf" srcId="{5E89466C-6B5D-4F67-94D1-94E30D1BCB19}" destId="{0F468F2B-CD7D-472F-BCD2-B5209F9ED70B}" srcOrd="2" destOrd="0" presId="urn:microsoft.com/office/officeart/2005/8/layout/orgChart1"/>
    <dgm:cxn modelId="{0F033563-7D87-44DC-96CC-6F20EB631010}" type="presParOf" srcId="{52DA23CF-7217-4943-83C4-B5EA02B3BA5C}" destId="{880C33FC-4B29-481C-BFD8-DF66DC1C5DF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9414CE-6353-4177-BBF7-6704196B1759}">
      <dsp:nvSpPr>
        <dsp:cNvPr id="0" name=""/>
        <dsp:cNvSpPr/>
      </dsp:nvSpPr>
      <dsp:spPr>
        <a:xfrm>
          <a:off x="5643991" y="2958380"/>
          <a:ext cx="202932" cy="8890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9037"/>
              </a:lnTo>
              <a:lnTo>
                <a:pt x="202932" y="88903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00A0BE-C66B-4C97-B095-19F97D31A6FB}">
      <dsp:nvSpPr>
        <dsp:cNvPr id="0" name=""/>
        <dsp:cNvSpPr/>
      </dsp:nvSpPr>
      <dsp:spPr>
        <a:xfrm>
          <a:off x="5441058" y="2958380"/>
          <a:ext cx="202932" cy="889037"/>
        </a:xfrm>
        <a:custGeom>
          <a:avLst/>
          <a:gdLst/>
          <a:ahLst/>
          <a:cxnLst/>
          <a:rect l="0" t="0" r="0" b="0"/>
          <a:pathLst>
            <a:path>
              <a:moveTo>
                <a:pt x="202932" y="0"/>
              </a:moveTo>
              <a:lnTo>
                <a:pt x="202932" y="889037"/>
              </a:lnTo>
              <a:lnTo>
                <a:pt x="0" y="88903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683AC9-BD9F-4039-A051-820E030BE761}">
      <dsp:nvSpPr>
        <dsp:cNvPr id="0" name=""/>
        <dsp:cNvSpPr/>
      </dsp:nvSpPr>
      <dsp:spPr>
        <a:xfrm>
          <a:off x="3305435" y="1586170"/>
          <a:ext cx="2338555" cy="4058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932"/>
              </a:lnTo>
              <a:lnTo>
                <a:pt x="2338555" y="202932"/>
              </a:lnTo>
              <a:lnTo>
                <a:pt x="2338555" y="4058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C43CE5-7F6D-4EDB-A4D8-7DC78660DC82}">
      <dsp:nvSpPr>
        <dsp:cNvPr id="0" name=""/>
        <dsp:cNvSpPr/>
      </dsp:nvSpPr>
      <dsp:spPr>
        <a:xfrm>
          <a:off x="3259715" y="1586170"/>
          <a:ext cx="91440" cy="4058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58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E40FA9-3FAF-4069-8A5A-3125417B824E}">
      <dsp:nvSpPr>
        <dsp:cNvPr id="0" name=""/>
        <dsp:cNvSpPr/>
      </dsp:nvSpPr>
      <dsp:spPr>
        <a:xfrm>
          <a:off x="966879" y="1586170"/>
          <a:ext cx="2338555" cy="405865"/>
        </a:xfrm>
        <a:custGeom>
          <a:avLst/>
          <a:gdLst/>
          <a:ahLst/>
          <a:cxnLst/>
          <a:rect l="0" t="0" r="0" b="0"/>
          <a:pathLst>
            <a:path>
              <a:moveTo>
                <a:pt x="2338555" y="0"/>
              </a:moveTo>
              <a:lnTo>
                <a:pt x="2338555" y="202932"/>
              </a:lnTo>
              <a:lnTo>
                <a:pt x="0" y="202932"/>
              </a:lnTo>
              <a:lnTo>
                <a:pt x="0" y="4058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E7BC92-0725-4571-950F-4686F1A194E7}">
      <dsp:nvSpPr>
        <dsp:cNvPr id="0" name=""/>
        <dsp:cNvSpPr/>
      </dsp:nvSpPr>
      <dsp:spPr>
        <a:xfrm>
          <a:off x="2339090" y="619824"/>
          <a:ext cx="1932690" cy="9663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Californian FB" panose="0207040306080B030204" pitchFamily="18" charset="0"/>
            </a:rPr>
            <a:t>Modeling Techniques</a:t>
          </a:r>
        </a:p>
      </dsp:txBody>
      <dsp:txXfrm>
        <a:off x="2339090" y="619824"/>
        <a:ext cx="1932690" cy="966345"/>
      </dsp:txXfrm>
    </dsp:sp>
    <dsp:sp modelId="{7E34CF78-8006-48F1-A52B-9870B733B5F5}">
      <dsp:nvSpPr>
        <dsp:cNvPr id="0" name=""/>
        <dsp:cNvSpPr/>
      </dsp:nvSpPr>
      <dsp:spPr>
        <a:xfrm>
          <a:off x="534" y="1992035"/>
          <a:ext cx="1932690" cy="9663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Californian FB" panose="0207040306080B030204" pitchFamily="18" charset="0"/>
            </a:rPr>
            <a:t>Network Design Models</a:t>
          </a:r>
        </a:p>
      </dsp:txBody>
      <dsp:txXfrm>
        <a:off x="534" y="1992035"/>
        <a:ext cx="1932690" cy="966345"/>
      </dsp:txXfrm>
    </dsp:sp>
    <dsp:sp modelId="{28052910-E5B7-4E32-9F6A-87C8F22D0691}">
      <dsp:nvSpPr>
        <dsp:cNvPr id="0" name=""/>
        <dsp:cNvSpPr/>
      </dsp:nvSpPr>
      <dsp:spPr>
        <a:xfrm>
          <a:off x="2339090" y="1992035"/>
          <a:ext cx="1932690" cy="966345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Californian FB" panose="0207040306080B030204" pitchFamily="18" charset="0"/>
            </a:rPr>
            <a:t>Benefit-Cost Analysis</a:t>
          </a:r>
        </a:p>
      </dsp:txBody>
      <dsp:txXfrm>
        <a:off x="2339090" y="1992035"/>
        <a:ext cx="1932690" cy="966345"/>
      </dsp:txXfrm>
    </dsp:sp>
    <dsp:sp modelId="{5270BF1C-8312-4226-8B60-EB26E8DA04C4}">
      <dsp:nvSpPr>
        <dsp:cNvPr id="0" name=""/>
        <dsp:cNvSpPr/>
      </dsp:nvSpPr>
      <dsp:spPr>
        <a:xfrm>
          <a:off x="4677646" y="1992035"/>
          <a:ext cx="1932690" cy="9663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Californian FB" panose="0207040306080B030204" pitchFamily="18" charset="0"/>
            </a:rPr>
            <a:t>Regional Economic Models</a:t>
          </a:r>
        </a:p>
      </dsp:txBody>
      <dsp:txXfrm>
        <a:off x="4677646" y="1992035"/>
        <a:ext cx="1932690" cy="966345"/>
      </dsp:txXfrm>
    </dsp:sp>
    <dsp:sp modelId="{6A92DC94-2B85-446E-9538-5DA501BBA932}">
      <dsp:nvSpPr>
        <dsp:cNvPr id="0" name=""/>
        <dsp:cNvSpPr/>
      </dsp:nvSpPr>
      <dsp:spPr>
        <a:xfrm>
          <a:off x="3508368" y="3364245"/>
          <a:ext cx="1932690" cy="9663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Californian FB" panose="0207040306080B030204" pitchFamily="18" charset="0"/>
            </a:rPr>
            <a:t>Input-Output</a:t>
          </a:r>
        </a:p>
      </dsp:txBody>
      <dsp:txXfrm>
        <a:off x="3508368" y="3364245"/>
        <a:ext cx="1932690" cy="966345"/>
      </dsp:txXfrm>
    </dsp:sp>
    <dsp:sp modelId="{D277BEF9-5F2A-49C3-8AD6-299CAB3224E8}">
      <dsp:nvSpPr>
        <dsp:cNvPr id="0" name=""/>
        <dsp:cNvSpPr/>
      </dsp:nvSpPr>
      <dsp:spPr>
        <a:xfrm>
          <a:off x="5846923" y="3364245"/>
          <a:ext cx="1932690" cy="966345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Californian FB" panose="0207040306080B030204" pitchFamily="18" charset="0"/>
            </a:rPr>
            <a:t>Computable General Equilibrium</a:t>
          </a:r>
        </a:p>
      </dsp:txBody>
      <dsp:txXfrm>
        <a:off x="5846923" y="3364245"/>
        <a:ext cx="1932690" cy="9663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935288" y="0"/>
            <a:ext cx="33035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4" tIns="46197" rIns="92394" bIns="46197" numCol="1" anchor="t" anchorCtr="0" compatLnSpc="1">
            <a:prstTxWarp prst="textNoShape">
              <a:avLst/>
            </a:prstTxWarp>
          </a:bodyPr>
          <a:lstStyle>
            <a:lvl1pPr defTabSz="924844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249988" y="0"/>
            <a:ext cx="7683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4" tIns="46197" rIns="92394" bIns="46197" numCol="1" anchor="t" anchorCtr="0" compatLnSpc="1">
            <a:prstTxWarp prst="textNoShape">
              <a:avLst/>
            </a:prstTxWarp>
          </a:bodyPr>
          <a:lstStyle>
            <a:lvl1pPr algn="r" defTabSz="924844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2FBC6C5-89ED-4D44-ACED-9F320499C253}" type="datetime1">
              <a:rPr lang="en-US"/>
              <a:pPr>
                <a:defRPr/>
              </a:pPr>
              <a:t>6/12/2018</a:t>
            </a:fld>
            <a:endParaRPr lang="en-US" dirty="0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7613"/>
            <a:ext cx="30416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4" tIns="46197" rIns="92394" bIns="46197" numCol="1" anchor="b" anchorCtr="0" compatLnSpc="1">
            <a:prstTxWarp prst="textNoShape">
              <a:avLst/>
            </a:prstTxWarp>
          </a:bodyPr>
          <a:lstStyle>
            <a:lvl1pPr defTabSz="924844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WEAI 2016</a:t>
            </a: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6688" y="8837613"/>
            <a:ext cx="30416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4" tIns="46197" rIns="92394" bIns="46197" numCol="1" anchor="b" anchorCtr="0" compatLnSpc="1">
            <a:prstTxWarp prst="textNoShape">
              <a:avLst/>
            </a:prstTxWarp>
          </a:bodyPr>
          <a:lstStyle>
            <a:lvl1pPr algn="r" defTabSz="923353" eaLnBrk="1" hangingPunct="1">
              <a:defRPr sz="1200"/>
            </a:lvl1pPr>
          </a:lstStyle>
          <a:p>
            <a:pPr>
              <a:defRPr/>
            </a:pPr>
            <a:fld id="{E78E3396-080B-46A6-902D-4670D4443C2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11113"/>
            <a:ext cx="2836863" cy="461962"/>
          </a:xfrm>
          <a:prstGeom prst="rect">
            <a:avLst/>
          </a:prstGeom>
          <a:noFill/>
        </p:spPr>
        <p:txBody>
          <a:bodyPr lIns="91751" tIns="45875" rIns="91751" bIns="45875">
            <a:spAutoFit/>
          </a:bodyPr>
          <a:lstStyle/>
          <a:p>
            <a:pPr eaLnBrk="1" hangingPunct="1">
              <a:defRPr/>
            </a:pPr>
            <a:r>
              <a:rPr lang="en-US" sz="1200" spc="3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WASHINGTON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1983961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6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4" tIns="46197" rIns="92394" bIns="46197" numCol="1" anchor="t" anchorCtr="0" compatLnSpc="1">
            <a:prstTxWarp prst="textNoShape">
              <a:avLst/>
            </a:prstTxWarp>
          </a:bodyPr>
          <a:lstStyle>
            <a:lvl1pPr defTabSz="924844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6688" y="0"/>
            <a:ext cx="30416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4" tIns="46197" rIns="92394" bIns="46197" numCol="1" anchor="t" anchorCtr="0" compatLnSpc="1">
            <a:prstTxWarp prst="textNoShape">
              <a:avLst/>
            </a:prstTxWarp>
          </a:bodyPr>
          <a:lstStyle>
            <a:lvl1pPr algn="r" defTabSz="924844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4DE2487-4BE7-494F-8E61-F1797C85E439}" type="datetime1">
              <a:rPr lang="en-US"/>
              <a:pPr>
                <a:defRPr/>
              </a:pPr>
              <a:t>6/12/2018</a:t>
            </a:fld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698500"/>
            <a:ext cx="4652962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21188"/>
            <a:ext cx="56134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4" tIns="46197" rIns="92394" bIns="461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7613"/>
            <a:ext cx="30416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4" tIns="46197" rIns="92394" bIns="46197" numCol="1" anchor="b" anchorCtr="0" compatLnSpc="1">
            <a:prstTxWarp prst="textNoShape">
              <a:avLst/>
            </a:prstTxWarp>
          </a:bodyPr>
          <a:lstStyle>
            <a:lvl1pPr defTabSz="924844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WEAI 2016</a:t>
            </a: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6688" y="8837613"/>
            <a:ext cx="30416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4" tIns="46197" rIns="92394" bIns="46197" numCol="1" anchor="b" anchorCtr="0" compatLnSpc="1">
            <a:prstTxWarp prst="textNoShape">
              <a:avLst/>
            </a:prstTxWarp>
          </a:bodyPr>
          <a:lstStyle>
            <a:lvl1pPr algn="r" defTabSz="923353" eaLnBrk="1" hangingPunct="1">
              <a:defRPr sz="1200"/>
            </a:lvl1pPr>
          </a:lstStyle>
          <a:p>
            <a:pPr>
              <a:defRPr/>
            </a:pPr>
            <a:fld id="{25185C3A-74C7-4334-A2DC-BCEE217FBF4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82984988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33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D1A1D9-2ABF-4C15-92DF-DBED5D0817B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33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626356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33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D1A1D9-2ABF-4C15-92DF-DBED5D0817B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33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9784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33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D1A1D9-2ABF-4C15-92DF-DBED5D0817B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33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/>
              <a:t>The Ports of Los Angeles and Long Beach is the No. 6 U.S. Port for soybean exports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/>
              <a:t>The Port of Los Angeles and Port of Long Beach moved 19% and 24% of the total U.S. waterborne containerized soybean exports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31% by rail, 48% by barge, and 20% by truck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California’s most congested highway network and most polluted air basin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24125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33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D1A1D9-2ABF-4C15-92DF-DBED5D0817B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33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/>
              <a:t>The Ports of Los Angeles and Long Beach is the No. 6 U.S. Port for soybean exports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/>
              <a:t>The Port of Los Angeles and Port of Long Beach moved 19% and 24% of the total U.S. waterborne containerized soybean exports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31% by rail, 48% by barge, and 20% by truck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California’s most congested highway network and most polluted air basin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Los Angeles County Metropolitan Transportation Authority (METRO)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Port of Los Angeles (POLA)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Port of Long Beach (POLB)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Alameda Corridor-East Construction Authority (ACECA).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138241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33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D1A1D9-2ABF-4C15-92DF-DBED5D0817B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33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8 Rail Projects (5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Port components; 3 grade separation components)</a:t>
            </a:r>
            <a:endParaRPr lang="en-US" alt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efficiency, safety, and reliability while reducing truck trips and vehicle emissions</a:t>
            </a:r>
            <a:endParaRPr lang="en-US" alt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426065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33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D1A1D9-2ABF-4C15-92DF-DBED5D0817B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33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3791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33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D1A1D9-2ABF-4C15-92DF-DBED5D0817B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33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Religious organizations</a:t>
            </a:r>
          </a:p>
          <a:p>
            <a:r>
              <a:rPr lang="en-US" altLang="en-US" dirty="0"/>
              <a:t>Social advocacy organizations</a:t>
            </a:r>
          </a:p>
          <a:p>
            <a:r>
              <a:rPr lang="en-US" altLang="en-US" dirty="0"/>
              <a:t>Labor and civic organizations</a:t>
            </a:r>
          </a:p>
          <a:p>
            <a:r>
              <a:rPr lang="en-US" altLang="en-US" dirty="0"/>
              <a:t>Owner-occupied dwellings</a:t>
            </a:r>
          </a:p>
          <a:p>
            <a:r>
              <a:rPr lang="en-US" altLang="en-US" dirty="0"/>
              <a:t>Used and secondhand goods</a:t>
            </a:r>
          </a:p>
          <a:p>
            <a:r>
              <a:rPr lang="en-US" altLang="en-US" dirty="0"/>
              <a:t>Scrap</a:t>
            </a:r>
          </a:p>
        </p:txBody>
      </p:sp>
    </p:spTree>
    <p:extLst>
      <p:ext uri="{BB962C8B-B14F-4D97-AF65-F5344CB8AC3E}">
        <p14:creationId xmlns:p14="http://schemas.microsoft.com/office/powerpoint/2010/main" val="42273777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33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D1A1D9-2ABF-4C15-92DF-DBED5D0817B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33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Religious organizations</a:t>
            </a:r>
          </a:p>
          <a:p>
            <a:r>
              <a:rPr lang="en-US" altLang="en-US" dirty="0"/>
              <a:t>Social advocacy organizations</a:t>
            </a:r>
          </a:p>
          <a:p>
            <a:r>
              <a:rPr lang="en-US" altLang="en-US" dirty="0"/>
              <a:t>Labor and civic organizations</a:t>
            </a:r>
          </a:p>
          <a:p>
            <a:r>
              <a:rPr lang="en-US" altLang="en-US" dirty="0"/>
              <a:t>Owner-occupied dwellings</a:t>
            </a:r>
          </a:p>
          <a:p>
            <a:r>
              <a:rPr lang="en-US" altLang="en-US" dirty="0"/>
              <a:t>Used and secondhand goods</a:t>
            </a:r>
          </a:p>
          <a:p>
            <a:r>
              <a:rPr lang="en-US" altLang="en-US" dirty="0"/>
              <a:t>Scrap</a:t>
            </a:r>
          </a:p>
        </p:txBody>
      </p:sp>
    </p:spTree>
    <p:extLst>
      <p:ext uri="{BB962C8B-B14F-4D97-AF65-F5344CB8AC3E}">
        <p14:creationId xmlns:p14="http://schemas.microsoft.com/office/powerpoint/2010/main" val="1413296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33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D1A1D9-2ABF-4C15-92DF-DBED5D0817B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33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Religious organizations</a:t>
            </a:r>
          </a:p>
          <a:p>
            <a:r>
              <a:rPr lang="en-US" altLang="en-US" dirty="0"/>
              <a:t>Social advocacy organizations</a:t>
            </a:r>
          </a:p>
          <a:p>
            <a:r>
              <a:rPr lang="en-US" altLang="en-US" dirty="0"/>
              <a:t>Labor and civic organizations</a:t>
            </a:r>
          </a:p>
          <a:p>
            <a:r>
              <a:rPr lang="en-US" altLang="en-US" dirty="0"/>
              <a:t>Owner-occupied dwellings</a:t>
            </a:r>
          </a:p>
          <a:p>
            <a:r>
              <a:rPr lang="en-US" altLang="en-US" dirty="0"/>
              <a:t>Used and secondhand goods</a:t>
            </a:r>
          </a:p>
          <a:p>
            <a:r>
              <a:rPr lang="en-US" altLang="en-US" dirty="0"/>
              <a:t>Scrap</a:t>
            </a:r>
          </a:p>
        </p:txBody>
      </p:sp>
    </p:spTree>
    <p:extLst>
      <p:ext uri="{BB962C8B-B14F-4D97-AF65-F5344CB8AC3E}">
        <p14:creationId xmlns:p14="http://schemas.microsoft.com/office/powerpoint/2010/main" val="39763195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33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D1A1D9-2ABF-4C15-92DF-DBED5D0817B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33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22300" lvl="1" indent="-622300" algn="l" fontAlgn="auto"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Californian FB" panose="0207040306080B030204" pitchFamily="18" charset="0"/>
              </a:rPr>
              <a:t>BNSF Northern Line:</a:t>
            </a:r>
          </a:p>
          <a:p>
            <a:pPr marL="1079500" lvl="2" indent="-6223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  <a:latin typeface="Californian FB" panose="0207040306080B030204" pitchFamily="18" charset="0"/>
              </a:rPr>
              <a:t>Connects Chicago to Portland</a:t>
            </a:r>
          </a:p>
          <a:p>
            <a:pPr marL="1079500" lvl="2" indent="-6223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  <a:latin typeface="Californian FB" panose="0207040306080B030204" pitchFamily="18" charset="0"/>
              </a:rPr>
              <a:t>North Dakota oil and grain demand increase</a:t>
            </a:r>
          </a:p>
          <a:p>
            <a:pPr marL="1079500" lvl="2" indent="-6223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  <a:latin typeface="Californian FB" panose="0207040306080B030204" pitchFamily="18" charset="0"/>
              </a:rPr>
              <a:t>Bottleneck at Sandpoint (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often referred to as the Spokane-Sandpoint “Funnel.”)</a:t>
            </a:r>
          </a:p>
          <a:p>
            <a:pPr marL="1079500" lvl="2" indent="-6223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 current single-track bridge handles 50 to 60 trains per day. That figure can swell to nearly 70 trains per day during the end-of-year peak traffic season.</a:t>
            </a:r>
            <a:endParaRPr lang="en-US" sz="3000" dirty="0">
              <a:solidFill>
                <a:srgbClr val="000000"/>
              </a:solidFill>
              <a:latin typeface="Californian FB" panose="0207040306080B030204" pitchFamily="18" charset="0"/>
            </a:endParaRPr>
          </a:p>
          <a:p>
            <a:pPr marL="1079500" lvl="2" indent="-6223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000000"/>
              </a:solidFill>
              <a:latin typeface="Californian FB" panose="0207040306080B030204" pitchFamily="18" charset="0"/>
            </a:endParaRPr>
          </a:p>
          <a:p>
            <a:pPr marL="457200" lvl="2" indent="0" algn="l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000" dirty="0">
                <a:solidFill>
                  <a:srgbClr val="000000"/>
                </a:solidFill>
                <a:latin typeface="Californian FB" panose="0207040306080B030204" pitchFamily="18" charset="0"/>
              </a:rPr>
              <a:t>http://billingsgazette.com/news/state-and-regional/montana/montana-shippers-place-their-bets-on-bnsf-s-iron-horse/article_d9243fee-c181-5fc8-9ab2-2c00c0f8d558.html</a:t>
            </a:r>
          </a:p>
        </p:txBody>
      </p:sp>
    </p:spTree>
    <p:extLst>
      <p:ext uri="{BB962C8B-B14F-4D97-AF65-F5344CB8AC3E}">
        <p14:creationId xmlns:p14="http://schemas.microsoft.com/office/powerpoint/2010/main" val="27135192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33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D1A1D9-2ABF-4C15-92DF-DBED5D0817B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33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85733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33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D1A1D9-2ABF-4C15-92DF-DBED5D0817B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33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869383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33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D1A1D9-2ABF-4C15-92DF-DBED5D0817B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33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Second track from junction with Montana Rail Line at north to the siding track at the south</a:t>
            </a:r>
          </a:p>
          <a:p>
            <a:r>
              <a:rPr lang="en-US" altLang="en-US" dirty="0"/>
              <a:t>Second bridge adjacent to existing bridge</a:t>
            </a:r>
          </a:p>
          <a:p>
            <a:r>
              <a:rPr lang="en-US" altLang="en-US" dirty="0"/>
              <a:t>Two other bridges over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Sand Creek and Bridge Street</a:t>
            </a:r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http://www.nww.usace.army.mil/Portals/28/Users/115/07/1907/PN_NWW-2007-01303_Attachment_A.pdf?ver=2018-02-26-113459-207</a:t>
            </a:r>
          </a:p>
        </p:txBody>
      </p:sp>
    </p:spTree>
    <p:extLst>
      <p:ext uri="{BB962C8B-B14F-4D97-AF65-F5344CB8AC3E}">
        <p14:creationId xmlns:p14="http://schemas.microsoft.com/office/powerpoint/2010/main" val="38940082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33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D1A1D9-2ABF-4C15-92DF-DBED5D0817B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33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427071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33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D1A1D9-2ABF-4C15-92DF-DBED5D0817B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33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93556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33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D1A1D9-2ABF-4C15-92DF-DBED5D0817B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33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Religious organizations</a:t>
            </a:r>
          </a:p>
          <a:p>
            <a:r>
              <a:rPr lang="en-US" altLang="en-US" dirty="0"/>
              <a:t>Social advocacy organizations</a:t>
            </a:r>
          </a:p>
          <a:p>
            <a:r>
              <a:rPr lang="en-US" altLang="en-US" dirty="0"/>
              <a:t>Labor and civic organizations</a:t>
            </a:r>
          </a:p>
          <a:p>
            <a:r>
              <a:rPr lang="en-US" altLang="en-US" dirty="0"/>
              <a:t>Owner-occupied dwellings</a:t>
            </a:r>
          </a:p>
          <a:p>
            <a:r>
              <a:rPr lang="en-US" altLang="en-US" dirty="0"/>
              <a:t>Used and secondhand goods</a:t>
            </a:r>
          </a:p>
          <a:p>
            <a:r>
              <a:rPr lang="en-US" altLang="en-US" dirty="0"/>
              <a:t>Scrap</a:t>
            </a:r>
          </a:p>
        </p:txBody>
      </p:sp>
    </p:spTree>
    <p:extLst>
      <p:ext uri="{BB962C8B-B14F-4D97-AF65-F5344CB8AC3E}">
        <p14:creationId xmlns:p14="http://schemas.microsoft.com/office/powerpoint/2010/main" val="24815301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33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D1A1D9-2ABF-4C15-92DF-DBED5D0817B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33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Religious organizations</a:t>
            </a:r>
          </a:p>
          <a:p>
            <a:r>
              <a:rPr lang="en-US" altLang="en-US" dirty="0"/>
              <a:t>Social advocacy organizations</a:t>
            </a:r>
          </a:p>
          <a:p>
            <a:r>
              <a:rPr lang="en-US" altLang="en-US" dirty="0"/>
              <a:t>Labor and civic organizations</a:t>
            </a:r>
          </a:p>
          <a:p>
            <a:r>
              <a:rPr lang="en-US" altLang="en-US" dirty="0"/>
              <a:t>Owner-occupied dwellings</a:t>
            </a:r>
          </a:p>
          <a:p>
            <a:r>
              <a:rPr lang="en-US" altLang="en-US" dirty="0"/>
              <a:t>Used and secondhand goods</a:t>
            </a:r>
          </a:p>
          <a:p>
            <a:r>
              <a:rPr lang="en-US" altLang="en-US" dirty="0"/>
              <a:t>Scrap</a:t>
            </a:r>
          </a:p>
        </p:txBody>
      </p:sp>
    </p:spTree>
    <p:extLst>
      <p:ext uri="{BB962C8B-B14F-4D97-AF65-F5344CB8AC3E}">
        <p14:creationId xmlns:p14="http://schemas.microsoft.com/office/powerpoint/2010/main" val="32790085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33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D1A1D9-2ABF-4C15-92DF-DBED5D0817B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33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Religious organizations</a:t>
            </a:r>
          </a:p>
          <a:p>
            <a:r>
              <a:rPr lang="en-US" altLang="en-US" dirty="0"/>
              <a:t>Social advocacy organizations</a:t>
            </a:r>
          </a:p>
          <a:p>
            <a:r>
              <a:rPr lang="en-US" altLang="en-US" dirty="0"/>
              <a:t>Labor and civic organizations</a:t>
            </a:r>
          </a:p>
          <a:p>
            <a:r>
              <a:rPr lang="en-US" altLang="en-US" dirty="0"/>
              <a:t>Owner-occupied dwellings</a:t>
            </a:r>
          </a:p>
          <a:p>
            <a:r>
              <a:rPr lang="en-US" altLang="en-US" dirty="0"/>
              <a:t>Used and secondhand goods</a:t>
            </a:r>
          </a:p>
          <a:p>
            <a:r>
              <a:rPr lang="en-US" altLang="en-US" dirty="0"/>
              <a:t>Scrap</a:t>
            </a:r>
          </a:p>
        </p:txBody>
      </p:sp>
    </p:spTree>
    <p:extLst>
      <p:ext uri="{BB962C8B-B14F-4D97-AF65-F5344CB8AC3E}">
        <p14:creationId xmlns:p14="http://schemas.microsoft.com/office/powerpoint/2010/main" val="7773708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33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D1A1D9-2ABF-4C15-92DF-DBED5D0817B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33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22300" marR="0" lvl="1" indent="-622300" algn="l" defTabSz="914400" rtl="0" eaLnBrk="0" fontAlgn="auto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 127-year-old Merchants Rail Bridge spans the Mississippi River between St. Louis, Missouri and Venice, Illinois and is owned by the Terminal Railroad Association of St. Louis (TRRA).  </a:t>
            </a:r>
          </a:p>
          <a:p>
            <a:pPr marL="622300" marR="0" lvl="1" indent="-622300" algn="l" defTabSz="914400" rtl="0" eaLnBrk="0" fontAlgn="auto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622300" marR="0" lvl="1" indent="-622300" algn="l" defTabSz="914400" rtl="0" eaLnBrk="0" fontAlgn="auto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 Merchants Bridge links America’s eastern and western freight rail networks</a:t>
            </a:r>
          </a:p>
          <a:p>
            <a:pPr marL="622300" marR="0" lvl="1" indent="-622300" algn="l" defTabSz="914400" rtl="0" eaLnBrk="0" fontAlgn="auto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carries more than 40 million gross tons annually; </a:t>
            </a:r>
            <a:r>
              <a:rPr lang="en-US" dirty="0"/>
              <a:t>the busiest geographical crossing of the Mississippi River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622300" marR="0" lvl="1" indent="-622300" algn="l" defTabSz="914400" rtl="0" eaLnBrk="0" fontAlgn="auto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serves six Class I railroads and Amtrak. </a:t>
            </a:r>
          </a:p>
          <a:p>
            <a:pPr marL="622300" marR="0" lvl="1" indent="-622300" algn="l" defTabSz="914400" rtl="0" eaLnBrk="0" fontAlgn="auto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622300" marR="0" lvl="1" indent="-622300" algn="l" defTabSz="914400" rtl="0" eaLnBrk="0" fontAlgn="auto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 St. Louis region is the second largest freight rail interchange location in the nation and third largest freight rail interchange location by tonnage.</a:t>
            </a:r>
          </a:p>
          <a:p>
            <a:pPr marL="622300" marR="0" lvl="1" indent="-622300" algn="l" defTabSz="914400" rtl="0" eaLnBrk="0" fontAlgn="auto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622300" lvl="1" indent="-622300" algn="l" fontAlgn="auto">
              <a:spcAft>
                <a:spcPts val="0"/>
              </a:spcAft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Load restrictions prevent the crossing of two trains simultaneously, limiting the bridge to one track at all times. </a:t>
            </a:r>
          </a:p>
          <a:p>
            <a:pPr marL="622300" lvl="1" indent="-622300" algn="l" fontAlgn="auto">
              <a:spcAft>
                <a:spcPts val="0"/>
              </a:spcAft>
            </a:pP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622300" lvl="1" indent="-622300" algn="l" fontAlgn="auto">
              <a:spcAft>
                <a:spcPts val="0"/>
              </a:spcAft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Without renovation, the Merchants Rail Bridge could be taken out of service within ten years</a:t>
            </a:r>
            <a:endParaRPr lang="en-US" sz="3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6714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33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D1A1D9-2ABF-4C15-92DF-DBED5D0817B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33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rgbClr val="000000"/>
                </a:solidFill>
                <a:latin typeface="Californian FB" panose="0207040306080B030204" pitchFamily="18" charset="0"/>
              </a:rPr>
              <a:t>Main: enable double-track capability</a:t>
            </a:r>
          </a:p>
          <a:p>
            <a:r>
              <a:rPr lang="en-US" sz="1200" dirty="0">
                <a:solidFill>
                  <a:srgbClr val="000000"/>
                </a:solidFill>
                <a:latin typeface="Californian FB" panose="0207040306080B030204" pitchFamily="18" charset="0"/>
              </a:rPr>
              <a:t>East approach: upgrade load capacity and clearance</a:t>
            </a:r>
          </a:p>
          <a:p>
            <a:endParaRPr lang="en-US" altLang="en-US" sz="1200" dirty="0">
              <a:solidFill>
                <a:srgbClr val="000000"/>
              </a:solidFill>
              <a:latin typeface="Californian FB" panose="0207040306080B030204" pitchFamily="18" charset="0"/>
            </a:endParaRPr>
          </a:p>
          <a:p>
            <a:r>
              <a:rPr lang="en-US" altLang="en-US" sz="1200" dirty="0">
                <a:solidFill>
                  <a:srgbClr val="000000"/>
                </a:solidFill>
                <a:latin typeface="Californian FB" panose="0207040306080B030204" pitchFamily="18" charset="0"/>
              </a:rPr>
              <a:t>Fed funding from INFRA and RRIF grants</a:t>
            </a:r>
          </a:p>
          <a:p>
            <a:r>
              <a:rPr lang="en-US" dirty="0"/>
              <a:t>Private: Terminal Railroad Association of St. Louis (TRRA)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348393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33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D1A1D9-2ABF-4C15-92DF-DBED5D0817B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33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289664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33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D1A1D9-2ABF-4C15-92DF-DBED5D0817B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33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Religious organizations</a:t>
            </a:r>
          </a:p>
          <a:p>
            <a:r>
              <a:rPr lang="en-US" altLang="en-US" dirty="0"/>
              <a:t>Social advocacy organizations</a:t>
            </a:r>
          </a:p>
          <a:p>
            <a:r>
              <a:rPr lang="en-US" altLang="en-US" dirty="0"/>
              <a:t>Labor and civic organizations</a:t>
            </a:r>
          </a:p>
          <a:p>
            <a:r>
              <a:rPr lang="en-US" altLang="en-US" dirty="0"/>
              <a:t>Owner-occupied dwellings</a:t>
            </a:r>
          </a:p>
          <a:p>
            <a:r>
              <a:rPr lang="en-US" altLang="en-US" dirty="0"/>
              <a:t>Used and secondhand goods</a:t>
            </a:r>
          </a:p>
          <a:p>
            <a:r>
              <a:rPr lang="en-US" altLang="en-US" dirty="0"/>
              <a:t>Scrap</a:t>
            </a:r>
          </a:p>
        </p:txBody>
      </p:sp>
    </p:spTree>
    <p:extLst>
      <p:ext uri="{BB962C8B-B14F-4D97-AF65-F5344CB8AC3E}">
        <p14:creationId xmlns:p14="http://schemas.microsoft.com/office/powerpoint/2010/main" val="4112193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33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D1A1D9-2ABF-4C15-92DF-DBED5D0817B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33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Eric’s analysis for network improvement effects</a:t>
            </a:r>
          </a:p>
          <a:p>
            <a:endParaRPr lang="en-US" altLang="en-US" dirty="0"/>
          </a:p>
          <a:p>
            <a:r>
              <a:rPr lang="en-US" altLang="en-US" dirty="0"/>
              <a:t>CGE analysis for regional effect of construction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79804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33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D1A1D9-2ABF-4C15-92DF-DBED5D0817B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33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Religious organizations</a:t>
            </a:r>
          </a:p>
          <a:p>
            <a:r>
              <a:rPr lang="en-US" altLang="en-US" dirty="0"/>
              <a:t>Social advocacy organizations</a:t>
            </a:r>
          </a:p>
          <a:p>
            <a:r>
              <a:rPr lang="en-US" altLang="en-US" dirty="0"/>
              <a:t>Labor and civic organizations</a:t>
            </a:r>
          </a:p>
          <a:p>
            <a:r>
              <a:rPr lang="en-US" altLang="en-US" dirty="0"/>
              <a:t>Owner-occupied dwellings</a:t>
            </a:r>
          </a:p>
          <a:p>
            <a:r>
              <a:rPr lang="en-US" altLang="en-US" dirty="0"/>
              <a:t>Used and secondhand goods</a:t>
            </a:r>
          </a:p>
          <a:p>
            <a:r>
              <a:rPr lang="en-US" altLang="en-US" dirty="0"/>
              <a:t>Scrap</a:t>
            </a:r>
          </a:p>
        </p:txBody>
      </p:sp>
    </p:spTree>
    <p:extLst>
      <p:ext uri="{BB962C8B-B14F-4D97-AF65-F5344CB8AC3E}">
        <p14:creationId xmlns:p14="http://schemas.microsoft.com/office/powerpoint/2010/main" val="39548146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33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D1A1D9-2ABF-4C15-92DF-DBED5D0817B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33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Religious organizations</a:t>
            </a:r>
          </a:p>
          <a:p>
            <a:r>
              <a:rPr lang="en-US" altLang="en-US" dirty="0"/>
              <a:t>Social advocacy organizations</a:t>
            </a:r>
          </a:p>
          <a:p>
            <a:r>
              <a:rPr lang="en-US" altLang="en-US" dirty="0"/>
              <a:t>Labor and civic organizations</a:t>
            </a:r>
          </a:p>
          <a:p>
            <a:r>
              <a:rPr lang="en-US" altLang="en-US" dirty="0"/>
              <a:t>Owner-occupied dwellings</a:t>
            </a:r>
          </a:p>
          <a:p>
            <a:r>
              <a:rPr lang="en-US" altLang="en-US" dirty="0"/>
              <a:t>Used and secondhand goods</a:t>
            </a:r>
          </a:p>
          <a:p>
            <a:r>
              <a:rPr lang="en-US" altLang="en-US" dirty="0"/>
              <a:t>Scrap</a:t>
            </a:r>
          </a:p>
        </p:txBody>
      </p:sp>
    </p:spTree>
    <p:extLst>
      <p:ext uri="{BB962C8B-B14F-4D97-AF65-F5344CB8AC3E}">
        <p14:creationId xmlns:p14="http://schemas.microsoft.com/office/powerpoint/2010/main" val="26009661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33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D1A1D9-2ABF-4C15-92DF-DBED5D0817B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33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22300" lvl="1" indent="-622300" algn="l" fontAlgn="auto">
              <a:spcAft>
                <a:spcPts val="0"/>
              </a:spcAft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In Pulaski County, Illinois, and Ballard County, Kentucky, on the Ohio River near Olmsted, Illinois</a:t>
            </a:r>
          </a:p>
          <a:p>
            <a:pPr marL="622300" lvl="1" indent="-622300" algn="l" fontAlgn="auto">
              <a:spcAft>
                <a:spcPts val="0"/>
              </a:spcAft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Approximately 964 miles downstream from Pittsburgh, Pennsylvania</a:t>
            </a:r>
          </a:p>
          <a:p>
            <a:pPr marL="622300" lvl="1" indent="-622300" algn="l" fontAlgn="auto">
              <a:spcAft>
                <a:spcPts val="0"/>
              </a:spcAft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About 17 miles upstream from the confluence of the Ohio and Mississippi rivers</a:t>
            </a:r>
          </a:p>
          <a:p>
            <a:pPr marL="622300" lvl="1" indent="-622300" algn="l" fontAlgn="auto">
              <a:spcAft>
                <a:spcPts val="0"/>
              </a:spcAft>
            </a:pPr>
            <a:endParaRPr lang="en-US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622300" lvl="1" indent="-622300" algn="l" fontAlgn="auto">
              <a:spcAft>
                <a:spcPts val="0"/>
              </a:spcAft>
            </a:pPr>
            <a:r>
              <a:rPr lang="en-US" dirty="0"/>
              <a:t>Locks and Dam Nos. 52 and 53 have each averaged approx. 80 million tons worth of bulk commodities (built in 1929)</a:t>
            </a:r>
          </a:p>
          <a:p>
            <a:pPr marL="622300" lvl="1" indent="-622300" algn="l" fontAlgn="auto">
              <a:spcAft>
                <a:spcPts val="0"/>
              </a:spcAft>
            </a:pPr>
            <a:r>
              <a:rPr lang="en-US" dirty="0"/>
              <a:t>More tonnage passes through this point than any other place in America’s inland navigation system. 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622300" lvl="1" indent="-622300" algn="l" fontAlgn="auto">
              <a:spcAft>
                <a:spcPts val="0"/>
              </a:spcAft>
            </a:pPr>
            <a:endParaRPr lang="en-US" sz="3000" dirty="0">
              <a:solidFill>
                <a:srgbClr val="000000"/>
              </a:solidFill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3262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33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D1A1D9-2ABF-4C15-92DF-DBED5D0817B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33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Will replace Ohio River Locks and Dams 52 and 53.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Reduce tow and barge delays through the busiest stretch of river in America's inland waterways.</a:t>
            </a:r>
          </a:p>
          <a:p>
            <a:endParaRPr lang="en-US" alt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76454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33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D1A1D9-2ABF-4C15-92DF-DBED5D0817B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33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691089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33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D1A1D9-2ABF-4C15-92DF-DBED5D0817B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33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Religious organizations</a:t>
            </a:r>
          </a:p>
          <a:p>
            <a:r>
              <a:rPr lang="en-US" altLang="en-US" dirty="0"/>
              <a:t>Social advocacy organizations</a:t>
            </a:r>
          </a:p>
          <a:p>
            <a:r>
              <a:rPr lang="en-US" altLang="en-US" dirty="0"/>
              <a:t>Labor and civic organizations</a:t>
            </a:r>
          </a:p>
          <a:p>
            <a:r>
              <a:rPr lang="en-US" altLang="en-US" dirty="0"/>
              <a:t>Owner-occupied dwellings</a:t>
            </a:r>
          </a:p>
          <a:p>
            <a:r>
              <a:rPr lang="en-US" altLang="en-US" dirty="0"/>
              <a:t>Used and secondhand goods</a:t>
            </a:r>
          </a:p>
          <a:p>
            <a:r>
              <a:rPr lang="en-US" altLang="en-US" dirty="0"/>
              <a:t>Scrap</a:t>
            </a:r>
          </a:p>
        </p:txBody>
      </p:sp>
    </p:spTree>
    <p:extLst>
      <p:ext uri="{BB962C8B-B14F-4D97-AF65-F5344CB8AC3E}">
        <p14:creationId xmlns:p14="http://schemas.microsoft.com/office/powerpoint/2010/main" val="29399443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33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D1A1D9-2ABF-4C15-92DF-DBED5D0817B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33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Religious organizations</a:t>
            </a:r>
          </a:p>
          <a:p>
            <a:r>
              <a:rPr lang="en-US" altLang="en-US" dirty="0"/>
              <a:t>Social advocacy organizations</a:t>
            </a:r>
          </a:p>
          <a:p>
            <a:r>
              <a:rPr lang="en-US" altLang="en-US" dirty="0"/>
              <a:t>Labor and civic organizations</a:t>
            </a:r>
          </a:p>
          <a:p>
            <a:r>
              <a:rPr lang="en-US" altLang="en-US" dirty="0"/>
              <a:t>Owner-occupied dwellings</a:t>
            </a:r>
          </a:p>
          <a:p>
            <a:r>
              <a:rPr lang="en-US" altLang="en-US" dirty="0"/>
              <a:t>Used and secondhand goods</a:t>
            </a:r>
          </a:p>
          <a:p>
            <a:r>
              <a:rPr lang="en-US" altLang="en-US" dirty="0"/>
              <a:t>Scrap</a:t>
            </a:r>
          </a:p>
        </p:txBody>
      </p:sp>
    </p:spTree>
    <p:extLst>
      <p:ext uri="{BB962C8B-B14F-4D97-AF65-F5344CB8AC3E}">
        <p14:creationId xmlns:p14="http://schemas.microsoft.com/office/powerpoint/2010/main" val="9435293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33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D1A1D9-2ABF-4C15-92DF-DBED5D0817B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33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Religious organizations</a:t>
            </a:r>
          </a:p>
          <a:p>
            <a:r>
              <a:rPr lang="en-US" altLang="en-US" dirty="0"/>
              <a:t>Social advocacy organizations</a:t>
            </a:r>
          </a:p>
          <a:p>
            <a:r>
              <a:rPr lang="en-US" altLang="en-US" dirty="0"/>
              <a:t>Labor and civic organizations</a:t>
            </a:r>
          </a:p>
          <a:p>
            <a:r>
              <a:rPr lang="en-US" altLang="en-US" dirty="0"/>
              <a:t>Owner-occupied dwellings</a:t>
            </a:r>
          </a:p>
          <a:p>
            <a:r>
              <a:rPr lang="en-US" altLang="en-US" dirty="0"/>
              <a:t>Used and secondhand goods</a:t>
            </a:r>
          </a:p>
          <a:p>
            <a:r>
              <a:rPr lang="en-US" altLang="en-US" dirty="0"/>
              <a:t>Scrap</a:t>
            </a:r>
          </a:p>
        </p:txBody>
      </p:sp>
    </p:spTree>
    <p:extLst>
      <p:ext uri="{BB962C8B-B14F-4D97-AF65-F5344CB8AC3E}">
        <p14:creationId xmlns:p14="http://schemas.microsoft.com/office/powerpoint/2010/main" val="118044618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33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D1A1D9-2ABF-4C15-92DF-DBED5D0817B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33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Will replace Ohio River Locks and Dams 52 and 53.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Reduce tow and barge delays through the busiest stretch of river in America's inland waterways.</a:t>
            </a:r>
          </a:p>
          <a:p>
            <a:endParaRPr lang="en-US" alt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0358591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33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D1A1D9-2ABF-4C15-92DF-DBED5D0817B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33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none" strike="noStrike" dirty="0">
                <a:solidFill>
                  <a:schemeClr val="tx2"/>
                </a:solidFill>
                <a:effectLst/>
                <a:latin typeface="Californian FB" panose="0207040306080B030204" pitchFamily="18" charset="0"/>
              </a:rPr>
              <a:t>Network Effects: Location/Size of Improvement (in this case, capacity improvement)</a:t>
            </a:r>
          </a:p>
          <a:p>
            <a:endParaRPr lang="en-US" sz="1200" u="none" strike="noStrike" dirty="0">
              <a:solidFill>
                <a:schemeClr val="tx2"/>
              </a:solidFill>
              <a:effectLst/>
              <a:latin typeface="Californian FB" panose="0207040306080B030204" pitchFamily="18" charset="0"/>
            </a:endParaRPr>
          </a:p>
          <a:p>
            <a:r>
              <a:rPr lang="en-US" sz="1200" u="none" strike="noStrike" dirty="0">
                <a:solidFill>
                  <a:schemeClr val="tx2"/>
                </a:solidFill>
                <a:effectLst/>
                <a:latin typeface="Californian FB" panose="0207040306080B030204" pitchFamily="18" charset="0"/>
              </a:rPr>
              <a:t>Here is the summary of the impact of each project. </a:t>
            </a:r>
          </a:p>
          <a:p>
            <a:r>
              <a:rPr lang="en-US" altLang="en-US" sz="1200" u="none" strike="noStrike" dirty="0">
                <a:solidFill>
                  <a:schemeClr val="tx2"/>
                </a:solidFill>
                <a:effectLst/>
                <a:latin typeface="Californian FB" panose="0207040306080B030204" pitchFamily="18" charset="0"/>
              </a:rPr>
              <a:t>Ranking will depend on the weights given to each aspect/outcome of the improvement.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91187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33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D1A1D9-2ABF-4C15-92DF-DBED5D0817B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33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Network- Europe/Belgium or BNSF; not encompass everything; new for each network; complicated because of multiple agents/owners (as per Suzette’s info)</a:t>
            </a:r>
          </a:p>
          <a:p>
            <a:endParaRPr lang="en-US" altLang="en-US" dirty="0"/>
          </a:p>
          <a:p>
            <a:r>
              <a:rPr lang="en-US" altLang="en-US" dirty="0"/>
              <a:t>BCA- When apply for grants, project proposers must do some kind of BCA: what to include, how to generate is not determined; generally not from perspective of entire supply chain</a:t>
            </a:r>
          </a:p>
        </p:txBody>
      </p:sp>
    </p:spTree>
    <p:extLst>
      <p:ext uri="{BB962C8B-B14F-4D97-AF65-F5344CB8AC3E}">
        <p14:creationId xmlns:p14="http://schemas.microsoft.com/office/powerpoint/2010/main" val="287502906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33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D1A1D9-2ABF-4C15-92DF-DBED5D0817B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33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none" strike="noStrike" dirty="0">
                <a:solidFill>
                  <a:schemeClr val="tx2"/>
                </a:solidFill>
                <a:effectLst/>
                <a:latin typeface="Californian FB" panose="0207040306080B030204" pitchFamily="18" charset="0"/>
              </a:rPr>
              <a:t>Network Effects: Location/Size of Improvement (in this case, capacity improvement)</a:t>
            </a:r>
          </a:p>
          <a:p>
            <a:endParaRPr lang="en-US" sz="1200" u="none" strike="noStrike" dirty="0">
              <a:solidFill>
                <a:schemeClr val="tx2"/>
              </a:solidFill>
              <a:effectLst/>
              <a:latin typeface="Californian FB" panose="0207040306080B030204" pitchFamily="18" charset="0"/>
            </a:endParaRPr>
          </a:p>
          <a:p>
            <a:r>
              <a:rPr lang="en-US" sz="1200" u="none" strike="noStrike" dirty="0">
                <a:solidFill>
                  <a:schemeClr val="tx2"/>
                </a:solidFill>
                <a:effectLst/>
                <a:latin typeface="Californian FB" panose="0207040306080B030204" pitchFamily="18" charset="0"/>
              </a:rPr>
              <a:t>Here is the summary of the impact of each project. </a:t>
            </a:r>
          </a:p>
          <a:p>
            <a:r>
              <a:rPr lang="en-US" altLang="en-US" sz="1200" u="none" strike="noStrike" dirty="0">
                <a:solidFill>
                  <a:schemeClr val="tx2"/>
                </a:solidFill>
                <a:effectLst/>
                <a:latin typeface="Californian FB" panose="0207040306080B030204" pitchFamily="18" charset="0"/>
              </a:rPr>
              <a:t>Ranking will depend on the weights given to each aspect/outcome of the improvement.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9459224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33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D1A1D9-2ABF-4C15-92DF-DBED5D0817B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33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none" strike="noStrike" dirty="0">
                <a:solidFill>
                  <a:schemeClr val="tx2"/>
                </a:solidFill>
                <a:effectLst/>
                <a:latin typeface="Californian FB" panose="0207040306080B030204" pitchFamily="18" charset="0"/>
              </a:rPr>
              <a:t>Network Effects: Location/Size of Improvement (in this case, capacity improvement)</a:t>
            </a:r>
          </a:p>
          <a:p>
            <a:endParaRPr lang="en-US" sz="1200" u="none" strike="noStrike" dirty="0">
              <a:solidFill>
                <a:schemeClr val="tx2"/>
              </a:solidFill>
              <a:effectLst/>
              <a:latin typeface="Californian FB" panose="0207040306080B030204" pitchFamily="18" charset="0"/>
            </a:endParaRPr>
          </a:p>
          <a:p>
            <a:r>
              <a:rPr lang="en-US" sz="1200" u="none" strike="noStrike" dirty="0">
                <a:solidFill>
                  <a:schemeClr val="tx2"/>
                </a:solidFill>
                <a:effectLst/>
                <a:latin typeface="Californian FB" panose="0207040306080B030204" pitchFamily="18" charset="0"/>
              </a:rPr>
              <a:t>Here is the summary of the impact of each project. </a:t>
            </a:r>
          </a:p>
          <a:p>
            <a:r>
              <a:rPr lang="en-US" altLang="en-US" sz="1200" u="none" strike="noStrike" dirty="0">
                <a:solidFill>
                  <a:schemeClr val="tx2"/>
                </a:solidFill>
                <a:effectLst/>
                <a:latin typeface="Californian FB" panose="0207040306080B030204" pitchFamily="18" charset="0"/>
              </a:rPr>
              <a:t>Ranking will depend on the weights given to each aspect/outcome of the improvement.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6050212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33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D1A1D9-2ABF-4C15-92DF-DBED5D0817B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33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none" strike="noStrike" dirty="0">
                <a:solidFill>
                  <a:schemeClr val="tx2"/>
                </a:solidFill>
                <a:effectLst/>
                <a:latin typeface="Californian FB" panose="0207040306080B030204" pitchFamily="18" charset="0"/>
              </a:rPr>
              <a:t>Network Effects: Location/Size of Improvement (in this case, capacity improvement)</a:t>
            </a:r>
          </a:p>
          <a:p>
            <a:endParaRPr lang="en-US" sz="1200" u="none" strike="noStrike" dirty="0">
              <a:solidFill>
                <a:schemeClr val="tx2"/>
              </a:solidFill>
              <a:effectLst/>
              <a:latin typeface="Californian FB" panose="0207040306080B030204" pitchFamily="18" charset="0"/>
            </a:endParaRPr>
          </a:p>
          <a:p>
            <a:r>
              <a:rPr lang="en-US" sz="1200" u="none" strike="noStrike" dirty="0">
                <a:solidFill>
                  <a:schemeClr val="tx2"/>
                </a:solidFill>
                <a:effectLst/>
                <a:latin typeface="Californian FB" panose="0207040306080B030204" pitchFamily="18" charset="0"/>
              </a:rPr>
              <a:t>Here is the summary of the impact of each project. </a:t>
            </a:r>
          </a:p>
          <a:p>
            <a:r>
              <a:rPr lang="en-US" altLang="en-US" sz="1200" u="none" strike="noStrike" dirty="0">
                <a:solidFill>
                  <a:schemeClr val="tx2"/>
                </a:solidFill>
                <a:effectLst/>
                <a:latin typeface="Californian FB" panose="0207040306080B030204" pitchFamily="18" charset="0"/>
              </a:rPr>
              <a:t>Ranking will depend on the weights given to each aspect/outcome of the improvement.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786373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33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D1A1D9-2ABF-4C15-92DF-DBED5D0817B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33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Competition within and across modes</a:t>
            </a:r>
          </a:p>
          <a:p>
            <a:endParaRPr lang="en-US" altLang="en-US" dirty="0"/>
          </a:p>
          <a:p>
            <a:r>
              <a:rPr lang="en-US" altLang="en-US" dirty="0"/>
              <a:t>Location in the supply chain</a:t>
            </a:r>
          </a:p>
        </p:txBody>
      </p:sp>
    </p:spTree>
    <p:extLst>
      <p:ext uri="{BB962C8B-B14F-4D97-AF65-F5344CB8AC3E}">
        <p14:creationId xmlns:p14="http://schemas.microsoft.com/office/powerpoint/2010/main" val="56200843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33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D1A1D9-2ABF-4C15-92DF-DBED5D0817B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33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Competition within and across modes</a:t>
            </a:r>
          </a:p>
          <a:p>
            <a:endParaRPr lang="en-US" altLang="en-US" dirty="0"/>
          </a:p>
          <a:p>
            <a:r>
              <a:rPr lang="en-US" altLang="en-US" dirty="0"/>
              <a:t>Location in the supply chain</a:t>
            </a:r>
          </a:p>
        </p:txBody>
      </p:sp>
    </p:spTree>
    <p:extLst>
      <p:ext uri="{BB962C8B-B14F-4D97-AF65-F5344CB8AC3E}">
        <p14:creationId xmlns:p14="http://schemas.microsoft.com/office/powerpoint/2010/main" val="2699049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33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D1A1D9-2ABF-4C15-92DF-DBED5D0817B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33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What is a SAM (industry transaction data, usually from tax records)</a:t>
            </a:r>
          </a:p>
          <a:p>
            <a:r>
              <a:rPr lang="en-US" altLang="en-US" dirty="0"/>
              <a:t>	includes final sales as well as b2b and sales of intermediate goods (e.g., forest to lumber to construction to homes)</a:t>
            </a:r>
          </a:p>
          <a:p>
            <a:r>
              <a:rPr lang="en-US" alt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4184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33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D1A1D9-2ABF-4C15-92DF-DBED5D0817B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33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Number</a:t>
            </a:r>
            <a:r>
              <a:rPr lang="en-US" altLang="en-US" baseline="0" dirty="0"/>
              <a:t> of shippers affected.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03600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33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D1A1D9-2ABF-4C15-92DF-DBED5D0817B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33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REM needs</a:t>
            </a:r>
          </a:p>
        </p:txBody>
      </p:sp>
    </p:spTree>
    <p:extLst>
      <p:ext uri="{BB962C8B-B14F-4D97-AF65-F5344CB8AC3E}">
        <p14:creationId xmlns:p14="http://schemas.microsoft.com/office/powerpoint/2010/main" val="2988567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33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D1A1D9-2ABF-4C15-92DF-DBED5D0817B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33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41170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335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D1A1D9-2ABF-4C15-92DF-DBED5D0817B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335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1321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1518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0" y="833438"/>
            <a:ext cx="9144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 bwMode="invGray">
          <a:xfrm>
            <a:off x="1" y="2392432"/>
            <a:ext cx="9143996" cy="424732"/>
          </a:xfrm>
        </p:spPr>
        <p:txBody>
          <a:bodyPr anchorCtr="0"/>
          <a:lstStyle>
            <a:lvl1pPr algn="ctr">
              <a:defRPr sz="240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 bwMode="invGray">
          <a:xfrm>
            <a:off x="0" y="3025243"/>
            <a:ext cx="9143997" cy="430887"/>
          </a:xfrm>
        </p:spPr>
        <p:txBody>
          <a:bodyPr rIns="0" anchorCtr="0"/>
          <a:lstStyle>
            <a:lvl1pPr marL="0" indent="0" algn="ctr">
              <a:buFont typeface="Arial" pitchFamily="34" charset="0"/>
              <a:buNone/>
              <a:defRPr sz="2200" b="0">
                <a:solidFill>
                  <a:schemeClr val="accent1"/>
                </a:solidFill>
                <a:effectLst/>
                <a:latin typeface="Lucida Sans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484188" y="6381750"/>
            <a:ext cx="1550987" cy="47625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066925" y="6381750"/>
            <a:ext cx="6100763" cy="476250"/>
          </a:xfrm>
        </p:spPr>
        <p:txBody>
          <a:bodyPr anchorCtr="1"/>
          <a:lstStyle>
            <a:lvl1pPr>
              <a:defRPr sz="10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69275" y="6381750"/>
            <a:ext cx="9747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65730-EC01-44CE-BB3F-D527B0110F6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4149995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 noEditPoints="1"/>
          </p:cNvSpPr>
          <p:nvPr/>
        </p:nvSpPr>
        <p:spPr bwMode="auto">
          <a:xfrm>
            <a:off x="-3573" y="285750"/>
            <a:ext cx="9145191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sz="1800" dirty="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448" y="1828800"/>
            <a:ext cx="7317105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3449" y="5029200"/>
            <a:ext cx="5887983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1920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6/12/2018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0913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449" y="3429001"/>
            <a:ext cx="7317105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100" y="685802"/>
            <a:ext cx="5891331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6/12/2018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34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5200" y="1828800"/>
            <a:ext cx="353247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8083" y="1828800"/>
            <a:ext cx="353247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6/12/2018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335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448" y="1828800"/>
            <a:ext cx="353279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448" y="2743201"/>
            <a:ext cx="353279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7764" y="1828800"/>
            <a:ext cx="353279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7764" y="2743201"/>
            <a:ext cx="353279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6/12/2018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6411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6/12/2018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232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6/12/2018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3068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388602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94" y="685800"/>
            <a:ext cx="2915409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0506" y="685800"/>
            <a:ext cx="4230202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294" y="4876800"/>
            <a:ext cx="2915409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6/12/2018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4115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388602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94" y="685800"/>
            <a:ext cx="2915409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00506" y="685800"/>
            <a:ext cx="4230202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294" y="4876800"/>
            <a:ext cx="2915409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6/12/2018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585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6/12/2018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748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13543"/>
            <a:ext cx="9144000" cy="424732"/>
          </a:xfrm>
        </p:spPr>
        <p:txBody>
          <a:bodyPr/>
          <a:lstStyle>
            <a:lvl1pPr>
              <a:defRPr sz="2400">
                <a:latin typeface="Lucida San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082" y="2287148"/>
            <a:ext cx="7651836" cy="1688667"/>
          </a:xfrm>
        </p:spPr>
        <p:txBody>
          <a:bodyPr lIns="457200" rIns="457200"/>
          <a:lstStyle>
            <a:lvl1pPr marL="344488" indent="-179388">
              <a:spcBef>
                <a:spcPts val="1200"/>
              </a:spcBef>
              <a:buSzPct val="100000"/>
              <a:buFont typeface="Arial" pitchFamily="34" charset="0"/>
              <a:buChar char="•"/>
              <a:defRPr sz="2200" b="0"/>
            </a:lvl1pPr>
            <a:lvl2pPr marL="509588" indent="-165100">
              <a:spcBef>
                <a:spcPts val="400"/>
              </a:spcBef>
              <a:buSzPct val="75000"/>
              <a:buFont typeface="Lucida Sans" panose="020B0602030504020204" pitchFamily="34" charset="0"/>
              <a:buChar char="–"/>
              <a:defRPr sz="2000"/>
            </a:lvl2pPr>
            <a:lvl3pPr marL="795337" indent="-219456"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800"/>
            </a:lvl3pPr>
            <a:lvl4pPr marL="914400" indent="-165100">
              <a:spcBef>
                <a:spcPts val="400"/>
              </a:spcBef>
              <a:buSzPct val="100000"/>
              <a:buFont typeface="Lucida Sans" panose="020B0602030504020204" pitchFamily="34" charset="0"/>
              <a:buChar char="–"/>
              <a:defRPr sz="1600"/>
            </a:lvl4pPr>
            <a:lvl5pPr marL="1079500" indent="-165100">
              <a:spcBef>
                <a:spcPts val="400"/>
              </a:spcBef>
              <a:buSzPct val="100000"/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DD66C-A987-4C7A-9AEC-60C45E58281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3218833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1601153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448" y="685800"/>
            <a:ext cx="5563552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6/12/2018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266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5889" y="998506"/>
            <a:ext cx="8652222" cy="461665"/>
          </a:xfrm>
        </p:spPr>
        <p:txBody>
          <a:bodyPr/>
          <a:lstStyle>
            <a:lvl1pPr algn="ctr">
              <a:lnSpc>
                <a:spcPct val="100000"/>
              </a:lnSpc>
              <a:defRPr sz="240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45889" y="1496679"/>
            <a:ext cx="8652222" cy="430887"/>
          </a:xfrm>
        </p:spPr>
        <p:txBody>
          <a:bodyPr rIns="0"/>
          <a:lstStyle>
            <a:lvl1pPr marL="0" indent="0" algn="ctr">
              <a:buFontTx/>
              <a:buNone/>
              <a:defRPr sz="2200" b="0">
                <a:solidFill>
                  <a:schemeClr val="accent1"/>
                </a:solidFill>
                <a:effectLst/>
                <a:latin typeface="Lucida Sans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4EEED-104D-4CF4-9E68-CEFE59A6950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7053185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8389"/>
            <a:ext cx="9144001" cy="4801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47" y="2275788"/>
            <a:ext cx="4002321" cy="2062103"/>
          </a:xfrm>
        </p:spPr>
        <p:txBody>
          <a:bodyPr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20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6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667" y="2275788"/>
            <a:ext cx="3969948" cy="2062103"/>
          </a:xfrm>
        </p:spPr>
        <p:txBody>
          <a:bodyPr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20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6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92386-4397-4300-854D-CF98E005236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3553325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03081"/>
            <a:ext cx="9144000" cy="48013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3045" y="2166763"/>
            <a:ext cx="4040188" cy="36933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044" y="2621484"/>
            <a:ext cx="4040188" cy="1338828"/>
          </a:xfrm>
        </p:spPr>
        <p:txBody>
          <a:bodyPr/>
          <a:lstStyle>
            <a:lvl1pPr>
              <a:defRPr lang="en-US" sz="18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defRPr lang="en-US" sz="1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defRPr lang="en-US" sz="14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0870" y="2166763"/>
            <a:ext cx="4041775" cy="36933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0869" y="2621484"/>
            <a:ext cx="4041775" cy="1338828"/>
          </a:xfrm>
        </p:spPr>
        <p:txBody>
          <a:bodyPr/>
          <a:lstStyle>
            <a:lvl1pPr>
              <a:defRPr lang="en-US" sz="18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defRPr lang="en-US" sz="1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defRPr lang="en-US" sz="14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5CB79-D8F5-40D0-9FFF-4426ADE7C80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1599026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81092"/>
            <a:ext cx="9144000" cy="4801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382A9-2BF0-4BC4-817A-BB55C37CE3D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254894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7A68B-DC79-46D3-894E-5F013738F48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346973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370318"/>
            <a:ext cx="3008313" cy="64633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0319"/>
            <a:ext cx="5111751" cy="1851276"/>
          </a:xfrm>
        </p:spPr>
        <p:txBody>
          <a:bodyPr/>
          <a:lstStyle>
            <a:lvl1pPr marL="165100" indent="-165100">
              <a:buSzPct val="125000"/>
              <a:buFont typeface="Arial" pitchFamily="34" charset="0"/>
              <a:buChar char="•"/>
              <a:defRPr lang="en-US" sz="24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 marL="457200" indent="-165100" defTabSz="914400">
              <a:buSzPct val="125000"/>
              <a:buFont typeface="Arial" pitchFamily="34" charset="0"/>
              <a:buChar char="•"/>
              <a:defRPr lang="en-US" sz="22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buSzPct val="125000"/>
              <a:buFont typeface="Arial" pitchFamily="34" charset="0"/>
              <a:buChar char="•"/>
              <a:defRPr lang="en-US" sz="22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 marL="974725" indent="-180975">
              <a:buSzPct val="125000"/>
              <a:buFont typeface="Arial" pitchFamily="34" charset="0"/>
              <a:buChar char="•"/>
              <a:defRPr lang="en-US" sz="20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buSzPct val="125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532368"/>
            <a:ext cx="3008313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9FBB6-1B23-4D6A-812D-865FCD80C52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3620361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423007"/>
            <a:ext cx="5486400" cy="36933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93220"/>
            <a:ext cx="5486400" cy="584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866801"/>
            <a:ext cx="5486400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42237-1C9D-4DF1-934E-A024AB2005F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7481652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EAEAEA"/>
            </a:gs>
            <a:gs pos="100000">
              <a:schemeClr val="tx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 userDrawn="1"/>
        </p:nvSpPr>
        <p:spPr bwMode="gray">
          <a:xfrm flipH="1">
            <a:off x="0" y="0"/>
            <a:ext cx="9144000" cy="6111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pic>
        <p:nvPicPr>
          <p:cNvPr id="1027" name="Picture 4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9" t="34654" r="20833" b="36215"/>
          <a:stretch>
            <a:fillRect/>
          </a:stretch>
        </p:blipFill>
        <p:spPr bwMode="auto">
          <a:xfrm>
            <a:off x="0" y="-1588"/>
            <a:ext cx="454025" cy="61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914400" y="2298700"/>
            <a:ext cx="73152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0" y="1512888"/>
            <a:ext cx="91440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45720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484188" y="6438900"/>
            <a:ext cx="12525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736725" y="6438900"/>
            <a:ext cx="61531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899400" y="6438900"/>
            <a:ext cx="1244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B40CCEEE-4C8D-42BB-A07D-F915B5F9C35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-17463" y="611188"/>
            <a:ext cx="916146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41" r:id="rId1"/>
    <p:sldLayoutId id="2147484233" r:id="rId2"/>
    <p:sldLayoutId id="2147484234" r:id="rId3"/>
    <p:sldLayoutId id="2147484235" r:id="rId4"/>
    <p:sldLayoutId id="2147484236" r:id="rId5"/>
    <p:sldLayoutId id="2147484237" r:id="rId6"/>
    <p:sldLayoutId id="2147484238" r:id="rId7"/>
    <p:sldLayoutId id="2147484239" r:id="rId8"/>
    <p:sldLayoutId id="2147484240" r:id="rId9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2400" dirty="0">
          <a:solidFill>
            <a:schemeClr val="bg2"/>
          </a:solidFill>
          <a:latin typeface="Lucida Sans" pitchFamily="34" charset="0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Lucida Sans" panose="020B0602030504020204" pitchFamily="34" charset="0"/>
        <a:buChar char="–"/>
        <a:defRPr lang="en-US" sz="2200" dirty="0">
          <a:solidFill>
            <a:schemeClr val="bg2"/>
          </a:solidFill>
          <a:latin typeface="Lucida Sans" pitchFamily="34" charset="0"/>
          <a:ea typeface="+mn-ea"/>
          <a:cs typeface="+mn-c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2000" dirty="0">
          <a:solidFill>
            <a:schemeClr val="bg2"/>
          </a:solidFill>
          <a:latin typeface="Lucida Sans" pitchFamily="34" charset="0"/>
          <a:ea typeface="+mn-ea"/>
          <a:cs typeface="+mn-c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Lucida Sans" panose="020B0602030504020204" pitchFamily="34" charset="0"/>
        <a:buChar char="–"/>
        <a:defRPr lang="en-US" dirty="0">
          <a:solidFill>
            <a:schemeClr val="bg2"/>
          </a:solidFill>
          <a:latin typeface="Lucida Sans" pitchFamily="34" charset="0"/>
          <a:ea typeface="+mn-ea"/>
          <a:cs typeface="+mn-c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1600" dirty="0">
          <a:solidFill>
            <a:schemeClr val="bg2"/>
          </a:solidFill>
          <a:latin typeface="Lucida Sans" pitchFamily="34" charset="0"/>
          <a:ea typeface="+mn-ea"/>
          <a:cs typeface="+mn-c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449" y="274638"/>
            <a:ext cx="7317105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449" y="1828800"/>
            <a:ext cx="731710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15452" y="6448427"/>
            <a:ext cx="1047467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en-US"/>
              <a:pPr/>
              <a:t>6/12/2018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6863" y="6448427"/>
            <a:ext cx="497992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3079" y="6448427"/>
            <a:ext cx="857474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7602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3" r:id="rId1"/>
    <p:sldLayoutId id="2147484244" r:id="rId2"/>
    <p:sldLayoutId id="2147484245" r:id="rId3"/>
    <p:sldLayoutId id="2147484246" r:id="rId4"/>
    <p:sldLayoutId id="2147484247" r:id="rId5"/>
    <p:sldLayoutId id="2147484248" r:id="rId6"/>
    <p:sldLayoutId id="2147484249" r:id="rId7"/>
    <p:sldLayoutId id="2147484250" r:id="rId8"/>
    <p:sldLayoutId id="2147484251" r:id="rId9"/>
    <p:sldLayoutId id="2147484252" r:id="rId10"/>
    <p:sldLayoutId id="214748425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pn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jpe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png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jpeg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notesSlide" Target="../notesSlides/notesSlide3.xml"/><Relationship Id="rId7" Type="http://schemas.openxmlformats.org/officeDocument/2006/relationships/diagramLayout" Target="../diagrams/layout1.xml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2.xml"/><Relationship Id="rId6" Type="http://schemas.openxmlformats.org/officeDocument/2006/relationships/diagramData" Target="../diagrams/data1.xml"/><Relationship Id="rId5" Type="http://schemas.openxmlformats.org/officeDocument/2006/relationships/image" Target="../media/image3.jpeg"/><Relationship Id="rId10" Type="http://schemas.microsoft.com/office/2007/relationships/diagramDrawing" Target="../diagrams/drawing1.xml"/><Relationship Id="rId4" Type="http://schemas.openxmlformats.org/officeDocument/2006/relationships/image" Target="../media/image2.jpeg"/><Relationship Id="rId9" Type="http://schemas.openxmlformats.org/officeDocument/2006/relationships/diagramColors" Target="../diagrams/colors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jpeg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jpeg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2941540" y="6210138"/>
            <a:ext cx="3260919" cy="396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5100" algn="ctr" fontAlgn="auto">
              <a:spcAft>
                <a:spcPts val="0"/>
              </a:spcAft>
            </a:pPr>
            <a:r>
              <a:rPr lang="en-US" sz="1600" dirty="0">
                <a:latin typeface="Californian FB" panose="0207040306080B030204" pitchFamily="18" charset="0"/>
              </a:rPr>
              <a:t>May 21, 2018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black">
          <a:xfrm>
            <a:off x="0" y="1623224"/>
            <a:ext cx="9143999" cy="895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457200" bIns="45720" numCol="1" anchor="b" anchorCtr="1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900" b="0" kern="0" dirty="0">
                <a:solidFill>
                  <a:srgbClr val="000000"/>
                </a:solidFill>
                <a:latin typeface="Californian FB" panose="0207040306080B030204" pitchFamily="18" charset="0"/>
              </a:rPr>
              <a:t>Modeling Approach and Application to </a:t>
            </a:r>
            <a:endParaRPr lang="en-US" altLang="en-US" sz="2900" b="0" kern="0" dirty="0" smtClean="0">
              <a:solidFill>
                <a:srgbClr val="000000"/>
              </a:solidFill>
              <a:latin typeface="Californian FB" panose="0207040306080B030204" pitchFamily="18" charset="0"/>
            </a:endParaRPr>
          </a:p>
          <a:p>
            <a:pPr algn="ctr"/>
            <a:r>
              <a:rPr lang="en-US" altLang="en-US" sz="2900" b="0" kern="0" dirty="0" smtClean="0">
                <a:solidFill>
                  <a:srgbClr val="000000"/>
                </a:solidFill>
                <a:latin typeface="Californian FB" panose="0207040306080B030204" pitchFamily="18" charset="0"/>
              </a:rPr>
              <a:t>Selected (4) </a:t>
            </a:r>
            <a:r>
              <a:rPr lang="en-US" altLang="en-US" sz="2900" b="0" kern="0" dirty="0">
                <a:solidFill>
                  <a:srgbClr val="000000"/>
                </a:solidFill>
                <a:latin typeface="Californian FB" panose="0207040306080B030204" pitchFamily="18" charset="0"/>
              </a:rPr>
              <a:t>Infrastructure Investments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810" y="0"/>
            <a:ext cx="2542357" cy="822325"/>
          </a:xfrm>
          <a:prstGeom prst="rect">
            <a:avLst/>
          </a:prstGeom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010978" y="3036281"/>
            <a:ext cx="540774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400" dirty="0">
              <a:solidFill>
                <a:srgbClr val="000000"/>
              </a:solidFill>
              <a:latin typeface="Californian FB" panose="0207040306080B030204" pitchFamily="18" charset="0"/>
            </a:endParaRPr>
          </a:p>
          <a:p>
            <a:pPr algn="ctr" eaLnBrk="1" hangingPunct="1"/>
            <a:r>
              <a:rPr lang="en-US" altLang="en-US" sz="2400" dirty="0">
                <a:solidFill>
                  <a:srgbClr val="000000"/>
                </a:solidFill>
                <a:latin typeface="Californian FB" panose="0207040306080B030204" pitchFamily="18" charset="0"/>
              </a:rPr>
              <a:t>Austin </a:t>
            </a:r>
            <a:r>
              <a:rPr lang="en-US" altLang="en-US" sz="2400" dirty="0" smtClean="0">
                <a:solidFill>
                  <a:srgbClr val="000000"/>
                </a:solidFill>
                <a:latin typeface="Californian FB" panose="0207040306080B030204" pitchFamily="18" charset="0"/>
              </a:rPr>
              <a:t>Miller</a:t>
            </a:r>
          </a:p>
          <a:p>
            <a:pPr algn="ctr" eaLnBrk="1" hangingPunct="1"/>
            <a:r>
              <a:rPr lang="en-US" altLang="en-US" sz="2400" dirty="0" smtClean="0">
                <a:solidFill>
                  <a:srgbClr val="000000"/>
                </a:solidFill>
                <a:latin typeface="Californian FB" panose="0207040306080B030204" pitchFamily="18" charset="0"/>
              </a:rPr>
              <a:t>Eric Jessup</a:t>
            </a:r>
            <a:endParaRPr lang="en-US" altLang="en-US" sz="2400" dirty="0">
              <a:solidFill>
                <a:srgbClr val="000000"/>
              </a:solidFill>
              <a:latin typeface="Californian FB" panose="0207040306080B030204" pitchFamily="18" charset="0"/>
            </a:endParaRPr>
          </a:p>
          <a:p>
            <a:pPr algn="ctr" eaLnBrk="1" hangingPunct="1"/>
            <a:endParaRPr lang="en-US" altLang="en-US" sz="2400" dirty="0">
              <a:solidFill>
                <a:srgbClr val="000000"/>
              </a:solidFill>
              <a:latin typeface="Californian FB" panose="0207040306080B030204" pitchFamily="18" charset="0"/>
            </a:endParaRPr>
          </a:p>
          <a:p>
            <a:pPr algn="ctr" eaLnBrk="1" hangingPunct="1"/>
            <a:r>
              <a:rPr lang="en-US" altLang="en-US" dirty="0">
                <a:solidFill>
                  <a:srgbClr val="000000"/>
                </a:solidFill>
                <a:latin typeface="Californian FB" panose="0207040306080B030204" pitchFamily="18" charset="0"/>
              </a:rPr>
              <a:t>Freight Policy Transportation Institute</a:t>
            </a:r>
          </a:p>
          <a:p>
            <a:pPr algn="ctr" eaLnBrk="1" hangingPunct="1"/>
            <a:r>
              <a:rPr lang="en-US" altLang="en-US" dirty="0">
                <a:solidFill>
                  <a:srgbClr val="000000"/>
                </a:solidFill>
                <a:latin typeface="Californian FB" panose="0207040306080B030204" pitchFamily="18" charset="0"/>
              </a:rPr>
              <a:t>School of Economic Sciences</a:t>
            </a:r>
          </a:p>
          <a:p>
            <a:pPr algn="ctr" eaLnBrk="1" hangingPunct="1"/>
            <a:r>
              <a:rPr lang="en-US" altLang="en-US" dirty="0">
                <a:solidFill>
                  <a:srgbClr val="000000"/>
                </a:solidFill>
                <a:latin typeface="Californian FB" panose="0207040306080B030204" pitchFamily="18" charset="0"/>
              </a:rPr>
              <a:t>Washington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30175880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304800" y="2514600"/>
            <a:ext cx="8534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44475" indent="-244475">
              <a:lnSpc>
                <a:spcPct val="95000"/>
              </a:lnSpc>
              <a:spcBef>
                <a:spcPct val="25000"/>
              </a:spcBef>
              <a:buSzPct val="125000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17525" indent="-271463" algn="ctr">
              <a:lnSpc>
                <a:spcPct val="95000"/>
              </a:lnSpc>
              <a:spcBef>
                <a:spcPct val="10000"/>
              </a:spcBef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01675" indent="-182563" algn="ctr">
              <a:lnSpc>
                <a:spcPct val="95000"/>
              </a:lnSpc>
              <a:spcBef>
                <a:spcPct val="1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30275" indent="-227013" algn="ctr">
              <a:lnSpc>
                <a:spcPct val="95000"/>
              </a:lnSpc>
              <a:spcBef>
                <a:spcPct val="10000"/>
              </a:spcBef>
              <a:buFont typeface="Wingdings" panose="05000000000000000000" pitchFamily="2" charset="2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112838" indent="-180975" algn="ctr">
              <a:lnSpc>
                <a:spcPct val="95000"/>
              </a:lnSpc>
              <a:spcBef>
                <a:spcPct val="1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570038" indent="-180975" algn="ctr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027238" indent="-180975" algn="ctr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484438" indent="-180975" algn="ctr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41638" indent="-180975" algn="ctr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44475" marR="0" lvl="0" indent="-244475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Pct val="125000"/>
              <a:buFontTx/>
              <a:buChar char="•"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14806" y="2142016"/>
            <a:ext cx="8714387" cy="40514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79450" indent="-514350" fontAlgn="auto">
              <a:spcAft>
                <a:spcPts val="0"/>
              </a:spcAft>
              <a:buFont typeface="+mj-lt"/>
              <a:buAutoNum type="alphaUcPeriod"/>
            </a:pPr>
            <a:r>
              <a:rPr lang="en-US" sz="2800" dirty="0" smtClean="0">
                <a:solidFill>
                  <a:srgbClr val="000000"/>
                </a:solidFill>
                <a:latin typeface="Californian FB" panose="0207040306080B030204" pitchFamily="18" charset="0"/>
              </a:rPr>
              <a:t>Southern California Rail Project</a:t>
            </a:r>
          </a:p>
          <a:p>
            <a:pPr marL="679450" indent="-514350" fontAlgn="auto">
              <a:spcAft>
                <a:spcPts val="0"/>
              </a:spcAft>
              <a:buFont typeface="+mj-lt"/>
              <a:buAutoNum type="alphaUcPeriod"/>
            </a:pPr>
            <a:endParaRPr lang="en-US" sz="2800" dirty="0" smtClean="0">
              <a:solidFill>
                <a:srgbClr val="000000"/>
              </a:solidFill>
              <a:latin typeface="Californian FB" panose="0207040306080B030204" pitchFamily="18" charset="0"/>
            </a:endParaRPr>
          </a:p>
          <a:p>
            <a:pPr marL="679450" indent="-514350" fontAlgn="auto">
              <a:spcAft>
                <a:spcPts val="0"/>
              </a:spcAft>
              <a:buFont typeface="+mj-lt"/>
              <a:buAutoNum type="alphaUcPeriod"/>
            </a:pPr>
            <a:endParaRPr lang="en-US" sz="2800" dirty="0" smtClean="0">
              <a:solidFill>
                <a:srgbClr val="000000"/>
              </a:solidFill>
              <a:latin typeface="Californian FB" panose="0207040306080B030204" pitchFamily="18" charset="0"/>
            </a:endParaRPr>
          </a:p>
          <a:p>
            <a:pPr marL="679450" indent="-514350" fontAlgn="auto">
              <a:spcAft>
                <a:spcPts val="0"/>
              </a:spcAft>
              <a:buFont typeface="+mj-lt"/>
              <a:buAutoNum type="alphaUcPeriod"/>
            </a:pPr>
            <a:r>
              <a:rPr lang="en-US" sz="2800" dirty="0" smtClean="0">
                <a:solidFill>
                  <a:srgbClr val="000000"/>
                </a:solidFill>
                <a:latin typeface="Californian FB" panose="0207040306080B030204" pitchFamily="18" charset="0"/>
              </a:rPr>
              <a:t>Double </a:t>
            </a:r>
            <a:r>
              <a:rPr lang="en-US" sz="2800" dirty="0">
                <a:solidFill>
                  <a:srgbClr val="000000"/>
                </a:solidFill>
                <a:latin typeface="Californian FB" panose="0207040306080B030204" pitchFamily="18" charset="0"/>
              </a:rPr>
              <a:t>Tracking and New Rail Bridges- Sandpoint, ID</a:t>
            </a:r>
          </a:p>
          <a:p>
            <a:pPr marL="1136650" lvl="1" indent="-51435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fornian FB" panose="0207040306080B030204" pitchFamily="18" charset="0"/>
              </a:rPr>
              <a:t>BNSF</a:t>
            </a:r>
          </a:p>
          <a:p>
            <a:pPr marL="679450" indent="-514350" fontAlgn="auto">
              <a:spcAft>
                <a:spcPts val="0"/>
              </a:spcAft>
              <a:buFont typeface="+mj-lt"/>
              <a:buAutoNum type="alphaUcPeriod"/>
            </a:pPr>
            <a:endParaRPr lang="en-US" sz="2800" dirty="0">
              <a:solidFill>
                <a:srgbClr val="000000"/>
              </a:solidFill>
              <a:latin typeface="Californian FB" panose="0207040306080B030204" pitchFamily="18" charset="0"/>
            </a:endParaRPr>
          </a:p>
          <a:p>
            <a:pPr marL="679450" indent="-514350" fontAlgn="auto">
              <a:spcAft>
                <a:spcPts val="0"/>
              </a:spcAft>
              <a:buFont typeface="+mj-lt"/>
              <a:buAutoNum type="alphaUcPeriod"/>
            </a:pPr>
            <a:r>
              <a:rPr lang="en-US" sz="2800" dirty="0">
                <a:solidFill>
                  <a:srgbClr val="000000"/>
                </a:solidFill>
                <a:latin typeface="Californian FB" panose="0207040306080B030204" pitchFamily="18" charset="0"/>
              </a:rPr>
              <a:t>Merchants Bridge Replacement</a:t>
            </a:r>
          </a:p>
          <a:p>
            <a:pPr marL="1079500" lvl="1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fornian FB" panose="0207040306080B030204" pitchFamily="18" charset="0"/>
              </a:rPr>
              <a:t>Terminal Railroad Association of St. Louis (TRRA)</a:t>
            </a:r>
          </a:p>
          <a:p>
            <a:pPr marL="622300" lvl="1" algn="l" fontAlgn="auto">
              <a:spcAft>
                <a:spcPts val="0"/>
              </a:spcAft>
            </a:pPr>
            <a:endParaRPr lang="en-US" sz="2800" dirty="0">
              <a:solidFill>
                <a:srgbClr val="000000"/>
              </a:solidFill>
              <a:latin typeface="Californian FB" panose="0207040306080B030204" pitchFamily="18" charset="0"/>
            </a:endParaRPr>
          </a:p>
          <a:p>
            <a:pPr marL="622300" indent="-457200" fontAlgn="auto">
              <a:spcAft>
                <a:spcPts val="0"/>
              </a:spcAft>
              <a:buFont typeface="+mj-lt"/>
              <a:buAutoNum type="alphaUcPeriod"/>
            </a:pPr>
            <a:r>
              <a:rPr lang="en-US" sz="2800" dirty="0">
                <a:solidFill>
                  <a:srgbClr val="000000"/>
                </a:solidFill>
                <a:latin typeface="Californian FB" panose="0207040306080B030204" pitchFamily="18" charset="0"/>
              </a:rPr>
              <a:t>Olmsted Locks and Dam </a:t>
            </a:r>
          </a:p>
          <a:p>
            <a:pPr marL="1079500" lvl="1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fornian FB" panose="0207040306080B030204" pitchFamily="18" charset="0"/>
              </a:rPr>
              <a:t>USACE</a:t>
            </a:r>
            <a:endParaRPr lang="en-US" sz="2800" dirty="0">
              <a:solidFill>
                <a:srgbClr val="000000"/>
              </a:solidFill>
              <a:highlight>
                <a:srgbClr val="FFFF00"/>
              </a:highlight>
              <a:latin typeface="Californian FB" panose="0207040306080B0302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black">
          <a:xfrm>
            <a:off x="215899" y="915688"/>
            <a:ext cx="8714387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457200" bIns="45720" numCol="1" anchor="b" anchorCtr="1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altLang="en-US" sz="3200" b="0" u="sng" dirty="0">
                <a:solidFill>
                  <a:schemeClr val="tx2"/>
                </a:solidFill>
                <a:latin typeface="Californian FB" panose="0207040306080B030204" pitchFamily="18" charset="0"/>
              </a:rPr>
              <a:t>Infrastructure Investments </a:t>
            </a:r>
          </a:p>
          <a:p>
            <a:r>
              <a:rPr lang="en-US" altLang="en-US" sz="3200" b="0" u="sng" dirty="0">
                <a:solidFill>
                  <a:schemeClr val="tx2"/>
                </a:solidFill>
                <a:latin typeface="Californian FB" panose="0207040306080B030204" pitchFamily="18" charset="0"/>
              </a:rPr>
              <a:t>Supporting Soybean Exports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810" y="0"/>
            <a:ext cx="2542357" cy="82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73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304800" y="2514600"/>
            <a:ext cx="8534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44475" indent="-244475">
              <a:lnSpc>
                <a:spcPct val="95000"/>
              </a:lnSpc>
              <a:spcBef>
                <a:spcPct val="25000"/>
              </a:spcBef>
              <a:buSzPct val="125000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17525" indent="-271463" algn="ctr">
              <a:lnSpc>
                <a:spcPct val="95000"/>
              </a:lnSpc>
              <a:spcBef>
                <a:spcPct val="10000"/>
              </a:spcBef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01675" indent="-182563" algn="ctr">
              <a:lnSpc>
                <a:spcPct val="95000"/>
              </a:lnSpc>
              <a:spcBef>
                <a:spcPct val="1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30275" indent="-227013" algn="ctr">
              <a:lnSpc>
                <a:spcPct val="95000"/>
              </a:lnSpc>
              <a:spcBef>
                <a:spcPct val="10000"/>
              </a:spcBef>
              <a:buFont typeface="Wingdings" panose="05000000000000000000" pitchFamily="2" charset="2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112838" indent="-180975" algn="ctr">
              <a:lnSpc>
                <a:spcPct val="95000"/>
              </a:lnSpc>
              <a:spcBef>
                <a:spcPct val="1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570038" indent="-180975" algn="ctr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027238" indent="-180975" algn="ctr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484438" indent="-180975" algn="ctr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41638" indent="-180975" algn="ctr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44475" marR="0" lvl="0" indent="-244475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Pct val="125000"/>
              <a:buFontTx/>
              <a:buChar char="•"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black">
          <a:xfrm>
            <a:off x="215899" y="915688"/>
            <a:ext cx="8714387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45720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altLang="en-US" sz="3200" b="0" dirty="0">
                <a:solidFill>
                  <a:schemeClr val="tx2"/>
                </a:solidFill>
                <a:latin typeface="Californian FB" panose="0207040306080B030204" pitchFamily="18" charset="0"/>
              </a:rPr>
              <a:t>Project A: </a:t>
            </a:r>
            <a:r>
              <a:rPr lang="en-US" altLang="en-US" sz="3200" b="0" u="sng" dirty="0">
                <a:solidFill>
                  <a:schemeClr val="tx2"/>
                </a:solidFill>
                <a:latin typeface="Californian FB" panose="0207040306080B030204" pitchFamily="18" charset="0"/>
              </a:rPr>
              <a:t>Southern California Rail Project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810" y="0"/>
            <a:ext cx="2542357" cy="822325"/>
          </a:xfrm>
          <a:prstGeom prst="rect">
            <a:avLst/>
          </a:prstGeom>
        </p:spPr>
      </p:pic>
      <p:pic>
        <p:nvPicPr>
          <p:cNvPr id="1026" name="Picture 2" descr="https://gcaptain.com/wp-content/uploads/2017/04/2017-04-27T160705Z_574282461_RC1FAFA8AD90_RTRMADP_3_USA-ECONOMY-800x499.jpg">
            <a:extLst>
              <a:ext uri="{FF2B5EF4-FFF2-40B4-BE49-F238E27FC236}">
                <a16:creationId xmlns:a16="http://schemas.microsoft.com/office/drawing/2014/main" id="{AF8B493D-A79E-4790-84F2-206366AC4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46" y="1544582"/>
            <a:ext cx="8371909" cy="522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02A7CAA-1AB6-4D8B-A48C-A4C5E82BB41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-4679"/>
          <a:stretch/>
        </p:blipFill>
        <p:spPr>
          <a:xfrm>
            <a:off x="1633538" y="5612130"/>
            <a:ext cx="5876925" cy="105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40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304800" y="2514600"/>
            <a:ext cx="8534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44475" indent="-244475">
              <a:lnSpc>
                <a:spcPct val="95000"/>
              </a:lnSpc>
              <a:spcBef>
                <a:spcPct val="25000"/>
              </a:spcBef>
              <a:buSzPct val="125000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17525" indent="-271463" algn="ctr">
              <a:lnSpc>
                <a:spcPct val="95000"/>
              </a:lnSpc>
              <a:spcBef>
                <a:spcPct val="10000"/>
              </a:spcBef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01675" indent="-182563" algn="ctr">
              <a:lnSpc>
                <a:spcPct val="95000"/>
              </a:lnSpc>
              <a:spcBef>
                <a:spcPct val="1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30275" indent="-227013" algn="ctr">
              <a:lnSpc>
                <a:spcPct val="95000"/>
              </a:lnSpc>
              <a:spcBef>
                <a:spcPct val="10000"/>
              </a:spcBef>
              <a:buFont typeface="Wingdings" panose="05000000000000000000" pitchFamily="2" charset="2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112838" indent="-180975" algn="ctr">
              <a:lnSpc>
                <a:spcPct val="95000"/>
              </a:lnSpc>
              <a:spcBef>
                <a:spcPct val="1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570038" indent="-180975" algn="ctr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027238" indent="-180975" algn="ctr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484438" indent="-180975" algn="ctr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41638" indent="-180975" algn="ctr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44475" marR="0" lvl="0" indent="-244475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Pct val="125000"/>
              <a:buFontTx/>
              <a:buChar char="•"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black">
          <a:xfrm>
            <a:off x="215899" y="915688"/>
            <a:ext cx="8714387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45720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altLang="en-US" sz="3200" b="0" dirty="0">
                <a:solidFill>
                  <a:schemeClr val="tx2"/>
                </a:solidFill>
                <a:latin typeface="Californian FB" panose="0207040306080B030204" pitchFamily="18" charset="0"/>
              </a:rPr>
              <a:t>Project A: </a:t>
            </a:r>
            <a:r>
              <a:rPr lang="en-US" altLang="en-US" sz="3200" b="0" u="sng" dirty="0">
                <a:solidFill>
                  <a:schemeClr val="tx2"/>
                </a:solidFill>
                <a:latin typeface="Californian FB" panose="0207040306080B030204" pitchFamily="18" charset="0"/>
              </a:rPr>
              <a:t>Southern California Rail Project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810" y="0"/>
            <a:ext cx="2542357" cy="8223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8DBBF04-58FC-472F-8855-4CEA2D7DD7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165" y="1544582"/>
            <a:ext cx="7757670" cy="529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28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304800" y="2514600"/>
            <a:ext cx="8534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44475" indent="-244475">
              <a:lnSpc>
                <a:spcPct val="95000"/>
              </a:lnSpc>
              <a:spcBef>
                <a:spcPct val="25000"/>
              </a:spcBef>
              <a:buSzPct val="125000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17525" indent="-271463" algn="ctr">
              <a:lnSpc>
                <a:spcPct val="95000"/>
              </a:lnSpc>
              <a:spcBef>
                <a:spcPct val="10000"/>
              </a:spcBef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01675" indent="-182563" algn="ctr">
              <a:lnSpc>
                <a:spcPct val="95000"/>
              </a:lnSpc>
              <a:spcBef>
                <a:spcPct val="1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30275" indent="-227013" algn="ctr">
              <a:lnSpc>
                <a:spcPct val="95000"/>
              </a:lnSpc>
              <a:spcBef>
                <a:spcPct val="10000"/>
              </a:spcBef>
              <a:buFont typeface="Wingdings" panose="05000000000000000000" pitchFamily="2" charset="2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112838" indent="-180975" algn="ctr">
              <a:lnSpc>
                <a:spcPct val="95000"/>
              </a:lnSpc>
              <a:spcBef>
                <a:spcPct val="1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570038" indent="-180975" algn="ctr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027238" indent="-180975" algn="ctr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484438" indent="-180975" algn="ctr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41638" indent="-180975" algn="ctr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44475" marR="0" lvl="0" indent="-244475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Pct val="125000"/>
              <a:buFontTx/>
              <a:buChar char="•"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810" y="0"/>
            <a:ext cx="2542357" cy="82232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E479169-6D1D-47FE-B36E-4FFC8483FCEE}"/>
              </a:ext>
            </a:extLst>
          </p:cNvPr>
          <p:cNvSpPr txBox="1">
            <a:spLocks/>
          </p:cNvSpPr>
          <p:nvPr/>
        </p:nvSpPr>
        <p:spPr>
          <a:xfrm>
            <a:off x="454323" y="2336800"/>
            <a:ext cx="8534401" cy="414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0" lvl="1" indent="-622300" algn="l" fontAlgn="auto">
              <a:spcAft>
                <a:spcPts val="0"/>
              </a:spcAft>
            </a:pPr>
            <a:r>
              <a:rPr lang="en-US" sz="3200" b="1" dirty="0">
                <a:solidFill>
                  <a:srgbClr val="000000"/>
                </a:solidFill>
                <a:latin typeface="Californian FB" panose="0207040306080B030204" pitchFamily="18" charset="0"/>
              </a:rPr>
              <a:t>8 Rail Projects (2019-2022)</a:t>
            </a:r>
          </a:p>
          <a:p>
            <a:pPr marL="622300" lvl="1" indent="-622300" fontAlgn="auto">
              <a:spcAft>
                <a:spcPts val="0"/>
              </a:spcAft>
            </a:pPr>
            <a:endParaRPr lang="en-US" sz="3200" b="1" dirty="0">
              <a:solidFill>
                <a:srgbClr val="000000"/>
              </a:solidFill>
              <a:latin typeface="Californian FB" panose="0207040306080B030204" pitchFamily="18" charset="0"/>
            </a:endParaRPr>
          </a:p>
          <a:p>
            <a:pPr marL="1079500" lvl="2" indent="-6223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  <a:latin typeface="Californian FB" panose="0207040306080B030204" pitchFamily="18" charset="0"/>
              </a:rPr>
              <a:t>5 at ports (POLA, POLB)</a:t>
            </a:r>
          </a:p>
          <a:p>
            <a:pPr marL="1079500" lvl="2" indent="-6223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  <a:latin typeface="Californian FB" panose="0207040306080B030204" pitchFamily="18" charset="0"/>
              </a:rPr>
              <a:t>3 grade separations (ACECA, METRO)</a:t>
            </a:r>
          </a:p>
          <a:p>
            <a:pPr marL="1079500" lvl="2" indent="-622300" algn="l" fontAlgn="auto">
              <a:spcAft>
                <a:spcPts val="0"/>
              </a:spcAft>
              <a:buFont typeface="+mj-lt"/>
              <a:buAutoNum type="arabicPeriod"/>
            </a:pPr>
            <a:endParaRPr lang="en-US" sz="3000" dirty="0">
              <a:solidFill>
                <a:srgbClr val="000000"/>
              </a:solidFill>
              <a:latin typeface="Californian FB" panose="0207040306080B030204" pitchFamily="18" charset="0"/>
            </a:endParaRPr>
          </a:p>
          <a:p>
            <a:pPr marL="0" lvl="1" algn="l" fontAlgn="auto">
              <a:spcAft>
                <a:spcPts val="0"/>
              </a:spcAft>
            </a:pPr>
            <a:r>
              <a:rPr lang="en-US" sz="3200" b="1" dirty="0">
                <a:solidFill>
                  <a:srgbClr val="000000"/>
                </a:solidFill>
                <a:latin typeface="Californian FB" panose="0207040306080B030204" pitchFamily="18" charset="0"/>
              </a:rPr>
              <a:t>Total Costs:</a:t>
            </a:r>
            <a:r>
              <a:rPr lang="en-US" sz="3200" dirty="0">
                <a:solidFill>
                  <a:srgbClr val="000000"/>
                </a:solidFill>
                <a:latin typeface="Californian FB" panose="0207040306080B030204" pitchFamily="18" charset="0"/>
              </a:rPr>
              <a:t> $ 1.04 B</a:t>
            </a:r>
          </a:p>
          <a:p>
            <a:pPr marL="0" lvl="1" algn="l" fontAlgn="auto">
              <a:spcAft>
                <a:spcPts val="0"/>
              </a:spcAft>
            </a:pPr>
            <a:endParaRPr lang="en-US" sz="3200" dirty="0">
              <a:solidFill>
                <a:srgbClr val="000000"/>
              </a:solidFill>
              <a:latin typeface="Californian FB" panose="0207040306080B030204" pitchFamily="18" charset="0"/>
            </a:endParaRPr>
          </a:p>
          <a:p>
            <a:pPr marL="1092200" lvl="2" indent="-6350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  <a:latin typeface="Californian FB" panose="0207040306080B030204" pitchFamily="18" charset="0"/>
              </a:rPr>
              <a:t>$ 184.64 M from State of California (TCEP)</a:t>
            </a:r>
          </a:p>
          <a:p>
            <a:pPr marL="1092200" lvl="2" indent="-6350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  <a:latin typeface="Californian FB" panose="0207040306080B030204" pitchFamily="18" charset="0"/>
              </a:rPr>
              <a:t>$ 15.91 M from POLA</a:t>
            </a:r>
          </a:p>
          <a:p>
            <a:pPr marL="1092200" lvl="2" indent="-6350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  <a:latin typeface="Californian FB" panose="0207040306080B030204" pitchFamily="18" charset="0"/>
              </a:rPr>
              <a:t>$ 556.17 M from POLB</a:t>
            </a:r>
          </a:p>
          <a:p>
            <a:pPr marL="1092200" lvl="2" indent="-6350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  <a:latin typeface="Californian FB" panose="0207040306080B030204" pitchFamily="18" charset="0"/>
              </a:rPr>
              <a:t>$ 136.81 M from ACECA</a:t>
            </a:r>
          </a:p>
          <a:p>
            <a:pPr marL="1092200" lvl="2" indent="-6350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  <a:latin typeface="Californian FB" panose="0207040306080B030204" pitchFamily="18" charset="0"/>
              </a:rPr>
              <a:t>$ 146.3 M from METRO</a:t>
            </a:r>
          </a:p>
          <a:p>
            <a:pPr marL="1092200" lvl="2" indent="-6350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000000"/>
              </a:solidFill>
              <a:latin typeface="Californian FB" panose="0207040306080B030204" pitchFamily="18" charset="0"/>
            </a:endParaRPr>
          </a:p>
          <a:p>
            <a:pPr marL="0" lvl="1" algn="l" fontAlgn="auto">
              <a:spcAft>
                <a:spcPts val="0"/>
              </a:spcAft>
            </a:pPr>
            <a:endParaRPr lang="en-US" sz="3200" dirty="0">
              <a:solidFill>
                <a:srgbClr val="000000"/>
              </a:solidFill>
              <a:latin typeface="Californian FB" panose="0207040306080B030204" pitchFamily="18" charset="0"/>
            </a:endParaRPr>
          </a:p>
          <a:p>
            <a:pPr marL="0" lvl="1" algn="l" fontAlgn="auto">
              <a:spcAft>
                <a:spcPts val="0"/>
              </a:spcAft>
            </a:pPr>
            <a:endParaRPr lang="en-US" sz="3200" dirty="0">
              <a:solidFill>
                <a:srgbClr val="000000"/>
              </a:solidFill>
              <a:latin typeface="Californian FB" panose="0207040306080B030204" pitchFamily="18" charset="0"/>
            </a:endParaRPr>
          </a:p>
          <a:p>
            <a:pPr marL="622300" lvl="1" indent="-6223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200" b="1" dirty="0">
              <a:solidFill>
                <a:srgbClr val="000000"/>
              </a:solidFill>
              <a:latin typeface="Californian FB" panose="0207040306080B0302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2011BF3-63DD-4478-8DF5-62E4ED31BF45}"/>
              </a:ext>
            </a:extLst>
          </p:cNvPr>
          <p:cNvSpPr txBox="1">
            <a:spLocks/>
          </p:cNvSpPr>
          <p:nvPr/>
        </p:nvSpPr>
        <p:spPr bwMode="black">
          <a:xfrm>
            <a:off x="215899" y="915688"/>
            <a:ext cx="8714387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45720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altLang="en-US" sz="3200" b="0" dirty="0">
                <a:solidFill>
                  <a:schemeClr val="tx2"/>
                </a:solidFill>
                <a:latin typeface="Californian FB" panose="0207040306080B030204" pitchFamily="18" charset="0"/>
              </a:rPr>
              <a:t>Project A: </a:t>
            </a:r>
            <a:r>
              <a:rPr lang="en-US" altLang="en-US" sz="3200" b="0" u="sng" dirty="0">
                <a:solidFill>
                  <a:schemeClr val="tx2"/>
                </a:solidFill>
                <a:latin typeface="Californian FB" panose="0207040306080B030204" pitchFamily="18" charset="0"/>
              </a:rPr>
              <a:t>Southern California Rail Project </a:t>
            </a:r>
          </a:p>
        </p:txBody>
      </p:sp>
    </p:spTree>
    <p:extLst>
      <p:ext uri="{BB962C8B-B14F-4D97-AF65-F5344CB8AC3E}">
        <p14:creationId xmlns:p14="http://schemas.microsoft.com/office/powerpoint/2010/main" val="137852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304800" y="2514600"/>
            <a:ext cx="8534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44475" indent="-244475">
              <a:lnSpc>
                <a:spcPct val="95000"/>
              </a:lnSpc>
              <a:spcBef>
                <a:spcPct val="25000"/>
              </a:spcBef>
              <a:buSzPct val="125000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17525" indent="-271463" algn="ctr">
              <a:lnSpc>
                <a:spcPct val="95000"/>
              </a:lnSpc>
              <a:spcBef>
                <a:spcPct val="10000"/>
              </a:spcBef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01675" indent="-182563" algn="ctr">
              <a:lnSpc>
                <a:spcPct val="95000"/>
              </a:lnSpc>
              <a:spcBef>
                <a:spcPct val="1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30275" indent="-227013" algn="ctr">
              <a:lnSpc>
                <a:spcPct val="95000"/>
              </a:lnSpc>
              <a:spcBef>
                <a:spcPct val="10000"/>
              </a:spcBef>
              <a:buFont typeface="Wingdings" panose="05000000000000000000" pitchFamily="2" charset="2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112838" indent="-180975" algn="ctr">
              <a:lnSpc>
                <a:spcPct val="95000"/>
              </a:lnSpc>
              <a:spcBef>
                <a:spcPct val="1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570038" indent="-180975" algn="ctr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027238" indent="-180975" algn="ctr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484438" indent="-180975" algn="ctr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41638" indent="-180975" algn="ctr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44475" marR="0" lvl="0" indent="-244475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Pct val="125000"/>
              <a:buFontTx/>
              <a:buChar char="•"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17881" y="1375448"/>
            <a:ext cx="8770844" cy="443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5100" fontAlgn="auto"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Californian FB" panose="0207040306080B030204" pitchFamily="18" charset="0"/>
              </a:rPr>
              <a:t>Content</a:t>
            </a:r>
            <a:endParaRPr lang="en-US" dirty="0">
              <a:solidFill>
                <a:srgbClr val="000000"/>
              </a:solidFill>
              <a:latin typeface="Californian FB" panose="0207040306080B0302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810" y="0"/>
            <a:ext cx="2542357" cy="8223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22325"/>
            <a:ext cx="7810873" cy="6035675"/>
          </a:xfrm>
          <a:prstGeom prst="rect">
            <a:avLst/>
          </a:prstGeom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6721393" y="1416189"/>
            <a:ext cx="2422607" cy="310854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 u="sng" dirty="0">
                <a:solidFill>
                  <a:schemeClr val="tx2"/>
                </a:solidFill>
                <a:latin typeface="Californian FB" panose="0207040306080B030204" pitchFamily="18" charset="0"/>
              </a:rPr>
              <a:t>Summary</a:t>
            </a:r>
          </a:p>
          <a:p>
            <a:pPr algn="ctr" eaLnBrk="1" hangingPunct="1"/>
            <a:endParaRPr lang="en-US" altLang="en-US" sz="1400" dirty="0">
              <a:solidFill>
                <a:schemeClr val="tx2"/>
              </a:solidFill>
              <a:latin typeface="Californian FB" panose="0207040306080B030204" pitchFamily="18" charset="0"/>
            </a:endParaRPr>
          </a:p>
          <a:p>
            <a:pPr algn="ctr" eaLnBrk="1" hangingPunct="1"/>
            <a:r>
              <a:rPr lang="en-US" altLang="en-US" sz="1400" dirty="0">
                <a:solidFill>
                  <a:schemeClr val="tx2"/>
                </a:solidFill>
                <a:latin typeface="Californian FB" panose="0207040306080B030204" pitchFamily="18" charset="0"/>
              </a:rPr>
              <a:t>Geographic region of impact primarily intermodal/container shipments within 100 miles of Chicago:</a:t>
            </a:r>
          </a:p>
          <a:p>
            <a:pPr algn="ctr" eaLnBrk="1" hangingPunct="1"/>
            <a:endParaRPr lang="en-US" altLang="en-US" sz="1400" dirty="0">
              <a:solidFill>
                <a:schemeClr val="tx2"/>
              </a:solidFill>
              <a:latin typeface="Californian FB" panose="0207040306080B030204" pitchFamily="18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tx2"/>
                </a:solidFill>
                <a:latin typeface="Californian FB" panose="0207040306080B030204" pitchFamily="18" charset="0"/>
              </a:rPr>
              <a:t>97 counties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tx2"/>
                </a:solidFill>
                <a:latin typeface="Californian FB" panose="0207040306080B030204" pitchFamily="18" charset="0"/>
              </a:rPr>
              <a:t>496 Million Bu. of Production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en-US" sz="1400" dirty="0">
              <a:solidFill>
                <a:schemeClr val="tx2"/>
              </a:solidFill>
              <a:latin typeface="Californian FB" panose="0207040306080B030204" pitchFamily="18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tx2"/>
                </a:solidFill>
                <a:latin typeface="Californian FB" panose="0207040306080B030204" pitchFamily="18" charset="0"/>
              </a:rPr>
              <a:t>Improved Capacity</a:t>
            </a:r>
          </a:p>
          <a:p>
            <a:pPr eaLnBrk="1" hangingPunct="1"/>
            <a:endParaRPr lang="en-US" altLang="en-US" sz="1400" dirty="0">
              <a:solidFill>
                <a:schemeClr val="tx2"/>
              </a:solidFill>
              <a:latin typeface="Californian FB" panose="0207040306080B030204" pitchFamily="18" charset="0"/>
            </a:endParaRPr>
          </a:p>
          <a:p>
            <a:pPr algn="ctr" eaLnBrk="1" hangingPunct="1"/>
            <a:endParaRPr lang="en-US" altLang="en-US" sz="1400" dirty="0">
              <a:solidFill>
                <a:schemeClr val="tx2"/>
              </a:solidFill>
              <a:latin typeface="Californian FB" panose="0207040306080B0302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EE117AC-3130-40E0-98E9-3ADD3EAD721A}"/>
              </a:ext>
            </a:extLst>
          </p:cNvPr>
          <p:cNvSpPr txBox="1">
            <a:spLocks/>
          </p:cNvSpPr>
          <p:nvPr/>
        </p:nvSpPr>
        <p:spPr bwMode="black">
          <a:xfrm>
            <a:off x="429613" y="790863"/>
            <a:ext cx="8714387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45720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altLang="en-US" sz="3200" b="0" dirty="0">
                <a:solidFill>
                  <a:schemeClr val="tx2"/>
                </a:solidFill>
                <a:latin typeface="Californian FB" panose="0207040306080B030204" pitchFamily="18" charset="0"/>
              </a:rPr>
              <a:t>Project A: </a:t>
            </a:r>
            <a:r>
              <a:rPr lang="en-US" altLang="en-US" sz="3200" b="0" u="sng" dirty="0">
                <a:solidFill>
                  <a:schemeClr val="tx2"/>
                </a:solidFill>
                <a:latin typeface="Californian FB" panose="0207040306080B030204" pitchFamily="18" charset="0"/>
              </a:rPr>
              <a:t>Southern California Rail Project </a:t>
            </a:r>
          </a:p>
        </p:txBody>
      </p:sp>
    </p:spTree>
    <p:extLst>
      <p:ext uri="{BB962C8B-B14F-4D97-AF65-F5344CB8AC3E}">
        <p14:creationId xmlns:p14="http://schemas.microsoft.com/office/powerpoint/2010/main" val="109031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810" y="0"/>
            <a:ext cx="2542357" cy="822325"/>
          </a:xfrm>
          <a:prstGeom prst="rect">
            <a:avLst/>
          </a:prstGeom>
        </p:spPr>
      </p:pic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1068CD92-702F-4D22-8E4F-EE90144C74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428651"/>
              </p:ext>
            </p:extLst>
          </p:nvPr>
        </p:nvGraphicFramePr>
        <p:xfrm>
          <a:off x="1344057" y="2019387"/>
          <a:ext cx="6038190" cy="489559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888935">
                  <a:extLst>
                    <a:ext uri="{9D8B030D-6E8A-4147-A177-3AD203B41FA5}">
                      <a16:colId xmlns:a16="http://schemas.microsoft.com/office/drawing/2014/main" val="1584334088"/>
                    </a:ext>
                  </a:extLst>
                </a:gridCol>
                <a:gridCol w="1383085">
                  <a:extLst>
                    <a:ext uri="{9D8B030D-6E8A-4147-A177-3AD203B41FA5}">
                      <a16:colId xmlns:a16="http://schemas.microsoft.com/office/drawing/2014/main" val="386417597"/>
                    </a:ext>
                  </a:extLst>
                </a:gridCol>
                <a:gridCol w="1383085">
                  <a:extLst>
                    <a:ext uri="{9D8B030D-6E8A-4147-A177-3AD203B41FA5}">
                      <a16:colId xmlns:a16="http://schemas.microsoft.com/office/drawing/2014/main" val="1745040004"/>
                    </a:ext>
                  </a:extLst>
                </a:gridCol>
                <a:gridCol w="1383085">
                  <a:extLst>
                    <a:ext uri="{9D8B030D-6E8A-4147-A177-3AD203B41FA5}">
                      <a16:colId xmlns:a16="http://schemas.microsoft.com/office/drawing/2014/main" val="1994519446"/>
                    </a:ext>
                  </a:extLst>
                </a:gridCol>
              </a:tblGrid>
              <a:tr h="693306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Base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After</a:t>
                      </a:r>
                      <a:b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</a:b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Investment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Change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8409037"/>
                  </a:ext>
                </a:extLst>
              </a:tr>
              <a:tr h="367663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Agriculture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85850" algn="r"/>
                        </a:tabLs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	862.52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85850" algn="r"/>
                        </a:tabLs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	863.13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74725" algn="r"/>
                        </a:tabLs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	0.61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57323048"/>
                  </a:ext>
                </a:extLst>
              </a:tr>
              <a:tr h="367663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Forestry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85850" algn="r"/>
                        </a:tabLs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	9.14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85850" algn="r"/>
                        </a:tabLs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	9.14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74725" algn="r"/>
                        </a:tabLs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	0.00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13456446"/>
                  </a:ext>
                </a:extLst>
              </a:tr>
              <a:tr h="346654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</a:rPr>
                        <a:t>Construction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85850" algn="r"/>
                        </a:tabLst>
                      </a:pPr>
                      <a:r>
                        <a:rPr lang="en-US" sz="1800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	60,484.88</a:t>
                      </a:r>
                      <a:endParaRPr lang="en-US" sz="1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85850" algn="r"/>
                        </a:tabLst>
                      </a:pPr>
                      <a:r>
                        <a:rPr lang="en-US" sz="1800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	61,500.37</a:t>
                      </a:r>
                      <a:endParaRPr lang="en-US" sz="1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74725" algn="r"/>
                        </a:tabLst>
                      </a:pPr>
                      <a:r>
                        <a:rPr lang="en-US" sz="1800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	1,015.49</a:t>
                      </a:r>
                      <a:endParaRPr lang="en-US" sz="1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03620"/>
                  </a:ext>
                </a:extLst>
              </a:tr>
              <a:tr h="367663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Utilities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85850" algn="r"/>
                        </a:tabLs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	27,597.21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85850" algn="r"/>
                        </a:tabLs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	27,624.42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74725" algn="r"/>
                        </a:tabLs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	27.20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90998291"/>
                  </a:ext>
                </a:extLst>
              </a:tr>
              <a:tr h="367663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Wholesale/Retail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85850" algn="r"/>
                        </a:tabLs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	156,176.17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85850" algn="r"/>
                        </a:tabLs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	156,472.50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74725" algn="r"/>
                        </a:tabLs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	296.33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41229144"/>
                  </a:ext>
                </a:extLst>
              </a:tr>
              <a:tr h="367663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Mining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85850" algn="r"/>
                        </a:tabLs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	5,253.90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85850" algn="r"/>
                        </a:tabLs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	5,256.76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74725" algn="r"/>
                        </a:tabLs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	2.86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34087883"/>
                  </a:ext>
                </a:extLst>
              </a:tr>
              <a:tr h="367663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Processed Food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85850" algn="r"/>
                        </a:tabLs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	29,961.98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85850" algn="r"/>
                        </a:tabLs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	29,987.99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74725" algn="r"/>
                        </a:tabLs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	26.01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46037556"/>
                  </a:ext>
                </a:extLst>
              </a:tr>
              <a:tr h="367663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Manufacturing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85850" algn="r"/>
                        </a:tabLs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	195,710.14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85850" algn="r"/>
                        </a:tabLs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	195,938.20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74725" algn="r"/>
                        </a:tabLs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	228.06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81448958"/>
                  </a:ext>
                </a:extLst>
              </a:tr>
              <a:tr h="367663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Services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85850" algn="r"/>
                        </a:tabLs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	911,743.21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85850" algn="r"/>
                        </a:tabLs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	912,520.32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74725" algn="r"/>
                        </a:tabLs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	777.11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985452"/>
                  </a:ext>
                </a:extLst>
              </a:tr>
              <a:tr h="367663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Miscellaneous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85850" algn="r"/>
                        </a:tabLs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	127,345.31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85850" algn="r"/>
                        </a:tabLs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	127,369.13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74725" algn="r"/>
                        </a:tabLs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	23.82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53932148"/>
                  </a:ext>
                </a:extLst>
              </a:tr>
              <a:tr h="546669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Total Change in Regional Output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tabLst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 2,397.49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3390544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0638B19-44BA-42AD-80EF-BCB6580D8ACF}"/>
              </a:ext>
            </a:extLst>
          </p:cNvPr>
          <p:cNvSpPr txBox="1"/>
          <p:nvPr/>
        </p:nvSpPr>
        <p:spPr>
          <a:xfrm>
            <a:off x="2033342" y="1594656"/>
            <a:ext cx="507731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rgbClr val="000000"/>
                </a:solidFill>
                <a:latin typeface="Californian FB" panose="0207040306080B030204" pitchFamily="18" charset="0"/>
              </a:rPr>
              <a:t>Output Effects (millions of dollars)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A8BC30C-C36D-4575-9507-2938CAB02AB1}"/>
              </a:ext>
            </a:extLst>
          </p:cNvPr>
          <p:cNvSpPr txBox="1">
            <a:spLocks/>
          </p:cNvSpPr>
          <p:nvPr/>
        </p:nvSpPr>
        <p:spPr bwMode="black">
          <a:xfrm>
            <a:off x="215899" y="915688"/>
            <a:ext cx="8714387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45720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altLang="en-US" sz="3200" b="0" dirty="0">
                <a:solidFill>
                  <a:schemeClr val="tx2"/>
                </a:solidFill>
                <a:latin typeface="Californian FB" panose="0207040306080B030204" pitchFamily="18" charset="0"/>
              </a:rPr>
              <a:t>Project A: </a:t>
            </a:r>
            <a:r>
              <a:rPr lang="en-US" altLang="en-US" sz="3200" b="0" u="sng" dirty="0">
                <a:solidFill>
                  <a:schemeClr val="tx2"/>
                </a:solidFill>
                <a:latin typeface="Californian FB" panose="0207040306080B030204" pitchFamily="18" charset="0"/>
              </a:rPr>
              <a:t>Southern California Rail Project </a:t>
            </a:r>
          </a:p>
        </p:txBody>
      </p:sp>
    </p:spTree>
    <p:extLst>
      <p:ext uri="{BB962C8B-B14F-4D97-AF65-F5344CB8AC3E}">
        <p14:creationId xmlns:p14="http://schemas.microsoft.com/office/powerpoint/2010/main" val="349174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810" y="0"/>
            <a:ext cx="2542357" cy="822325"/>
          </a:xfrm>
          <a:prstGeom prst="rect">
            <a:avLst/>
          </a:prstGeom>
        </p:spPr>
      </p:pic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1068CD92-702F-4D22-8E4F-EE90144C74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528490"/>
              </p:ext>
            </p:extLst>
          </p:nvPr>
        </p:nvGraphicFramePr>
        <p:xfrm>
          <a:off x="1509311" y="1987129"/>
          <a:ext cx="6029224" cy="487087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898452">
                  <a:extLst>
                    <a:ext uri="{9D8B030D-6E8A-4147-A177-3AD203B41FA5}">
                      <a16:colId xmlns:a16="http://schemas.microsoft.com/office/drawing/2014/main" val="1584334088"/>
                    </a:ext>
                  </a:extLst>
                </a:gridCol>
                <a:gridCol w="1376924">
                  <a:extLst>
                    <a:ext uri="{9D8B030D-6E8A-4147-A177-3AD203B41FA5}">
                      <a16:colId xmlns:a16="http://schemas.microsoft.com/office/drawing/2014/main" val="386417597"/>
                    </a:ext>
                  </a:extLst>
                </a:gridCol>
                <a:gridCol w="1376924">
                  <a:extLst>
                    <a:ext uri="{9D8B030D-6E8A-4147-A177-3AD203B41FA5}">
                      <a16:colId xmlns:a16="http://schemas.microsoft.com/office/drawing/2014/main" val="1745040004"/>
                    </a:ext>
                  </a:extLst>
                </a:gridCol>
                <a:gridCol w="1376924">
                  <a:extLst>
                    <a:ext uri="{9D8B030D-6E8A-4147-A177-3AD203B41FA5}">
                      <a16:colId xmlns:a16="http://schemas.microsoft.com/office/drawing/2014/main" val="1994519446"/>
                    </a:ext>
                  </a:extLst>
                </a:gridCol>
              </a:tblGrid>
              <a:tr h="686858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Base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After</a:t>
                      </a:r>
                      <a:b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</a:b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Investment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Change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8409037"/>
                  </a:ext>
                </a:extLst>
              </a:tr>
              <a:tr h="364243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Agriculture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  <a:tabLst>
                          <a:tab pos="1085850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255.92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  <a:tabLst>
                          <a:tab pos="1085850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256.28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  <a:tabLst>
                          <a:tab pos="914400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0.36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57323048"/>
                  </a:ext>
                </a:extLst>
              </a:tr>
              <a:tr h="364243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Forestry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  <a:tabLst>
                          <a:tab pos="1085850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0.48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  <a:tabLst>
                          <a:tab pos="1085850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0.48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  <a:tabLst>
                          <a:tab pos="914400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0.00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13456446"/>
                  </a:ext>
                </a:extLst>
              </a:tr>
              <a:tr h="364243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Construction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  <a:tabLst>
                          <a:tab pos="1085850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14,587.86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  <a:tabLst>
                          <a:tab pos="1085850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14,841.41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  <a:tabLst>
                          <a:tab pos="914400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253.55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03620"/>
                  </a:ext>
                </a:extLst>
              </a:tr>
              <a:tr h="364243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Utilities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  <a:tabLst>
                          <a:tab pos="1085850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4,470.00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  <a:tabLst>
                          <a:tab pos="1085850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4,477.69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  <a:tabLst>
                          <a:tab pos="914400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7.69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90998291"/>
                  </a:ext>
                </a:extLst>
              </a:tr>
              <a:tr h="364243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Wholesale/Retail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  <a:tabLst>
                          <a:tab pos="1085850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51,031.69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  <a:tabLst>
                          <a:tab pos="1085850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51,149.47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  <a:tabLst>
                          <a:tab pos="914400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117.78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41229144"/>
                  </a:ext>
                </a:extLst>
              </a:tr>
              <a:tr h="364243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Mining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  <a:tabLst>
                          <a:tab pos="1085850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1,198.72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  <a:tabLst>
                          <a:tab pos="1085850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1,200.28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  <a:tabLst>
                          <a:tab pos="914400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1.56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34087883"/>
                  </a:ext>
                </a:extLst>
              </a:tr>
              <a:tr h="364243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Processed Food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  <a:tabLst>
                          <a:tab pos="1085850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3,676.74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  <a:tabLst>
                          <a:tab pos="1085850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3,681.66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  <a:tabLst>
                          <a:tab pos="914400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4.92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46037556"/>
                  </a:ext>
                </a:extLst>
              </a:tr>
              <a:tr h="364243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Manufacturing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  <a:tabLst>
                          <a:tab pos="1085850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39,203.05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  <a:tabLst>
                          <a:tab pos="1085850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39,268.85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  <a:tabLst>
                          <a:tab pos="914400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65.80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81448958"/>
                  </a:ext>
                </a:extLst>
              </a:tr>
              <a:tr h="364243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Services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  <a:tabLst>
                          <a:tab pos="1085850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256,036.43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  <a:tabLst>
                          <a:tab pos="1085850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256,420.36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  <a:tabLst>
                          <a:tab pos="914400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383.93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985452"/>
                  </a:ext>
                </a:extLst>
              </a:tr>
              <a:tr h="364243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Miscellaneous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  <a:tabLst>
                          <a:tab pos="1085850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83,401.99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  <a:tabLst>
                          <a:tab pos="1085850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83,431.21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  <a:tabLst>
                          <a:tab pos="914400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29.22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53932148"/>
                  </a:ext>
                </a:extLst>
              </a:tr>
              <a:tr h="541583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Total Change in Regional Jobs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tabLst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864.82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3390544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4AC268E-D235-4D2B-B6D4-8ADFF5D4116D}"/>
              </a:ext>
            </a:extLst>
          </p:cNvPr>
          <p:cNvSpPr txBox="1"/>
          <p:nvPr/>
        </p:nvSpPr>
        <p:spPr>
          <a:xfrm>
            <a:off x="1527243" y="1544582"/>
            <a:ext cx="608951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rgbClr val="000000"/>
                </a:solidFill>
                <a:latin typeface="Californian FB" panose="0207040306080B030204" pitchFamily="18" charset="0"/>
              </a:rPr>
              <a:t>Jobs Effects (number of annual FTE jobs)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D756C88-94EA-4408-860F-2A28D4FE1435}"/>
              </a:ext>
            </a:extLst>
          </p:cNvPr>
          <p:cNvSpPr txBox="1">
            <a:spLocks/>
          </p:cNvSpPr>
          <p:nvPr/>
        </p:nvSpPr>
        <p:spPr bwMode="black">
          <a:xfrm>
            <a:off x="215899" y="915688"/>
            <a:ext cx="8714387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45720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altLang="en-US" sz="3200" b="0" dirty="0">
                <a:solidFill>
                  <a:schemeClr val="tx2"/>
                </a:solidFill>
                <a:latin typeface="Californian FB" panose="0207040306080B030204" pitchFamily="18" charset="0"/>
              </a:rPr>
              <a:t>Project A: </a:t>
            </a:r>
            <a:r>
              <a:rPr lang="en-US" altLang="en-US" sz="3200" b="0" u="sng" dirty="0">
                <a:solidFill>
                  <a:schemeClr val="tx2"/>
                </a:solidFill>
                <a:latin typeface="Californian FB" panose="0207040306080B030204" pitchFamily="18" charset="0"/>
              </a:rPr>
              <a:t>Southern California Rail Project </a:t>
            </a:r>
          </a:p>
        </p:txBody>
      </p:sp>
    </p:spTree>
    <p:extLst>
      <p:ext uri="{BB962C8B-B14F-4D97-AF65-F5344CB8AC3E}">
        <p14:creationId xmlns:p14="http://schemas.microsoft.com/office/powerpoint/2010/main" val="328767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810" y="0"/>
            <a:ext cx="2542357" cy="822325"/>
          </a:xfrm>
          <a:prstGeom prst="rect">
            <a:avLst/>
          </a:prstGeom>
        </p:spPr>
      </p:pic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1068CD92-702F-4D22-8E4F-EE90144C74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165567"/>
              </p:ext>
            </p:extLst>
          </p:nvPr>
        </p:nvGraphicFramePr>
        <p:xfrm>
          <a:off x="1465724" y="1899508"/>
          <a:ext cx="6212550" cy="496680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943481">
                  <a:extLst>
                    <a:ext uri="{9D8B030D-6E8A-4147-A177-3AD203B41FA5}">
                      <a16:colId xmlns:a16="http://schemas.microsoft.com/office/drawing/2014/main" val="1584334088"/>
                    </a:ext>
                  </a:extLst>
                </a:gridCol>
                <a:gridCol w="1423023">
                  <a:extLst>
                    <a:ext uri="{9D8B030D-6E8A-4147-A177-3AD203B41FA5}">
                      <a16:colId xmlns:a16="http://schemas.microsoft.com/office/drawing/2014/main" val="386417597"/>
                    </a:ext>
                  </a:extLst>
                </a:gridCol>
                <a:gridCol w="1423023">
                  <a:extLst>
                    <a:ext uri="{9D8B030D-6E8A-4147-A177-3AD203B41FA5}">
                      <a16:colId xmlns:a16="http://schemas.microsoft.com/office/drawing/2014/main" val="1745040004"/>
                    </a:ext>
                  </a:extLst>
                </a:gridCol>
                <a:gridCol w="1423023">
                  <a:extLst>
                    <a:ext uri="{9D8B030D-6E8A-4147-A177-3AD203B41FA5}">
                      <a16:colId xmlns:a16="http://schemas.microsoft.com/office/drawing/2014/main" val="1994519446"/>
                    </a:ext>
                  </a:extLst>
                </a:gridCol>
              </a:tblGrid>
              <a:tr h="70161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Base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After</a:t>
                      </a:r>
                      <a:b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</a:b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Investment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Change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8409037"/>
                  </a:ext>
                </a:extLst>
              </a:tr>
              <a:tr h="371198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Agriculture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  <a:tabLst>
                          <a:tab pos="1085850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2,204.63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  <a:tabLst>
                          <a:tab pos="1085850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2,206.96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  <a:tabLst>
                          <a:tab pos="914400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2.34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57323048"/>
                  </a:ext>
                </a:extLst>
              </a:tr>
              <a:tr h="371198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Forestry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  <a:tabLst>
                          <a:tab pos="1085850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  <a:tabLst>
                          <a:tab pos="1085850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  <a:tabLst>
                          <a:tab pos="914400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13456446"/>
                  </a:ext>
                </a:extLst>
              </a:tr>
              <a:tr h="371198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Construction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  <a:tabLst>
                          <a:tab pos="1085850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  <a:tabLst>
                          <a:tab pos="1085850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  <a:tabLst>
                          <a:tab pos="914400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1803620"/>
                  </a:ext>
                </a:extLst>
              </a:tr>
              <a:tr h="371198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Utilities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  <a:tabLst>
                          <a:tab pos="1085850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8,315.16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  <a:tabLst>
                          <a:tab pos="1085850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8,322.98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  <a:tabLst>
                          <a:tab pos="914400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7.82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90998291"/>
                  </a:ext>
                </a:extLst>
              </a:tr>
              <a:tr h="371198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Wholesale/Retail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  <a:tabLst>
                          <a:tab pos="1085850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65,935.02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  <a:tabLst>
                          <a:tab pos="1085850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66,000.30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  <a:tabLst>
                          <a:tab pos="914400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65.28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41229144"/>
                  </a:ext>
                </a:extLst>
              </a:tr>
              <a:tr h="371198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Mining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  <a:tabLst>
                          <a:tab pos="1085850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7.34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  <a:tabLst>
                          <a:tab pos="1085850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7.35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  <a:tabLst>
                          <a:tab pos="914400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0.01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34087883"/>
                  </a:ext>
                </a:extLst>
              </a:tr>
              <a:tr h="371198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Processed Food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  <a:tabLst>
                          <a:tab pos="1085850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23,800.65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  <a:tabLst>
                          <a:tab pos="1085850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23,824.60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  <a:tabLst>
                          <a:tab pos="914400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23.95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46037556"/>
                  </a:ext>
                </a:extLst>
              </a:tr>
              <a:tr h="371198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Manufacturing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  <a:tabLst>
                          <a:tab pos="1085850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51,534.43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  <a:tabLst>
                          <a:tab pos="1085850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51,590.72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  <a:tabLst>
                          <a:tab pos="914400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56.29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81448958"/>
                  </a:ext>
                </a:extLst>
              </a:tr>
              <a:tr h="371198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Services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  <a:tabLst>
                          <a:tab pos="1085850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295,912.74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  <a:tabLst>
                          <a:tab pos="1085850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296,168.99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  <a:tabLst>
                          <a:tab pos="914400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256.25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985452"/>
                  </a:ext>
                </a:extLst>
              </a:tr>
              <a:tr h="371198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Miscellaneous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  <a:tabLst>
                          <a:tab pos="1085850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35,853.34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  <a:tabLst>
                          <a:tab pos="1085850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35,901.57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  <a:tabLst>
                          <a:tab pos="914400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48.23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53932148"/>
                  </a:ext>
                </a:extLst>
              </a:tr>
              <a:tr h="553214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Total Change in Household Consumption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tabLst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460.16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3390544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133D77F-0847-44E7-BCB1-CBF0947D8BE8}"/>
              </a:ext>
            </a:extLst>
          </p:cNvPr>
          <p:cNvSpPr txBox="1"/>
          <p:nvPr/>
        </p:nvSpPr>
        <p:spPr>
          <a:xfrm>
            <a:off x="627434" y="1544582"/>
            <a:ext cx="788913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rgbClr val="000000"/>
                </a:solidFill>
                <a:latin typeface="Californian FB" panose="0207040306080B030204" pitchFamily="18" charset="0"/>
              </a:rPr>
              <a:t>Household Welfare Effects (millions of dollars)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4360E36-9AC0-4973-B5B0-57B6F20171E2}"/>
              </a:ext>
            </a:extLst>
          </p:cNvPr>
          <p:cNvSpPr txBox="1">
            <a:spLocks/>
          </p:cNvSpPr>
          <p:nvPr/>
        </p:nvSpPr>
        <p:spPr bwMode="black">
          <a:xfrm>
            <a:off x="215899" y="915688"/>
            <a:ext cx="8714387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45720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altLang="en-US" sz="3200" b="0" dirty="0">
                <a:solidFill>
                  <a:schemeClr val="tx2"/>
                </a:solidFill>
                <a:latin typeface="Californian FB" panose="0207040306080B030204" pitchFamily="18" charset="0"/>
              </a:rPr>
              <a:t>Project A: </a:t>
            </a:r>
            <a:r>
              <a:rPr lang="en-US" altLang="en-US" sz="3200" b="0" u="sng" dirty="0">
                <a:solidFill>
                  <a:schemeClr val="tx2"/>
                </a:solidFill>
                <a:latin typeface="Californian FB" panose="0207040306080B030204" pitchFamily="18" charset="0"/>
              </a:rPr>
              <a:t>Southern California Rail Project </a:t>
            </a:r>
          </a:p>
        </p:txBody>
      </p:sp>
    </p:spTree>
    <p:extLst>
      <p:ext uri="{BB962C8B-B14F-4D97-AF65-F5344CB8AC3E}">
        <p14:creationId xmlns:p14="http://schemas.microsoft.com/office/powerpoint/2010/main" val="219545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304800" y="2514600"/>
            <a:ext cx="8534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44475" indent="-244475">
              <a:lnSpc>
                <a:spcPct val="95000"/>
              </a:lnSpc>
              <a:spcBef>
                <a:spcPct val="25000"/>
              </a:spcBef>
              <a:buSzPct val="125000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17525" indent="-271463" algn="ctr">
              <a:lnSpc>
                <a:spcPct val="95000"/>
              </a:lnSpc>
              <a:spcBef>
                <a:spcPct val="10000"/>
              </a:spcBef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01675" indent="-182563" algn="ctr">
              <a:lnSpc>
                <a:spcPct val="95000"/>
              </a:lnSpc>
              <a:spcBef>
                <a:spcPct val="1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30275" indent="-227013" algn="ctr">
              <a:lnSpc>
                <a:spcPct val="95000"/>
              </a:lnSpc>
              <a:spcBef>
                <a:spcPct val="10000"/>
              </a:spcBef>
              <a:buFont typeface="Wingdings" panose="05000000000000000000" pitchFamily="2" charset="2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112838" indent="-180975" algn="ctr">
              <a:lnSpc>
                <a:spcPct val="95000"/>
              </a:lnSpc>
              <a:spcBef>
                <a:spcPct val="1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570038" indent="-180975" algn="ctr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027238" indent="-180975" algn="ctr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484438" indent="-180975" algn="ctr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41638" indent="-180975" algn="ctr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44475" marR="0" lvl="0" indent="-244475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Pct val="125000"/>
              <a:buFontTx/>
              <a:buChar char="•"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810" y="0"/>
            <a:ext cx="2542357" cy="82232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E0AAC51-197A-4E46-8123-1C4688692426}"/>
              </a:ext>
            </a:extLst>
          </p:cNvPr>
          <p:cNvSpPr txBox="1">
            <a:spLocks/>
          </p:cNvSpPr>
          <p:nvPr/>
        </p:nvSpPr>
        <p:spPr>
          <a:xfrm>
            <a:off x="749301" y="2336800"/>
            <a:ext cx="8239424" cy="414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0" lvl="1" indent="-622300" algn="l" fontAlgn="auto"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Californian FB" panose="0207040306080B030204" pitchFamily="18" charset="0"/>
              </a:rPr>
              <a:t>BNSF Northern Line:</a:t>
            </a:r>
            <a:endParaRPr lang="en-US" sz="3000" dirty="0">
              <a:solidFill>
                <a:srgbClr val="000000"/>
              </a:solidFill>
              <a:latin typeface="Californian FB" panose="0207040306080B0302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B73BCBB-E5C8-4732-AFD7-B9D54B4363FB}"/>
              </a:ext>
            </a:extLst>
          </p:cNvPr>
          <p:cNvSpPr txBox="1">
            <a:spLocks/>
          </p:cNvSpPr>
          <p:nvPr/>
        </p:nvSpPr>
        <p:spPr bwMode="black">
          <a:xfrm>
            <a:off x="203199" y="915688"/>
            <a:ext cx="8737601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457200" bIns="45720" numCol="1" anchor="b" anchorCtr="1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altLang="en-US" sz="3200" b="0" dirty="0">
                <a:solidFill>
                  <a:schemeClr val="tx2"/>
                </a:solidFill>
                <a:latin typeface="Californian FB" panose="0207040306080B030204" pitchFamily="18" charset="0"/>
              </a:rPr>
              <a:t>Project A: </a:t>
            </a:r>
            <a:r>
              <a:rPr lang="en-US" altLang="en-US" sz="3200" b="0" u="sng" dirty="0">
                <a:solidFill>
                  <a:schemeClr val="tx2"/>
                </a:solidFill>
                <a:latin typeface="Californian FB" panose="0207040306080B030204" pitchFamily="18" charset="0"/>
              </a:rPr>
              <a:t>Double Tracking and New Rail</a:t>
            </a:r>
          </a:p>
          <a:p>
            <a:r>
              <a:rPr lang="en-US" altLang="en-US" sz="3200" b="0" dirty="0">
                <a:solidFill>
                  <a:schemeClr val="tx2"/>
                </a:solidFill>
                <a:latin typeface="Californian FB" panose="0207040306080B030204" pitchFamily="18" charset="0"/>
              </a:rPr>
              <a:t>		</a:t>
            </a:r>
            <a:r>
              <a:rPr lang="en-US" altLang="en-US" sz="3200" b="0" u="sng" dirty="0">
                <a:solidFill>
                  <a:schemeClr val="tx2"/>
                </a:solidFill>
                <a:latin typeface="Californian FB" panose="0207040306080B030204" pitchFamily="18" charset="0"/>
              </a:rPr>
              <a:t>Bridges near Sandpoint, ID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1277681-3C0A-4106-A121-DE7D666F5B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275" y="3049059"/>
            <a:ext cx="8864399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74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304800" y="2514600"/>
            <a:ext cx="8534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44475" indent="-244475">
              <a:lnSpc>
                <a:spcPct val="95000"/>
              </a:lnSpc>
              <a:spcBef>
                <a:spcPct val="25000"/>
              </a:spcBef>
              <a:buSzPct val="125000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17525" indent="-271463" algn="ctr">
              <a:lnSpc>
                <a:spcPct val="95000"/>
              </a:lnSpc>
              <a:spcBef>
                <a:spcPct val="10000"/>
              </a:spcBef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01675" indent="-182563" algn="ctr">
              <a:lnSpc>
                <a:spcPct val="95000"/>
              </a:lnSpc>
              <a:spcBef>
                <a:spcPct val="1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30275" indent="-227013" algn="ctr">
              <a:lnSpc>
                <a:spcPct val="95000"/>
              </a:lnSpc>
              <a:spcBef>
                <a:spcPct val="10000"/>
              </a:spcBef>
              <a:buFont typeface="Wingdings" panose="05000000000000000000" pitchFamily="2" charset="2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112838" indent="-180975" algn="ctr">
              <a:lnSpc>
                <a:spcPct val="95000"/>
              </a:lnSpc>
              <a:spcBef>
                <a:spcPct val="1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570038" indent="-180975" algn="ctr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027238" indent="-180975" algn="ctr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484438" indent="-180975" algn="ctr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41638" indent="-180975" algn="ctr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44475" marR="0" lvl="0" indent="-244475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Pct val="125000"/>
              <a:buFontTx/>
              <a:buChar char="•"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810" y="0"/>
            <a:ext cx="2542357" cy="8223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D1B2B53-B106-4ADA-9425-979CC37E36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238" y="1987780"/>
            <a:ext cx="7375525" cy="468702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8B2A60F-5782-4F5D-810F-091F7F957646}"/>
              </a:ext>
            </a:extLst>
          </p:cNvPr>
          <p:cNvSpPr txBox="1">
            <a:spLocks/>
          </p:cNvSpPr>
          <p:nvPr/>
        </p:nvSpPr>
        <p:spPr bwMode="black">
          <a:xfrm>
            <a:off x="203199" y="915688"/>
            <a:ext cx="8737601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457200" bIns="45720" numCol="1" anchor="b" anchorCtr="1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altLang="en-US" sz="3200" b="0" dirty="0">
                <a:solidFill>
                  <a:schemeClr val="tx2"/>
                </a:solidFill>
                <a:latin typeface="Californian FB" panose="0207040306080B030204" pitchFamily="18" charset="0"/>
              </a:rPr>
              <a:t>Project A: </a:t>
            </a:r>
            <a:r>
              <a:rPr lang="en-US" altLang="en-US" sz="3200" b="0" u="sng" dirty="0">
                <a:solidFill>
                  <a:schemeClr val="tx2"/>
                </a:solidFill>
                <a:latin typeface="Californian FB" panose="0207040306080B030204" pitchFamily="18" charset="0"/>
              </a:rPr>
              <a:t>Double Tracking and New Rail</a:t>
            </a:r>
          </a:p>
          <a:p>
            <a:r>
              <a:rPr lang="en-US" altLang="en-US" sz="3200" b="0" dirty="0">
                <a:solidFill>
                  <a:schemeClr val="tx2"/>
                </a:solidFill>
                <a:latin typeface="Californian FB" panose="0207040306080B030204" pitchFamily="18" charset="0"/>
              </a:rPr>
              <a:t>		</a:t>
            </a:r>
            <a:r>
              <a:rPr lang="en-US" altLang="en-US" sz="3200" b="0" u="sng" dirty="0">
                <a:solidFill>
                  <a:schemeClr val="tx2"/>
                </a:solidFill>
                <a:latin typeface="Californian FB" panose="0207040306080B030204" pitchFamily="18" charset="0"/>
              </a:rPr>
              <a:t>Bridges near Sandpoint, ID</a:t>
            </a:r>
          </a:p>
        </p:txBody>
      </p:sp>
    </p:spTree>
    <p:extLst>
      <p:ext uri="{BB962C8B-B14F-4D97-AF65-F5344CB8AC3E}">
        <p14:creationId xmlns:p14="http://schemas.microsoft.com/office/powerpoint/2010/main" val="63032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304800" y="2514600"/>
            <a:ext cx="8534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44475" indent="-244475">
              <a:lnSpc>
                <a:spcPct val="95000"/>
              </a:lnSpc>
              <a:spcBef>
                <a:spcPct val="25000"/>
              </a:spcBef>
              <a:buSzPct val="125000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17525" indent="-271463" algn="ctr">
              <a:lnSpc>
                <a:spcPct val="95000"/>
              </a:lnSpc>
              <a:spcBef>
                <a:spcPct val="10000"/>
              </a:spcBef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01675" indent="-182563" algn="ctr">
              <a:lnSpc>
                <a:spcPct val="95000"/>
              </a:lnSpc>
              <a:spcBef>
                <a:spcPct val="1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30275" indent="-227013" algn="ctr">
              <a:lnSpc>
                <a:spcPct val="95000"/>
              </a:lnSpc>
              <a:spcBef>
                <a:spcPct val="10000"/>
              </a:spcBef>
              <a:buFont typeface="Wingdings" panose="05000000000000000000" pitchFamily="2" charset="2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112838" indent="-180975" algn="ctr">
              <a:lnSpc>
                <a:spcPct val="95000"/>
              </a:lnSpc>
              <a:spcBef>
                <a:spcPct val="1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570038" indent="-180975" algn="ctr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027238" indent="-180975" algn="ctr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484438" indent="-180975" algn="ctr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41638" indent="-180975" algn="ctr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44475" marR="0" lvl="0" indent="-244475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Pct val="125000"/>
              <a:buFontTx/>
              <a:buChar char="•"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45996" y="1632572"/>
            <a:ext cx="8384291" cy="4431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8000" indent="-342900" fontAlgn="auto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fornian FB" panose="0207040306080B030204" pitchFamily="18" charset="0"/>
              </a:rPr>
              <a:t>Overview of possible modeling techniques</a:t>
            </a:r>
          </a:p>
          <a:p>
            <a:pPr marL="508000" indent="-342900" fontAlgn="auto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fornian FB" panose="0207040306080B030204" pitchFamily="18" charset="0"/>
              </a:rPr>
              <a:t>Description of current modeling approach</a:t>
            </a:r>
          </a:p>
          <a:p>
            <a:pPr marL="1712913" lvl="1" indent="-457200" algn="l" fontAlgn="auto"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Californian FB" panose="0207040306080B030204" pitchFamily="18" charset="0"/>
              </a:rPr>
              <a:t>Network improvement effects</a:t>
            </a:r>
          </a:p>
          <a:p>
            <a:pPr marL="1712913" lvl="1" indent="-457200" algn="l" fontAlgn="auto"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Californian FB" panose="0207040306080B030204" pitchFamily="18" charset="0"/>
              </a:rPr>
              <a:t>Localized construction impact</a:t>
            </a:r>
          </a:p>
          <a:p>
            <a:pPr marL="508000" indent="-342900" fontAlgn="auto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fornian FB" panose="0207040306080B030204" pitchFamily="18" charset="0"/>
              </a:rPr>
              <a:t>Overview of selected projects</a:t>
            </a:r>
          </a:p>
          <a:p>
            <a:pPr marL="508000" indent="-342900" fontAlgn="auto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fornian FB" panose="0207040306080B030204" pitchFamily="18" charset="0"/>
              </a:rPr>
              <a:t>Results and potential project rankings</a:t>
            </a:r>
          </a:p>
          <a:p>
            <a:pPr marL="508000" indent="-342900" fontAlgn="auto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Californian FB" panose="0207040306080B030204" pitchFamily="18" charset="0"/>
              </a:rPr>
              <a:t>Summary</a:t>
            </a:r>
          </a:p>
          <a:p>
            <a:pPr marL="508000" indent="-342900" fontAlgn="auto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Californian FB" panose="0207040306080B030204" pitchFamily="18" charset="0"/>
              </a:rPr>
              <a:t>Discussion</a:t>
            </a:r>
            <a:endParaRPr lang="en-US" sz="2800" dirty="0">
              <a:solidFill>
                <a:srgbClr val="000000"/>
              </a:solidFill>
              <a:latin typeface="Californian FB" panose="0207040306080B0302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black">
          <a:xfrm>
            <a:off x="217881" y="810247"/>
            <a:ext cx="8712406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457200" bIns="45720" numCol="1" anchor="b" anchorCtr="1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altLang="en-US" sz="3200" b="0" u="sng" dirty="0">
                <a:solidFill>
                  <a:schemeClr val="tx2"/>
                </a:solidFill>
                <a:latin typeface="Californian FB" panose="0207040306080B030204" pitchFamily="18" charset="0"/>
              </a:rPr>
              <a:t>Agenda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810" y="0"/>
            <a:ext cx="2542357" cy="82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9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304800" y="2514600"/>
            <a:ext cx="8534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44475" indent="-244475">
              <a:lnSpc>
                <a:spcPct val="95000"/>
              </a:lnSpc>
              <a:spcBef>
                <a:spcPct val="25000"/>
              </a:spcBef>
              <a:buSzPct val="125000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17525" indent="-271463" algn="ctr">
              <a:lnSpc>
                <a:spcPct val="95000"/>
              </a:lnSpc>
              <a:spcBef>
                <a:spcPct val="10000"/>
              </a:spcBef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01675" indent="-182563" algn="ctr">
              <a:lnSpc>
                <a:spcPct val="95000"/>
              </a:lnSpc>
              <a:spcBef>
                <a:spcPct val="1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30275" indent="-227013" algn="ctr">
              <a:lnSpc>
                <a:spcPct val="95000"/>
              </a:lnSpc>
              <a:spcBef>
                <a:spcPct val="10000"/>
              </a:spcBef>
              <a:buFont typeface="Wingdings" panose="05000000000000000000" pitchFamily="2" charset="2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112838" indent="-180975" algn="ctr">
              <a:lnSpc>
                <a:spcPct val="95000"/>
              </a:lnSpc>
              <a:spcBef>
                <a:spcPct val="1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570038" indent="-180975" algn="ctr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027238" indent="-180975" algn="ctr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484438" indent="-180975" algn="ctr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41638" indent="-180975" algn="ctr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44475" marR="0" lvl="0" indent="-244475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Pct val="125000"/>
              <a:buFontTx/>
              <a:buChar char="•"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810" y="0"/>
            <a:ext cx="2542357" cy="8223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718B6D1-2794-4CFD-9F28-8CC332736B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6442" y="1892394"/>
            <a:ext cx="5171116" cy="496560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277CA70-0E90-4651-9FB9-AF987C3D0664}"/>
              </a:ext>
            </a:extLst>
          </p:cNvPr>
          <p:cNvSpPr txBox="1">
            <a:spLocks/>
          </p:cNvSpPr>
          <p:nvPr/>
        </p:nvSpPr>
        <p:spPr bwMode="black">
          <a:xfrm>
            <a:off x="203199" y="915688"/>
            <a:ext cx="8737601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457200" bIns="45720" numCol="1" anchor="b" anchorCtr="1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altLang="en-US" sz="3200" b="0" dirty="0">
                <a:solidFill>
                  <a:schemeClr val="tx2"/>
                </a:solidFill>
                <a:latin typeface="Californian FB" panose="0207040306080B030204" pitchFamily="18" charset="0"/>
              </a:rPr>
              <a:t>Project A: </a:t>
            </a:r>
            <a:r>
              <a:rPr lang="en-US" altLang="en-US" sz="3200" b="0" u="sng" dirty="0">
                <a:solidFill>
                  <a:schemeClr val="tx2"/>
                </a:solidFill>
                <a:latin typeface="Californian FB" panose="0207040306080B030204" pitchFamily="18" charset="0"/>
              </a:rPr>
              <a:t>Double Tracking and New Rail</a:t>
            </a:r>
          </a:p>
          <a:p>
            <a:r>
              <a:rPr lang="en-US" altLang="en-US" sz="3200" b="0" dirty="0">
                <a:solidFill>
                  <a:schemeClr val="tx2"/>
                </a:solidFill>
                <a:latin typeface="Californian FB" panose="0207040306080B030204" pitchFamily="18" charset="0"/>
              </a:rPr>
              <a:t>		</a:t>
            </a:r>
            <a:r>
              <a:rPr lang="en-US" altLang="en-US" sz="3200" b="0" u="sng" dirty="0">
                <a:solidFill>
                  <a:schemeClr val="tx2"/>
                </a:solidFill>
                <a:latin typeface="Californian FB" panose="0207040306080B030204" pitchFamily="18" charset="0"/>
              </a:rPr>
              <a:t>Bridges near Sandpoint, ID</a:t>
            </a:r>
          </a:p>
        </p:txBody>
      </p:sp>
    </p:spTree>
    <p:extLst>
      <p:ext uri="{BB962C8B-B14F-4D97-AF65-F5344CB8AC3E}">
        <p14:creationId xmlns:p14="http://schemas.microsoft.com/office/powerpoint/2010/main" val="208117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304800" y="2514600"/>
            <a:ext cx="8534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44475" indent="-244475">
              <a:lnSpc>
                <a:spcPct val="95000"/>
              </a:lnSpc>
              <a:spcBef>
                <a:spcPct val="25000"/>
              </a:spcBef>
              <a:buSzPct val="125000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17525" indent="-271463" algn="ctr">
              <a:lnSpc>
                <a:spcPct val="95000"/>
              </a:lnSpc>
              <a:spcBef>
                <a:spcPct val="10000"/>
              </a:spcBef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01675" indent="-182563" algn="ctr">
              <a:lnSpc>
                <a:spcPct val="95000"/>
              </a:lnSpc>
              <a:spcBef>
                <a:spcPct val="1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30275" indent="-227013" algn="ctr">
              <a:lnSpc>
                <a:spcPct val="95000"/>
              </a:lnSpc>
              <a:spcBef>
                <a:spcPct val="10000"/>
              </a:spcBef>
              <a:buFont typeface="Wingdings" panose="05000000000000000000" pitchFamily="2" charset="2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112838" indent="-180975" algn="ctr">
              <a:lnSpc>
                <a:spcPct val="95000"/>
              </a:lnSpc>
              <a:spcBef>
                <a:spcPct val="1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570038" indent="-180975" algn="ctr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027238" indent="-180975" algn="ctr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484438" indent="-180975" algn="ctr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41638" indent="-180975" algn="ctr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44475" marR="0" lvl="0" indent="-244475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Pct val="125000"/>
              <a:buFontTx/>
              <a:buChar char="•"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810" y="0"/>
            <a:ext cx="2542357" cy="82232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E0AAC51-197A-4E46-8123-1C4688692426}"/>
              </a:ext>
            </a:extLst>
          </p:cNvPr>
          <p:cNvSpPr txBox="1">
            <a:spLocks/>
          </p:cNvSpPr>
          <p:nvPr/>
        </p:nvSpPr>
        <p:spPr>
          <a:xfrm>
            <a:off x="723900" y="2514600"/>
            <a:ext cx="8264824" cy="414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0" lvl="1" indent="-622300" algn="l" fontAlgn="auto">
              <a:spcAft>
                <a:spcPts val="0"/>
              </a:spcAft>
            </a:pPr>
            <a:r>
              <a:rPr lang="en-US" sz="3200" b="1" dirty="0">
                <a:solidFill>
                  <a:srgbClr val="000000"/>
                </a:solidFill>
                <a:latin typeface="Californian FB" panose="0207040306080B030204" pitchFamily="18" charset="0"/>
              </a:rPr>
              <a:t>Double Tracking and New Bridges (2023)</a:t>
            </a:r>
          </a:p>
          <a:p>
            <a:pPr marL="622300" lvl="1" indent="-622300" fontAlgn="auto">
              <a:spcAft>
                <a:spcPts val="0"/>
              </a:spcAft>
            </a:pPr>
            <a:endParaRPr lang="en-US" sz="3200" b="1" dirty="0">
              <a:solidFill>
                <a:srgbClr val="000000"/>
              </a:solidFill>
              <a:latin typeface="Californian FB" panose="0207040306080B030204" pitchFamily="18" charset="0"/>
            </a:endParaRPr>
          </a:p>
          <a:p>
            <a:pPr marL="1079500" lvl="2" indent="-6223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  <a:latin typeface="Californian FB" panose="0207040306080B030204" pitchFamily="18" charset="0"/>
              </a:rPr>
              <a:t>12,000 feet of new mainline</a:t>
            </a:r>
          </a:p>
          <a:p>
            <a:pPr marL="1079500" lvl="2" indent="-6223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  <a:latin typeface="Californian FB" panose="0207040306080B030204" pitchFamily="18" charset="0"/>
              </a:rPr>
              <a:t>Three new bridges </a:t>
            </a:r>
          </a:p>
          <a:p>
            <a:pPr marL="1079500" lvl="2" indent="-6223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000000"/>
              </a:solidFill>
              <a:latin typeface="Californian FB" panose="0207040306080B030204" pitchFamily="18" charset="0"/>
            </a:endParaRPr>
          </a:p>
          <a:p>
            <a:pPr marL="0" lvl="1" algn="l" fontAlgn="auto">
              <a:spcAft>
                <a:spcPts val="0"/>
              </a:spcAft>
            </a:pPr>
            <a:r>
              <a:rPr lang="en-US" sz="3200" b="1" dirty="0">
                <a:solidFill>
                  <a:srgbClr val="000000"/>
                </a:solidFill>
                <a:latin typeface="Californian FB" panose="0207040306080B030204" pitchFamily="18" charset="0"/>
              </a:rPr>
              <a:t>Total Costs: </a:t>
            </a:r>
            <a:r>
              <a:rPr lang="en-US" sz="3200" dirty="0">
                <a:solidFill>
                  <a:srgbClr val="000000"/>
                </a:solidFill>
                <a:latin typeface="Californian FB" panose="0207040306080B030204" pitchFamily="18" charset="0"/>
              </a:rPr>
              <a:t>$129.7 M</a:t>
            </a:r>
            <a:endParaRPr lang="en-US" sz="3000" dirty="0">
              <a:solidFill>
                <a:srgbClr val="000000"/>
              </a:solidFill>
              <a:latin typeface="Californian FB" panose="0207040306080B0302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A94E223-18D9-4AC9-A714-B18F93988B0F}"/>
              </a:ext>
            </a:extLst>
          </p:cNvPr>
          <p:cNvSpPr txBox="1">
            <a:spLocks/>
          </p:cNvSpPr>
          <p:nvPr/>
        </p:nvSpPr>
        <p:spPr bwMode="black">
          <a:xfrm>
            <a:off x="203199" y="915688"/>
            <a:ext cx="8737601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457200" bIns="45720" numCol="1" anchor="b" anchorCtr="1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altLang="en-US" sz="3200" b="0" dirty="0">
                <a:solidFill>
                  <a:schemeClr val="tx2"/>
                </a:solidFill>
                <a:latin typeface="Californian FB" panose="0207040306080B030204" pitchFamily="18" charset="0"/>
              </a:rPr>
              <a:t>Project A: </a:t>
            </a:r>
            <a:r>
              <a:rPr lang="en-US" altLang="en-US" sz="3200" b="0" u="sng" dirty="0">
                <a:solidFill>
                  <a:schemeClr val="tx2"/>
                </a:solidFill>
                <a:latin typeface="Californian FB" panose="0207040306080B030204" pitchFamily="18" charset="0"/>
              </a:rPr>
              <a:t>Double Tracking and New Rail</a:t>
            </a:r>
          </a:p>
          <a:p>
            <a:r>
              <a:rPr lang="en-US" altLang="en-US" sz="3200" b="0" dirty="0">
                <a:solidFill>
                  <a:schemeClr val="tx2"/>
                </a:solidFill>
                <a:latin typeface="Californian FB" panose="0207040306080B030204" pitchFamily="18" charset="0"/>
              </a:rPr>
              <a:t>		</a:t>
            </a:r>
            <a:r>
              <a:rPr lang="en-US" altLang="en-US" sz="3200" b="0" u="sng" dirty="0">
                <a:solidFill>
                  <a:schemeClr val="tx2"/>
                </a:solidFill>
                <a:latin typeface="Californian FB" panose="0207040306080B030204" pitchFamily="18" charset="0"/>
              </a:rPr>
              <a:t>Bridges near Sandpoint, ID</a:t>
            </a:r>
          </a:p>
        </p:txBody>
      </p:sp>
    </p:spTree>
    <p:extLst>
      <p:ext uri="{BB962C8B-B14F-4D97-AF65-F5344CB8AC3E}">
        <p14:creationId xmlns:p14="http://schemas.microsoft.com/office/powerpoint/2010/main" val="89644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304800" y="2514600"/>
            <a:ext cx="8534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44475" indent="-244475">
              <a:lnSpc>
                <a:spcPct val="95000"/>
              </a:lnSpc>
              <a:spcBef>
                <a:spcPct val="25000"/>
              </a:spcBef>
              <a:buSzPct val="125000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17525" indent="-271463" algn="ctr">
              <a:lnSpc>
                <a:spcPct val="95000"/>
              </a:lnSpc>
              <a:spcBef>
                <a:spcPct val="10000"/>
              </a:spcBef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01675" indent="-182563" algn="ctr">
              <a:lnSpc>
                <a:spcPct val="95000"/>
              </a:lnSpc>
              <a:spcBef>
                <a:spcPct val="1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30275" indent="-227013" algn="ctr">
              <a:lnSpc>
                <a:spcPct val="95000"/>
              </a:lnSpc>
              <a:spcBef>
                <a:spcPct val="10000"/>
              </a:spcBef>
              <a:buFont typeface="Wingdings" panose="05000000000000000000" pitchFamily="2" charset="2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112838" indent="-180975" algn="ctr">
              <a:lnSpc>
                <a:spcPct val="95000"/>
              </a:lnSpc>
              <a:spcBef>
                <a:spcPct val="1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570038" indent="-180975" algn="ctr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027238" indent="-180975" algn="ctr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484438" indent="-180975" algn="ctr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41638" indent="-180975" algn="ctr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44475" marR="0" lvl="0" indent="-244475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Pct val="125000"/>
              <a:buFontTx/>
              <a:buChar char="•"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17881" y="1375448"/>
            <a:ext cx="8770844" cy="443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5100" fontAlgn="auto"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Californian FB" panose="0207040306080B030204" pitchFamily="18" charset="0"/>
              </a:rPr>
              <a:t>Content</a:t>
            </a:r>
            <a:endParaRPr lang="en-US" dirty="0">
              <a:solidFill>
                <a:srgbClr val="000000"/>
              </a:solidFill>
              <a:latin typeface="Californian FB" panose="0207040306080B0302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810" y="0"/>
            <a:ext cx="2542357" cy="8223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15121"/>
            <a:ext cx="7561374" cy="5842879"/>
          </a:xfrm>
          <a:prstGeom prst="rect">
            <a:avLst/>
          </a:prstGeom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6721393" y="1416189"/>
            <a:ext cx="2422607" cy="28931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 u="sng" dirty="0">
                <a:solidFill>
                  <a:schemeClr val="tx2"/>
                </a:solidFill>
                <a:latin typeface="Californian FB" panose="0207040306080B030204" pitchFamily="18" charset="0"/>
              </a:rPr>
              <a:t>Summary</a:t>
            </a:r>
          </a:p>
          <a:p>
            <a:pPr algn="ctr" eaLnBrk="1" hangingPunct="1"/>
            <a:endParaRPr lang="en-US" altLang="en-US" sz="1400" dirty="0">
              <a:solidFill>
                <a:schemeClr val="tx2"/>
              </a:solidFill>
              <a:latin typeface="Californian FB" panose="0207040306080B030204" pitchFamily="18" charset="0"/>
            </a:endParaRPr>
          </a:p>
          <a:p>
            <a:pPr algn="ctr" eaLnBrk="1" hangingPunct="1"/>
            <a:r>
              <a:rPr lang="en-US" altLang="en-US" sz="1400" dirty="0">
                <a:solidFill>
                  <a:schemeClr val="tx2"/>
                </a:solidFill>
                <a:latin typeface="Californian FB" panose="0207040306080B030204" pitchFamily="18" charset="0"/>
              </a:rPr>
              <a:t>Geographic region of impact all soybean production headed to the PNW Export Market:</a:t>
            </a:r>
          </a:p>
          <a:p>
            <a:pPr algn="ctr" eaLnBrk="1" hangingPunct="1"/>
            <a:endParaRPr lang="en-US" altLang="en-US" sz="1400" dirty="0">
              <a:solidFill>
                <a:schemeClr val="tx2"/>
              </a:solidFill>
              <a:latin typeface="Californian FB" panose="0207040306080B030204" pitchFamily="18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tx2"/>
                </a:solidFill>
                <a:latin typeface="Californian FB" panose="0207040306080B030204" pitchFamily="18" charset="0"/>
              </a:rPr>
              <a:t>378 counties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tx2"/>
                </a:solidFill>
                <a:latin typeface="Californian FB" panose="0207040306080B030204" pitchFamily="18" charset="0"/>
              </a:rPr>
              <a:t>1.638 Billion Bu. of Production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en-US" sz="1400" dirty="0">
              <a:solidFill>
                <a:schemeClr val="tx2"/>
              </a:solidFill>
              <a:latin typeface="Californian FB" panose="0207040306080B030204" pitchFamily="18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tx2"/>
                </a:solidFill>
                <a:latin typeface="Californian FB" panose="0207040306080B030204" pitchFamily="18" charset="0"/>
              </a:rPr>
              <a:t>Improved Capacity</a:t>
            </a:r>
          </a:p>
          <a:p>
            <a:pPr eaLnBrk="1" hangingPunct="1"/>
            <a:endParaRPr lang="en-US" altLang="en-US" sz="1400" dirty="0">
              <a:solidFill>
                <a:schemeClr val="tx2"/>
              </a:solidFill>
              <a:latin typeface="Californian FB" panose="0207040306080B030204" pitchFamily="18" charset="0"/>
            </a:endParaRPr>
          </a:p>
          <a:p>
            <a:pPr algn="ctr" eaLnBrk="1" hangingPunct="1"/>
            <a:endParaRPr lang="en-US" altLang="en-US" sz="1400" dirty="0">
              <a:solidFill>
                <a:schemeClr val="tx2"/>
              </a:solidFill>
              <a:latin typeface="Californian FB" panose="0207040306080B0302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CE4414A-6E17-4E92-9C30-132C2B58DD39}"/>
              </a:ext>
            </a:extLst>
          </p:cNvPr>
          <p:cNvSpPr txBox="1">
            <a:spLocks/>
          </p:cNvSpPr>
          <p:nvPr/>
        </p:nvSpPr>
        <p:spPr bwMode="black">
          <a:xfrm>
            <a:off x="3352995" y="812078"/>
            <a:ext cx="6438223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457200" bIns="45720" numCol="1" anchor="b" anchorCtr="1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altLang="en-US" sz="3200" b="0" dirty="0">
                <a:solidFill>
                  <a:schemeClr val="tx2"/>
                </a:solidFill>
                <a:latin typeface="Californian FB" panose="0207040306080B030204" pitchFamily="18" charset="0"/>
              </a:rPr>
              <a:t>Project A: </a:t>
            </a:r>
            <a:r>
              <a:rPr lang="en-US" altLang="en-US" sz="3200" b="0" u="sng" dirty="0">
                <a:solidFill>
                  <a:schemeClr val="tx2"/>
                </a:solidFill>
                <a:latin typeface="Californian FB" panose="0207040306080B030204" pitchFamily="18" charset="0"/>
              </a:rPr>
              <a:t>BNSF Double Track</a:t>
            </a:r>
          </a:p>
        </p:txBody>
      </p:sp>
    </p:spTree>
    <p:extLst>
      <p:ext uri="{BB962C8B-B14F-4D97-AF65-F5344CB8AC3E}">
        <p14:creationId xmlns:p14="http://schemas.microsoft.com/office/powerpoint/2010/main" val="109351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810" y="0"/>
            <a:ext cx="2542357" cy="822325"/>
          </a:xfrm>
          <a:prstGeom prst="rect">
            <a:avLst/>
          </a:prstGeom>
        </p:spPr>
      </p:pic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1068CD92-702F-4D22-8E4F-EE90144C74C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61753" y="2587557"/>
          <a:ext cx="5620494" cy="416028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758267">
                  <a:extLst>
                    <a:ext uri="{9D8B030D-6E8A-4147-A177-3AD203B41FA5}">
                      <a16:colId xmlns:a16="http://schemas.microsoft.com/office/drawing/2014/main" val="1584334088"/>
                    </a:ext>
                  </a:extLst>
                </a:gridCol>
                <a:gridCol w="1287409">
                  <a:extLst>
                    <a:ext uri="{9D8B030D-6E8A-4147-A177-3AD203B41FA5}">
                      <a16:colId xmlns:a16="http://schemas.microsoft.com/office/drawing/2014/main" val="386417597"/>
                    </a:ext>
                  </a:extLst>
                </a:gridCol>
                <a:gridCol w="1287409">
                  <a:extLst>
                    <a:ext uri="{9D8B030D-6E8A-4147-A177-3AD203B41FA5}">
                      <a16:colId xmlns:a16="http://schemas.microsoft.com/office/drawing/2014/main" val="1745040004"/>
                    </a:ext>
                  </a:extLst>
                </a:gridCol>
                <a:gridCol w="1287409">
                  <a:extLst>
                    <a:ext uri="{9D8B030D-6E8A-4147-A177-3AD203B41FA5}">
                      <a16:colId xmlns:a16="http://schemas.microsoft.com/office/drawing/2014/main" val="1994519446"/>
                    </a:ext>
                  </a:extLst>
                </a:gridCol>
              </a:tblGrid>
              <a:tr h="612843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Base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After</a:t>
                      </a:r>
                      <a:b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</a:b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Investment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Change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8409037"/>
                  </a:ext>
                </a:extLst>
              </a:tr>
              <a:tr h="306422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Agriculture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73138" algn="r"/>
                        </a:tabLs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	460.5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73138" algn="r"/>
                        </a:tabLs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	459.4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855663" algn="r"/>
                        </a:tabLs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	-1.1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57323048"/>
                  </a:ext>
                </a:extLst>
              </a:tr>
              <a:tr h="306422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Forestry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73138" algn="r"/>
                        </a:tabLs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	161.0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73138" algn="r"/>
                        </a:tabLs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	160.8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855663" algn="r"/>
                        </a:tabLs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	-0.2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13456446"/>
                  </a:ext>
                </a:extLst>
              </a:tr>
              <a:tr h="306422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Construction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73138" algn="r"/>
                        </a:tabLs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	3,876.0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73138" algn="r"/>
                        </a:tabLs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	4,009.2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855663" algn="r"/>
                        </a:tabLs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	133.2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1803620"/>
                  </a:ext>
                </a:extLst>
              </a:tr>
              <a:tr h="306422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Utilities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73138" algn="r"/>
                        </a:tabLs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	1,835.1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73138" algn="r"/>
                        </a:tabLs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	1,836.8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855663" algn="r"/>
                        </a:tabLs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	1.8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90998291"/>
                  </a:ext>
                </a:extLst>
              </a:tr>
              <a:tr h="306422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Wholesale/Retail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73138" algn="r"/>
                        </a:tabLs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	6,907.3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73138" algn="r"/>
                        </a:tabLs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	6,933.3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855663" algn="r"/>
                        </a:tabLs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	25.9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41229144"/>
                  </a:ext>
                </a:extLst>
              </a:tr>
              <a:tr h="306422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Mining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73138" algn="r"/>
                        </a:tabLs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	772.2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73138" algn="r"/>
                        </a:tabLs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	772.2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855663" algn="r"/>
                        </a:tabLs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	0.0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34087883"/>
                  </a:ext>
                </a:extLst>
              </a:tr>
              <a:tr h="306422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Processed Food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73138" algn="r"/>
                        </a:tabLs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	1,356.5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73138" algn="r"/>
                        </a:tabLs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	1,356.2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855663" algn="r"/>
                        </a:tabLs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	-0.3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46037556"/>
                  </a:ext>
                </a:extLst>
              </a:tr>
              <a:tr h="306422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Manufacturing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73138" algn="r"/>
                        </a:tabLs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	9,227.8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73138" algn="r"/>
                        </a:tabLs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	9,217.6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855663" algn="r"/>
                        </a:tabLs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	-10.2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81448958"/>
                  </a:ext>
                </a:extLst>
              </a:tr>
              <a:tr h="306422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Services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73138" algn="r"/>
                        </a:tabLs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	30,161.8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73138" algn="r"/>
                        </a:tabLs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	30,213.3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855663" algn="r"/>
                        </a:tabLs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	51.5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33985452"/>
                  </a:ext>
                </a:extLst>
              </a:tr>
              <a:tr h="306422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Miscellaneous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73138" algn="r"/>
                        </a:tabLs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	6,713.8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73138" algn="r"/>
                        </a:tabLs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	6,722.0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855663" algn="r"/>
                        </a:tabLs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	8.2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53932148"/>
                  </a:ext>
                </a:extLst>
              </a:tr>
              <a:tr h="483224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Total Change in Regional Output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tabLst/>
                      </a:pPr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208.7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3390544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0638B19-44BA-42AD-80EF-BCB6580D8ACF}"/>
              </a:ext>
            </a:extLst>
          </p:cNvPr>
          <p:cNvSpPr txBox="1"/>
          <p:nvPr/>
        </p:nvSpPr>
        <p:spPr>
          <a:xfrm>
            <a:off x="1722319" y="2028621"/>
            <a:ext cx="569936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rgbClr val="000000"/>
                </a:solidFill>
                <a:latin typeface="Californian FB" panose="0207040306080B030204" pitchFamily="18" charset="0"/>
              </a:rPr>
              <a:t>Output Effects (millions of dollars)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A389960-9B72-4BD4-899F-ADBD8D185479}"/>
              </a:ext>
            </a:extLst>
          </p:cNvPr>
          <p:cNvSpPr txBox="1">
            <a:spLocks/>
          </p:cNvSpPr>
          <p:nvPr/>
        </p:nvSpPr>
        <p:spPr bwMode="black">
          <a:xfrm>
            <a:off x="203199" y="915688"/>
            <a:ext cx="8737601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457200" bIns="45720" numCol="1" anchor="b" anchorCtr="1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altLang="en-US" sz="3200" b="0" dirty="0">
                <a:solidFill>
                  <a:schemeClr val="tx2"/>
                </a:solidFill>
                <a:latin typeface="Californian FB" panose="0207040306080B030204" pitchFamily="18" charset="0"/>
              </a:rPr>
              <a:t>Project A: </a:t>
            </a:r>
            <a:r>
              <a:rPr lang="en-US" altLang="en-US" sz="3200" b="0" u="sng" dirty="0">
                <a:solidFill>
                  <a:schemeClr val="tx2"/>
                </a:solidFill>
                <a:latin typeface="Californian FB" panose="0207040306080B030204" pitchFamily="18" charset="0"/>
              </a:rPr>
              <a:t>Double Tracking and New Rail</a:t>
            </a:r>
          </a:p>
          <a:p>
            <a:r>
              <a:rPr lang="en-US" altLang="en-US" sz="3200" b="0" dirty="0">
                <a:solidFill>
                  <a:schemeClr val="tx2"/>
                </a:solidFill>
                <a:latin typeface="Californian FB" panose="0207040306080B030204" pitchFamily="18" charset="0"/>
              </a:rPr>
              <a:t>		</a:t>
            </a:r>
            <a:r>
              <a:rPr lang="en-US" altLang="en-US" sz="3200" b="0" u="sng" dirty="0">
                <a:solidFill>
                  <a:schemeClr val="tx2"/>
                </a:solidFill>
                <a:latin typeface="Californian FB" panose="0207040306080B030204" pitchFamily="18" charset="0"/>
              </a:rPr>
              <a:t>Bridges near Sandpoint, ID</a:t>
            </a:r>
          </a:p>
        </p:txBody>
      </p:sp>
    </p:spTree>
    <p:extLst>
      <p:ext uri="{BB962C8B-B14F-4D97-AF65-F5344CB8AC3E}">
        <p14:creationId xmlns:p14="http://schemas.microsoft.com/office/powerpoint/2010/main" val="92269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810" y="0"/>
            <a:ext cx="2542357" cy="822325"/>
          </a:xfrm>
          <a:prstGeom prst="rect">
            <a:avLst/>
          </a:prstGeom>
        </p:spPr>
      </p:pic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1068CD92-702F-4D22-8E4F-EE90144C74C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66617" y="2587557"/>
          <a:ext cx="5610766" cy="416029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755223">
                  <a:extLst>
                    <a:ext uri="{9D8B030D-6E8A-4147-A177-3AD203B41FA5}">
                      <a16:colId xmlns:a16="http://schemas.microsoft.com/office/drawing/2014/main" val="1584334088"/>
                    </a:ext>
                  </a:extLst>
                </a:gridCol>
                <a:gridCol w="1285181">
                  <a:extLst>
                    <a:ext uri="{9D8B030D-6E8A-4147-A177-3AD203B41FA5}">
                      <a16:colId xmlns:a16="http://schemas.microsoft.com/office/drawing/2014/main" val="386417597"/>
                    </a:ext>
                  </a:extLst>
                </a:gridCol>
                <a:gridCol w="1285181">
                  <a:extLst>
                    <a:ext uri="{9D8B030D-6E8A-4147-A177-3AD203B41FA5}">
                      <a16:colId xmlns:a16="http://schemas.microsoft.com/office/drawing/2014/main" val="1745040004"/>
                    </a:ext>
                  </a:extLst>
                </a:gridCol>
                <a:gridCol w="1285181">
                  <a:extLst>
                    <a:ext uri="{9D8B030D-6E8A-4147-A177-3AD203B41FA5}">
                      <a16:colId xmlns:a16="http://schemas.microsoft.com/office/drawing/2014/main" val="1994519446"/>
                    </a:ext>
                  </a:extLst>
                </a:gridCol>
              </a:tblGrid>
              <a:tr h="612843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Base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After</a:t>
                      </a:r>
                      <a:b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</a:b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Investment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Change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8409037"/>
                  </a:ext>
                </a:extLst>
              </a:tr>
              <a:tr h="306423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Agriculture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14400" algn="r"/>
                        </a:tabLs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	61.3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14400" algn="r"/>
                        </a:tabLs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	61.2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855663" algn="r"/>
                        </a:tabLs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	0.0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57323048"/>
                  </a:ext>
                </a:extLst>
              </a:tr>
              <a:tr h="306423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Forestry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14400" algn="r"/>
                        </a:tabLs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	49.3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14400" algn="r"/>
                        </a:tabLs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	49.3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855663" algn="r"/>
                        </a:tabLs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	0.0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13456446"/>
                  </a:ext>
                </a:extLst>
              </a:tr>
              <a:tr h="306423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Construction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14400" algn="r"/>
                        </a:tabLs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	749.2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14400" algn="r"/>
                        </a:tabLs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	775.9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855663" algn="r"/>
                        </a:tabLs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	26.7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1803620"/>
                  </a:ext>
                </a:extLst>
              </a:tr>
              <a:tr h="306423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Utilities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14400" algn="r"/>
                        </a:tabLs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	216.6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14400" algn="r"/>
                        </a:tabLs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	217.1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855663" algn="r"/>
                        </a:tabLs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	0.5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90998291"/>
                  </a:ext>
                </a:extLst>
              </a:tr>
              <a:tr h="306423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Wholesale/Retail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14400" algn="r"/>
                        </a:tabLs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	2131.2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14400" algn="r"/>
                        </a:tabLs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	2140.9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855663" algn="r"/>
                        </a:tabLs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	9.7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41229144"/>
                  </a:ext>
                </a:extLst>
              </a:tr>
              <a:tr h="306423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Mining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14400" algn="r"/>
                        </a:tabLs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	142.4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14400" algn="r"/>
                        </a:tabLs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	142.6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855663" algn="r"/>
                        </a:tabLs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	0.2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34087883"/>
                  </a:ext>
                </a:extLst>
              </a:tr>
              <a:tr h="306423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Processed Food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14400" algn="r"/>
                        </a:tabLs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	138.0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14400" algn="r"/>
                        </a:tabLs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	138.1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855663" algn="r"/>
                        </a:tabLs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	0.1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46037556"/>
                  </a:ext>
                </a:extLst>
              </a:tr>
              <a:tr h="306423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Manufacturing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14400" algn="r"/>
                        </a:tabLs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	1370.1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14400" algn="r"/>
                        </a:tabLs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	1370.2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855663" algn="r"/>
                        </a:tabLs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	0.0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81448958"/>
                  </a:ext>
                </a:extLst>
              </a:tr>
              <a:tr h="306423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Services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14400" algn="r"/>
                        </a:tabLs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	8099.8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14400" algn="r"/>
                        </a:tabLs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	8123.9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855663" algn="r"/>
                        </a:tabLs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	24.0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33985452"/>
                  </a:ext>
                </a:extLst>
              </a:tr>
              <a:tr h="306423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Miscellaneous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14400" algn="r"/>
                        </a:tabLs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	4288.8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14400" algn="r"/>
                        </a:tabLs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	4296.7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855663" algn="r"/>
                        </a:tabLs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	7.9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53932148"/>
                  </a:ext>
                </a:extLst>
              </a:tr>
              <a:tr h="483223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Total Change in Regional Jobs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tabLst/>
                      </a:pPr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69.1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3390544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4AC268E-D235-4D2B-B6D4-8ADFF5D4116D}"/>
              </a:ext>
            </a:extLst>
          </p:cNvPr>
          <p:cNvSpPr txBox="1"/>
          <p:nvPr/>
        </p:nvSpPr>
        <p:spPr>
          <a:xfrm>
            <a:off x="1600200" y="2028621"/>
            <a:ext cx="59436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rgbClr val="000000"/>
                </a:solidFill>
                <a:latin typeface="Californian FB" panose="0207040306080B030204" pitchFamily="18" charset="0"/>
              </a:rPr>
              <a:t>Jobs Effects (number of annual FTE jobs)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B3A5D8-0FB2-4122-8F77-47A18CBC094F}"/>
              </a:ext>
            </a:extLst>
          </p:cNvPr>
          <p:cNvSpPr txBox="1">
            <a:spLocks/>
          </p:cNvSpPr>
          <p:nvPr/>
        </p:nvSpPr>
        <p:spPr bwMode="black">
          <a:xfrm>
            <a:off x="203199" y="915688"/>
            <a:ext cx="8737601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457200" bIns="45720" numCol="1" anchor="b" anchorCtr="1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altLang="en-US" sz="3200" b="0" dirty="0">
                <a:solidFill>
                  <a:schemeClr val="tx2"/>
                </a:solidFill>
                <a:latin typeface="Californian FB" panose="0207040306080B030204" pitchFamily="18" charset="0"/>
              </a:rPr>
              <a:t>Project A: </a:t>
            </a:r>
            <a:r>
              <a:rPr lang="en-US" altLang="en-US" sz="3200" b="0" u="sng" dirty="0">
                <a:solidFill>
                  <a:schemeClr val="tx2"/>
                </a:solidFill>
                <a:latin typeface="Californian FB" panose="0207040306080B030204" pitchFamily="18" charset="0"/>
              </a:rPr>
              <a:t>Double Tracking and New Rail</a:t>
            </a:r>
          </a:p>
          <a:p>
            <a:r>
              <a:rPr lang="en-US" altLang="en-US" sz="3200" b="0" dirty="0">
                <a:solidFill>
                  <a:schemeClr val="tx2"/>
                </a:solidFill>
                <a:latin typeface="Californian FB" panose="0207040306080B030204" pitchFamily="18" charset="0"/>
              </a:rPr>
              <a:t>		</a:t>
            </a:r>
            <a:r>
              <a:rPr lang="en-US" altLang="en-US" sz="3200" b="0" u="sng" dirty="0">
                <a:solidFill>
                  <a:schemeClr val="tx2"/>
                </a:solidFill>
                <a:latin typeface="Californian FB" panose="0207040306080B030204" pitchFamily="18" charset="0"/>
              </a:rPr>
              <a:t>Bridges near Sandpoint, ID</a:t>
            </a:r>
          </a:p>
        </p:txBody>
      </p:sp>
    </p:spTree>
    <p:extLst>
      <p:ext uri="{BB962C8B-B14F-4D97-AF65-F5344CB8AC3E}">
        <p14:creationId xmlns:p14="http://schemas.microsoft.com/office/powerpoint/2010/main" val="287227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810" y="0"/>
            <a:ext cx="2542357" cy="822325"/>
          </a:xfrm>
          <a:prstGeom prst="rect">
            <a:avLst/>
          </a:prstGeom>
        </p:spPr>
      </p:pic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1068CD92-702F-4D22-8E4F-EE90144C74C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63663" y="2587557"/>
          <a:ext cx="5616675" cy="417002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757073">
                  <a:extLst>
                    <a:ext uri="{9D8B030D-6E8A-4147-A177-3AD203B41FA5}">
                      <a16:colId xmlns:a16="http://schemas.microsoft.com/office/drawing/2014/main" val="1584334088"/>
                    </a:ext>
                  </a:extLst>
                </a:gridCol>
                <a:gridCol w="1286534">
                  <a:extLst>
                    <a:ext uri="{9D8B030D-6E8A-4147-A177-3AD203B41FA5}">
                      <a16:colId xmlns:a16="http://schemas.microsoft.com/office/drawing/2014/main" val="386417597"/>
                    </a:ext>
                  </a:extLst>
                </a:gridCol>
                <a:gridCol w="1286534">
                  <a:extLst>
                    <a:ext uri="{9D8B030D-6E8A-4147-A177-3AD203B41FA5}">
                      <a16:colId xmlns:a16="http://schemas.microsoft.com/office/drawing/2014/main" val="1745040004"/>
                    </a:ext>
                  </a:extLst>
                </a:gridCol>
                <a:gridCol w="1286534">
                  <a:extLst>
                    <a:ext uri="{9D8B030D-6E8A-4147-A177-3AD203B41FA5}">
                      <a16:colId xmlns:a16="http://schemas.microsoft.com/office/drawing/2014/main" val="1994519446"/>
                    </a:ext>
                  </a:extLst>
                </a:gridCol>
              </a:tblGrid>
              <a:tr h="614277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Base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After</a:t>
                      </a:r>
                      <a:b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</a:b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Investment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Change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8409037"/>
                  </a:ext>
                </a:extLst>
              </a:tr>
              <a:tr h="307139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Agriculture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73138" algn="r"/>
                        </a:tabLs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	145.2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73138" algn="r"/>
                        </a:tabLs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	145.4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855663" algn="r"/>
                        </a:tabLs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	0.2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57323048"/>
                  </a:ext>
                </a:extLst>
              </a:tr>
              <a:tr h="307139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Forestry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73138" algn="r"/>
                        </a:tabLs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	0.0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73138" algn="r"/>
                        </a:tabLs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	0.0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855663" algn="r"/>
                        </a:tabLs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	0.0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13456446"/>
                  </a:ext>
                </a:extLst>
              </a:tr>
              <a:tr h="307139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Construction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73138" algn="r"/>
                        </a:tabLs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	0.0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73138" algn="r"/>
                        </a:tabLs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	0.0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855663" algn="r"/>
                        </a:tabLs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	0.0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1803620"/>
                  </a:ext>
                </a:extLst>
              </a:tr>
              <a:tr h="307139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Utilities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73138" algn="r"/>
                        </a:tabLs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	576.4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73138" algn="r"/>
                        </a:tabLs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	577.2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855663" algn="r"/>
                        </a:tabLs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	0.8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90998291"/>
                  </a:ext>
                </a:extLst>
              </a:tr>
              <a:tr h="307139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Wholesale/Retail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73138" algn="r"/>
                        </a:tabLs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	4,149.9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73138" algn="r"/>
                        </a:tabLs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	4,156.5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855663" algn="r"/>
                        </a:tabLs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	6.6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41229144"/>
                  </a:ext>
                </a:extLst>
              </a:tr>
              <a:tr h="307139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Mining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73138" algn="r"/>
                        </a:tabLs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	0.5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73138" algn="r"/>
                        </a:tabLs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	0.5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855663" algn="r"/>
                        </a:tabLs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	0.0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34087883"/>
                  </a:ext>
                </a:extLst>
              </a:tr>
              <a:tr h="307139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Processed Food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73138" algn="r"/>
                        </a:tabLs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	1,583.3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73138" algn="r"/>
                        </a:tabLs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	1,585.8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855663" algn="r"/>
                        </a:tabLs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	2.5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46037556"/>
                  </a:ext>
                </a:extLst>
              </a:tr>
              <a:tr h="307139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Manufacturing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73138" algn="r"/>
                        </a:tabLs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	3,211.6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73138" algn="r"/>
                        </a:tabLs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	3,217.3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855663" algn="r"/>
                        </a:tabLs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	5.6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81448958"/>
                  </a:ext>
                </a:extLst>
              </a:tr>
              <a:tr h="307139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Services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73138" algn="r"/>
                        </a:tabLs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	18,413.5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73138" algn="r"/>
                        </a:tabLs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	18,440.5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855663" algn="r"/>
                        </a:tabLs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	27.0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33985452"/>
                  </a:ext>
                </a:extLst>
              </a:tr>
              <a:tr h="307139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Miscellaneous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73138" algn="r"/>
                        </a:tabLs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	2,279.2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73138" algn="r"/>
                        </a:tabLs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	2,283.8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855663" algn="r"/>
                        </a:tabLs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	4.6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53932148"/>
                  </a:ext>
                </a:extLst>
              </a:tr>
              <a:tr h="484353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Total Change in Household Consumption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tabLst/>
                      </a:pPr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47.3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3390544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133D77F-0847-44E7-BCB1-CBF0947D8BE8}"/>
              </a:ext>
            </a:extLst>
          </p:cNvPr>
          <p:cNvSpPr txBox="1"/>
          <p:nvPr/>
        </p:nvSpPr>
        <p:spPr>
          <a:xfrm>
            <a:off x="894945" y="2028621"/>
            <a:ext cx="735411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rgbClr val="000000"/>
                </a:solidFill>
                <a:latin typeface="Californian FB" panose="0207040306080B030204" pitchFamily="18" charset="0"/>
              </a:rPr>
              <a:t>Household Welfare Effects (millions of dollars)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25856BB-14F8-4D80-B624-3F437D235A59}"/>
              </a:ext>
            </a:extLst>
          </p:cNvPr>
          <p:cNvSpPr txBox="1">
            <a:spLocks/>
          </p:cNvSpPr>
          <p:nvPr/>
        </p:nvSpPr>
        <p:spPr bwMode="black">
          <a:xfrm>
            <a:off x="203199" y="915688"/>
            <a:ext cx="8737601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457200" bIns="45720" numCol="1" anchor="b" anchorCtr="1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altLang="en-US" sz="3200" b="0" dirty="0">
                <a:solidFill>
                  <a:schemeClr val="tx2"/>
                </a:solidFill>
                <a:latin typeface="Californian FB" panose="0207040306080B030204" pitchFamily="18" charset="0"/>
              </a:rPr>
              <a:t>Project A: </a:t>
            </a:r>
            <a:r>
              <a:rPr lang="en-US" altLang="en-US" sz="3200" b="0" u="sng" dirty="0">
                <a:solidFill>
                  <a:schemeClr val="tx2"/>
                </a:solidFill>
                <a:latin typeface="Californian FB" panose="0207040306080B030204" pitchFamily="18" charset="0"/>
              </a:rPr>
              <a:t>Double Tracking and New Rail</a:t>
            </a:r>
          </a:p>
          <a:p>
            <a:r>
              <a:rPr lang="en-US" altLang="en-US" sz="3200" b="0" dirty="0">
                <a:solidFill>
                  <a:schemeClr val="tx2"/>
                </a:solidFill>
                <a:latin typeface="Californian FB" panose="0207040306080B030204" pitchFamily="18" charset="0"/>
              </a:rPr>
              <a:t>		</a:t>
            </a:r>
            <a:r>
              <a:rPr lang="en-US" altLang="en-US" sz="3200" b="0" u="sng" dirty="0">
                <a:solidFill>
                  <a:schemeClr val="tx2"/>
                </a:solidFill>
                <a:latin typeface="Californian FB" panose="0207040306080B030204" pitchFamily="18" charset="0"/>
              </a:rPr>
              <a:t>Bridges near Sandpoint, ID</a:t>
            </a:r>
          </a:p>
        </p:txBody>
      </p:sp>
    </p:spTree>
    <p:extLst>
      <p:ext uri="{BB962C8B-B14F-4D97-AF65-F5344CB8AC3E}">
        <p14:creationId xmlns:p14="http://schemas.microsoft.com/office/powerpoint/2010/main" val="278784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304800" y="2514600"/>
            <a:ext cx="8534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44475" indent="-244475">
              <a:lnSpc>
                <a:spcPct val="95000"/>
              </a:lnSpc>
              <a:spcBef>
                <a:spcPct val="25000"/>
              </a:spcBef>
              <a:buSzPct val="125000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17525" indent="-271463" algn="ctr">
              <a:lnSpc>
                <a:spcPct val="95000"/>
              </a:lnSpc>
              <a:spcBef>
                <a:spcPct val="10000"/>
              </a:spcBef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01675" indent="-182563" algn="ctr">
              <a:lnSpc>
                <a:spcPct val="95000"/>
              </a:lnSpc>
              <a:spcBef>
                <a:spcPct val="1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30275" indent="-227013" algn="ctr">
              <a:lnSpc>
                <a:spcPct val="95000"/>
              </a:lnSpc>
              <a:spcBef>
                <a:spcPct val="10000"/>
              </a:spcBef>
              <a:buFont typeface="Wingdings" panose="05000000000000000000" pitchFamily="2" charset="2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112838" indent="-180975" algn="ctr">
              <a:lnSpc>
                <a:spcPct val="95000"/>
              </a:lnSpc>
              <a:spcBef>
                <a:spcPct val="1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570038" indent="-180975" algn="ctr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027238" indent="-180975" algn="ctr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484438" indent="-180975" algn="ctr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41638" indent="-180975" algn="ctr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44475" marR="0" lvl="0" indent="-244475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Pct val="125000"/>
              <a:buFontTx/>
              <a:buChar char="•"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810" y="0"/>
            <a:ext cx="2542357" cy="82232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AED889F-03DF-48F4-9BF5-A4F815B8ED27}"/>
              </a:ext>
            </a:extLst>
          </p:cNvPr>
          <p:cNvSpPr txBox="1">
            <a:spLocks/>
          </p:cNvSpPr>
          <p:nvPr/>
        </p:nvSpPr>
        <p:spPr bwMode="black">
          <a:xfrm>
            <a:off x="203199" y="907782"/>
            <a:ext cx="8737601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457200" bIns="45720" numCol="1" anchor="b" anchorCtr="1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altLang="en-US" sz="3200" b="0" dirty="0">
                <a:solidFill>
                  <a:schemeClr val="tx2"/>
                </a:solidFill>
                <a:latin typeface="Californian FB" panose="0207040306080B030204" pitchFamily="18" charset="0"/>
              </a:rPr>
              <a:t>Project B: </a:t>
            </a:r>
            <a:r>
              <a:rPr lang="en-US" altLang="en-US" sz="3200" b="0" u="sng" dirty="0">
                <a:solidFill>
                  <a:schemeClr val="tx2"/>
                </a:solidFill>
                <a:latin typeface="Californian FB" panose="0207040306080B030204" pitchFamily="18" charset="0"/>
              </a:rPr>
              <a:t>Merchants Bridge Replacement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C5C146-54EC-466B-B614-0973759CC8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485" y="1420508"/>
            <a:ext cx="8089031" cy="542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48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810" y="0"/>
            <a:ext cx="2542357" cy="822325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04B9D38-5423-4647-9C9D-91256CFB08BB}"/>
              </a:ext>
            </a:extLst>
          </p:cNvPr>
          <p:cNvSpPr txBox="1">
            <a:spLocks/>
          </p:cNvSpPr>
          <p:nvPr/>
        </p:nvSpPr>
        <p:spPr>
          <a:xfrm>
            <a:off x="454323" y="1682496"/>
            <a:ext cx="8534401" cy="5023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0" lvl="1" indent="-622300" algn="l" fontAlgn="auto">
              <a:spcAft>
                <a:spcPts val="0"/>
              </a:spcAft>
            </a:pPr>
            <a:r>
              <a:rPr lang="en-US" sz="2500" b="1" dirty="0">
                <a:solidFill>
                  <a:srgbClr val="000000"/>
                </a:solidFill>
                <a:latin typeface="Californian FB" panose="0207040306080B030204" pitchFamily="18" charset="0"/>
              </a:rPr>
              <a:t>Upgrade Rail Bridge (2018-2021)</a:t>
            </a:r>
          </a:p>
          <a:p>
            <a:pPr marL="622300" lvl="1" indent="-622300" algn="l" fontAlgn="auto">
              <a:spcAft>
                <a:spcPts val="0"/>
              </a:spcAft>
            </a:pPr>
            <a:endParaRPr lang="en-US" sz="2500" dirty="0">
              <a:solidFill>
                <a:srgbClr val="000000"/>
              </a:solidFill>
              <a:latin typeface="Californian FB" panose="0207040306080B030204" pitchFamily="18" charset="0"/>
            </a:endParaRPr>
          </a:p>
          <a:p>
            <a:pPr marL="1079500" lvl="2" indent="-6223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000000"/>
                </a:solidFill>
                <a:latin typeface="Californian FB" panose="0207040306080B030204" pitchFamily="18" charset="0"/>
              </a:rPr>
              <a:t>Removal and replacement of the three river-span trusses</a:t>
            </a:r>
          </a:p>
          <a:p>
            <a:pPr marL="1079500" lvl="2" indent="-6223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000000"/>
                </a:solidFill>
                <a:latin typeface="Californian FB" panose="0207040306080B030204" pitchFamily="18" charset="0"/>
              </a:rPr>
              <a:t>Seismically retrofitting of the existing river piers</a:t>
            </a:r>
          </a:p>
          <a:p>
            <a:pPr marL="1079500" lvl="2" indent="-6223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000000"/>
                </a:solidFill>
                <a:latin typeface="Californian FB" panose="0207040306080B030204" pitchFamily="18" charset="0"/>
              </a:rPr>
              <a:t>Improvement of the East approach</a:t>
            </a:r>
          </a:p>
          <a:p>
            <a:pPr marL="1079500" lvl="2" indent="-6223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000000"/>
              </a:solidFill>
              <a:latin typeface="Californian FB" panose="0207040306080B030204" pitchFamily="18" charset="0"/>
            </a:endParaRPr>
          </a:p>
          <a:p>
            <a:pPr marL="0" lvl="1" algn="l" fontAlgn="auto">
              <a:spcAft>
                <a:spcPts val="0"/>
              </a:spcAft>
            </a:pPr>
            <a:r>
              <a:rPr lang="en-US" sz="2500" b="1" dirty="0">
                <a:solidFill>
                  <a:srgbClr val="000000"/>
                </a:solidFill>
                <a:latin typeface="Californian FB" panose="0207040306080B030204" pitchFamily="18" charset="0"/>
              </a:rPr>
              <a:t>Total Costs: $ 213.9 M</a:t>
            </a:r>
          </a:p>
          <a:p>
            <a:pPr marL="0" lvl="1" algn="l" fontAlgn="auto">
              <a:spcAft>
                <a:spcPts val="0"/>
              </a:spcAft>
            </a:pPr>
            <a:endParaRPr lang="en-US" sz="2500" b="1" dirty="0">
              <a:solidFill>
                <a:srgbClr val="000000"/>
              </a:solidFill>
              <a:latin typeface="Californian FB" panose="0207040306080B030204" pitchFamily="18" charset="0"/>
            </a:endParaRPr>
          </a:p>
          <a:p>
            <a:pPr marL="1089025" lvl="2" indent="-625475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000000"/>
                </a:solidFill>
                <a:latin typeface="Californian FB" panose="0207040306080B030204" pitchFamily="18" charset="0"/>
              </a:rPr>
              <a:t>$ 171.1 M from federal government</a:t>
            </a:r>
          </a:p>
          <a:p>
            <a:pPr marL="1089025" lvl="2" indent="-625475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000000"/>
                </a:solidFill>
                <a:latin typeface="Californian FB" panose="0207040306080B030204" pitchFamily="18" charset="0"/>
              </a:rPr>
              <a:t>$ 42.8 M private financing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C2000AA-04E8-435E-A607-D24CE8AC8C17}"/>
              </a:ext>
            </a:extLst>
          </p:cNvPr>
          <p:cNvSpPr txBox="1">
            <a:spLocks/>
          </p:cNvSpPr>
          <p:nvPr/>
        </p:nvSpPr>
        <p:spPr bwMode="black">
          <a:xfrm>
            <a:off x="203199" y="907782"/>
            <a:ext cx="8737601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457200" bIns="45720" numCol="1" anchor="b" anchorCtr="1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altLang="en-US" sz="3200" b="0" dirty="0">
                <a:solidFill>
                  <a:schemeClr val="tx2"/>
                </a:solidFill>
                <a:latin typeface="Californian FB" panose="0207040306080B030204" pitchFamily="18" charset="0"/>
              </a:rPr>
              <a:t>Project B: </a:t>
            </a:r>
            <a:r>
              <a:rPr lang="en-US" altLang="en-US" sz="3200" b="0" u="sng" dirty="0">
                <a:solidFill>
                  <a:schemeClr val="tx2"/>
                </a:solidFill>
                <a:latin typeface="Californian FB" panose="0207040306080B030204" pitchFamily="18" charset="0"/>
              </a:rPr>
              <a:t>Merchants Bridge Replacement</a:t>
            </a:r>
          </a:p>
        </p:txBody>
      </p:sp>
    </p:spTree>
    <p:extLst>
      <p:ext uri="{BB962C8B-B14F-4D97-AF65-F5344CB8AC3E}">
        <p14:creationId xmlns:p14="http://schemas.microsoft.com/office/powerpoint/2010/main" val="366315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304800" y="2514600"/>
            <a:ext cx="8534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44475" indent="-244475">
              <a:lnSpc>
                <a:spcPct val="95000"/>
              </a:lnSpc>
              <a:spcBef>
                <a:spcPct val="25000"/>
              </a:spcBef>
              <a:buSzPct val="125000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17525" indent="-271463" algn="ctr">
              <a:lnSpc>
                <a:spcPct val="95000"/>
              </a:lnSpc>
              <a:spcBef>
                <a:spcPct val="10000"/>
              </a:spcBef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01675" indent="-182563" algn="ctr">
              <a:lnSpc>
                <a:spcPct val="95000"/>
              </a:lnSpc>
              <a:spcBef>
                <a:spcPct val="1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30275" indent="-227013" algn="ctr">
              <a:lnSpc>
                <a:spcPct val="95000"/>
              </a:lnSpc>
              <a:spcBef>
                <a:spcPct val="10000"/>
              </a:spcBef>
              <a:buFont typeface="Wingdings" panose="05000000000000000000" pitchFamily="2" charset="2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112838" indent="-180975" algn="ctr">
              <a:lnSpc>
                <a:spcPct val="95000"/>
              </a:lnSpc>
              <a:spcBef>
                <a:spcPct val="1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570038" indent="-180975" algn="ctr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027238" indent="-180975" algn="ctr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484438" indent="-180975" algn="ctr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41638" indent="-180975" algn="ctr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44475" marR="0" lvl="0" indent="-244475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Pct val="125000"/>
              <a:buFontTx/>
              <a:buChar char="•"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17881" y="1375448"/>
            <a:ext cx="8770844" cy="443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5100" fontAlgn="auto"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Californian FB" panose="0207040306080B030204" pitchFamily="18" charset="0"/>
              </a:rPr>
              <a:t>Content</a:t>
            </a:r>
            <a:endParaRPr lang="en-US" dirty="0">
              <a:solidFill>
                <a:srgbClr val="000000"/>
              </a:solidFill>
              <a:latin typeface="Californian FB" panose="0207040306080B0302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810" y="0"/>
            <a:ext cx="2542357" cy="8223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2326"/>
            <a:ext cx="7561374" cy="5842880"/>
          </a:xfrm>
          <a:prstGeom prst="rect">
            <a:avLst/>
          </a:prstGeom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7180669" y="1375448"/>
            <a:ext cx="1919476" cy="375487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 u="sng" dirty="0">
                <a:solidFill>
                  <a:schemeClr val="tx2"/>
                </a:solidFill>
                <a:latin typeface="Californian FB" panose="0207040306080B030204" pitchFamily="18" charset="0"/>
              </a:rPr>
              <a:t>Summary</a:t>
            </a:r>
          </a:p>
          <a:p>
            <a:pPr algn="ctr" eaLnBrk="1" hangingPunct="1"/>
            <a:endParaRPr lang="en-US" altLang="en-US" sz="1400" dirty="0">
              <a:solidFill>
                <a:schemeClr val="tx2"/>
              </a:solidFill>
              <a:latin typeface="Californian FB" panose="0207040306080B030204" pitchFamily="18" charset="0"/>
            </a:endParaRPr>
          </a:p>
          <a:p>
            <a:pPr algn="ctr" eaLnBrk="1" hangingPunct="1"/>
            <a:r>
              <a:rPr lang="en-US" altLang="en-US" sz="1400" dirty="0">
                <a:solidFill>
                  <a:schemeClr val="tx2"/>
                </a:solidFill>
                <a:latin typeface="Californian FB" panose="0207040306080B030204" pitchFamily="18" charset="0"/>
              </a:rPr>
              <a:t>Geographic region of impact all soybean production upstream of outside of Ohio and Illinois River draw:</a:t>
            </a:r>
          </a:p>
          <a:p>
            <a:pPr algn="ctr" eaLnBrk="1" hangingPunct="1"/>
            <a:endParaRPr lang="en-US" altLang="en-US" sz="1400" dirty="0">
              <a:solidFill>
                <a:schemeClr val="tx2"/>
              </a:solidFill>
              <a:latin typeface="Californian FB" panose="0207040306080B030204" pitchFamily="18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tx2"/>
                </a:solidFill>
                <a:latin typeface="Californian FB" panose="0207040306080B030204" pitchFamily="18" charset="0"/>
              </a:rPr>
              <a:t>179 counties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tx2"/>
                </a:solidFill>
                <a:latin typeface="Californian FB" panose="0207040306080B030204" pitchFamily="18" charset="0"/>
              </a:rPr>
              <a:t>817 Million Bu. of Production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en-US" sz="1400" dirty="0">
              <a:solidFill>
                <a:schemeClr val="tx2"/>
              </a:solidFill>
              <a:latin typeface="Californian FB" panose="0207040306080B030204" pitchFamily="18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tx2"/>
                </a:solidFill>
                <a:latin typeface="Californian FB" panose="0207040306080B030204" pitchFamily="18" charset="0"/>
              </a:rPr>
              <a:t>Mitigating Failure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en-US" sz="1400" dirty="0">
              <a:solidFill>
                <a:schemeClr val="tx2"/>
              </a:solidFill>
              <a:latin typeface="Californian FB" panose="0207040306080B030204" pitchFamily="18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tx2"/>
                </a:solidFill>
                <a:latin typeface="Californian FB" panose="0207040306080B030204" pitchFamily="18" charset="0"/>
              </a:rPr>
              <a:t>Improved Capacity</a:t>
            </a:r>
          </a:p>
          <a:p>
            <a:pPr eaLnBrk="1" hangingPunct="1"/>
            <a:endParaRPr lang="en-US" altLang="en-US" sz="1400" dirty="0">
              <a:solidFill>
                <a:schemeClr val="tx2"/>
              </a:solidFill>
              <a:latin typeface="Californian FB" panose="0207040306080B030204" pitchFamily="18" charset="0"/>
            </a:endParaRPr>
          </a:p>
          <a:p>
            <a:pPr algn="ctr" eaLnBrk="1" hangingPunct="1"/>
            <a:endParaRPr lang="en-US" altLang="en-US" sz="1400" dirty="0">
              <a:solidFill>
                <a:schemeClr val="tx2"/>
              </a:solidFill>
              <a:latin typeface="Californian FB" panose="0207040306080B0302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CE4414A-6E17-4E92-9C30-132C2B58DD39}"/>
              </a:ext>
            </a:extLst>
          </p:cNvPr>
          <p:cNvSpPr txBox="1">
            <a:spLocks/>
          </p:cNvSpPr>
          <p:nvPr/>
        </p:nvSpPr>
        <p:spPr bwMode="black">
          <a:xfrm>
            <a:off x="203199" y="763360"/>
            <a:ext cx="8737601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457200" bIns="45720" numCol="1" anchor="b" anchorCtr="1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altLang="en-US" sz="3200" b="0" dirty="0">
                <a:solidFill>
                  <a:schemeClr val="tx2"/>
                </a:solidFill>
                <a:latin typeface="Californian FB" panose="0207040306080B030204" pitchFamily="18" charset="0"/>
              </a:rPr>
              <a:t>Project B: </a:t>
            </a:r>
            <a:r>
              <a:rPr lang="en-US" altLang="en-US" sz="3200" b="0" u="sng" dirty="0">
                <a:solidFill>
                  <a:schemeClr val="tx2"/>
                </a:solidFill>
                <a:latin typeface="Californian FB" panose="0207040306080B030204" pitchFamily="18" charset="0"/>
              </a:rPr>
              <a:t>Merchants Bridge Replacement</a:t>
            </a:r>
          </a:p>
        </p:txBody>
      </p:sp>
    </p:spTree>
    <p:extLst>
      <p:ext uri="{BB962C8B-B14F-4D97-AF65-F5344CB8AC3E}">
        <p14:creationId xmlns:p14="http://schemas.microsoft.com/office/powerpoint/2010/main" val="336398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810" y="0"/>
            <a:ext cx="2542357" cy="822325"/>
          </a:xfrm>
          <a:prstGeom prst="rect">
            <a:avLst/>
          </a:prstGeom>
        </p:spPr>
      </p:pic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1068CD92-702F-4D22-8E4F-EE90144C74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865999"/>
              </p:ext>
            </p:extLst>
          </p:nvPr>
        </p:nvGraphicFramePr>
        <p:xfrm>
          <a:off x="1761753" y="2307141"/>
          <a:ext cx="5620494" cy="416028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758267">
                  <a:extLst>
                    <a:ext uri="{9D8B030D-6E8A-4147-A177-3AD203B41FA5}">
                      <a16:colId xmlns:a16="http://schemas.microsoft.com/office/drawing/2014/main" val="1584334088"/>
                    </a:ext>
                  </a:extLst>
                </a:gridCol>
                <a:gridCol w="1287409">
                  <a:extLst>
                    <a:ext uri="{9D8B030D-6E8A-4147-A177-3AD203B41FA5}">
                      <a16:colId xmlns:a16="http://schemas.microsoft.com/office/drawing/2014/main" val="386417597"/>
                    </a:ext>
                  </a:extLst>
                </a:gridCol>
                <a:gridCol w="1287409">
                  <a:extLst>
                    <a:ext uri="{9D8B030D-6E8A-4147-A177-3AD203B41FA5}">
                      <a16:colId xmlns:a16="http://schemas.microsoft.com/office/drawing/2014/main" val="1745040004"/>
                    </a:ext>
                  </a:extLst>
                </a:gridCol>
                <a:gridCol w="1287409">
                  <a:extLst>
                    <a:ext uri="{9D8B030D-6E8A-4147-A177-3AD203B41FA5}">
                      <a16:colId xmlns:a16="http://schemas.microsoft.com/office/drawing/2014/main" val="1994519446"/>
                    </a:ext>
                  </a:extLst>
                </a:gridCol>
              </a:tblGrid>
              <a:tr h="612843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Base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After</a:t>
                      </a:r>
                      <a:b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</a:b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Investment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Change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8409037"/>
                  </a:ext>
                </a:extLst>
              </a:tr>
              <a:tr h="306422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Agriculture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089025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1,573.3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089025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1,570.6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76313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-2.7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57323048"/>
                  </a:ext>
                </a:extLst>
              </a:tr>
              <a:tr h="306422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Forestry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089025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55.2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089025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55.1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76313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-0.1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13456446"/>
                  </a:ext>
                </a:extLst>
              </a:tr>
              <a:tr h="306422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Construction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089025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14,666.4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089025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14,881.3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76313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214.9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1803620"/>
                  </a:ext>
                </a:extLst>
              </a:tr>
              <a:tr h="306422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Utilities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089025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5,705.7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089025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5,708.3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76313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2.6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90998291"/>
                  </a:ext>
                </a:extLst>
              </a:tr>
              <a:tr h="306422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Wholesale/Retail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089025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29,130.2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089025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29,167.0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76313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36.8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41229144"/>
                  </a:ext>
                </a:extLst>
              </a:tr>
              <a:tr h="306422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Mining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089025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774.9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089025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775.0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76313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0.1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34087883"/>
                  </a:ext>
                </a:extLst>
              </a:tr>
              <a:tr h="306422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Processed Food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089025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9,606.2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089025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9,600.9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76313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-5.3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46037556"/>
                  </a:ext>
                </a:extLst>
              </a:tr>
              <a:tr h="306422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Manufacturing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089025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67,089.8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089025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67,060.3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76313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-29.5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81448958"/>
                  </a:ext>
                </a:extLst>
              </a:tr>
              <a:tr h="306422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Services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089025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162,814.2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089025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162,912.6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76313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98.5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33985452"/>
                  </a:ext>
                </a:extLst>
              </a:tr>
              <a:tr h="306422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Miscellaneous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089025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22,650.8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089025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22,640.5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76313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-10.3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53932148"/>
                  </a:ext>
                </a:extLst>
              </a:tr>
              <a:tr h="483224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Total Change in Regional Output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tabLst/>
                      </a:pPr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305.1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3390544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0638B19-44BA-42AD-80EF-BCB6580D8ACF}"/>
              </a:ext>
            </a:extLst>
          </p:cNvPr>
          <p:cNvSpPr txBox="1"/>
          <p:nvPr/>
        </p:nvSpPr>
        <p:spPr>
          <a:xfrm>
            <a:off x="1770434" y="1748205"/>
            <a:ext cx="560313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rgbClr val="000000"/>
                </a:solidFill>
                <a:latin typeface="Californian FB" panose="0207040306080B030204" pitchFamily="18" charset="0"/>
              </a:rPr>
              <a:t>Output Effects (millions of dollars)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FD6951F-5EE1-4218-819E-49746B7CB4E0}"/>
              </a:ext>
            </a:extLst>
          </p:cNvPr>
          <p:cNvSpPr txBox="1">
            <a:spLocks/>
          </p:cNvSpPr>
          <p:nvPr/>
        </p:nvSpPr>
        <p:spPr bwMode="black">
          <a:xfrm>
            <a:off x="203199" y="907782"/>
            <a:ext cx="8737601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457200" bIns="45720" numCol="1" anchor="b" anchorCtr="1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altLang="en-US" sz="3200" b="0" dirty="0">
                <a:solidFill>
                  <a:schemeClr val="tx2"/>
                </a:solidFill>
                <a:latin typeface="Californian FB" panose="0207040306080B030204" pitchFamily="18" charset="0"/>
              </a:rPr>
              <a:t>Project B: </a:t>
            </a:r>
            <a:r>
              <a:rPr lang="en-US" altLang="en-US" sz="3200" b="0" u="sng" dirty="0">
                <a:solidFill>
                  <a:schemeClr val="tx2"/>
                </a:solidFill>
                <a:latin typeface="Californian FB" panose="0207040306080B030204" pitchFamily="18" charset="0"/>
              </a:rPr>
              <a:t>Merchants Bridge Replacement</a:t>
            </a:r>
          </a:p>
        </p:txBody>
      </p:sp>
    </p:spTree>
    <p:extLst>
      <p:ext uri="{BB962C8B-B14F-4D97-AF65-F5344CB8AC3E}">
        <p14:creationId xmlns:p14="http://schemas.microsoft.com/office/powerpoint/2010/main" val="375228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304800" y="2514600"/>
            <a:ext cx="8534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44475" indent="-244475">
              <a:lnSpc>
                <a:spcPct val="95000"/>
              </a:lnSpc>
              <a:spcBef>
                <a:spcPct val="25000"/>
              </a:spcBef>
              <a:buSzPct val="125000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17525" indent="-271463" algn="ctr">
              <a:lnSpc>
                <a:spcPct val="95000"/>
              </a:lnSpc>
              <a:spcBef>
                <a:spcPct val="10000"/>
              </a:spcBef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01675" indent="-182563" algn="ctr">
              <a:lnSpc>
                <a:spcPct val="95000"/>
              </a:lnSpc>
              <a:spcBef>
                <a:spcPct val="1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30275" indent="-227013" algn="ctr">
              <a:lnSpc>
                <a:spcPct val="95000"/>
              </a:lnSpc>
              <a:spcBef>
                <a:spcPct val="10000"/>
              </a:spcBef>
              <a:buFont typeface="Wingdings" panose="05000000000000000000" pitchFamily="2" charset="2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112838" indent="-180975" algn="ctr">
              <a:lnSpc>
                <a:spcPct val="95000"/>
              </a:lnSpc>
              <a:spcBef>
                <a:spcPct val="1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570038" indent="-180975" algn="ctr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027238" indent="-180975" algn="ctr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484438" indent="-180975" algn="ctr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41638" indent="-180975" algn="ctr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44475" marR="0" lvl="0" indent="-244475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Pct val="125000"/>
              <a:buFontTx/>
              <a:buChar char="•"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black">
          <a:xfrm>
            <a:off x="190499" y="810247"/>
            <a:ext cx="8739787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457200" bIns="45720" numCol="1" anchor="b" anchorCtr="1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altLang="en-US" sz="3200" b="0" u="sng" dirty="0">
                <a:solidFill>
                  <a:schemeClr val="tx2"/>
                </a:solidFill>
                <a:latin typeface="Californian FB" panose="0207040306080B030204" pitchFamily="18" charset="0"/>
              </a:rPr>
              <a:t>Modeling Network Investments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810" y="0"/>
            <a:ext cx="2542357" cy="822325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48D31E8-F238-4319-B27D-8403556E21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8517816"/>
              </p:ext>
            </p:extLst>
          </p:nvPr>
        </p:nvGraphicFramePr>
        <p:xfrm>
          <a:off x="743917" y="1345778"/>
          <a:ext cx="7780149" cy="4950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8059081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810" y="0"/>
            <a:ext cx="2542357" cy="822325"/>
          </a:xfrm>
          <a:prstGeom prst="rect">
            <a:avLst/>
          </a:prstGeom>
        </p:spPr>
      </p:pic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1068CD92-702F-4D22-8E4F-EE90144C74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222968"/>
              </p:ext>
            </p:extLst>
          </p:nvPr>
        </p:nvGraphicFramePr>
        <p:xfrm>
          <a:off x="1761753" y="2307141"/>
          <a:ext cx="5620494" cy="416028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758267">
                  <a:extLst>
                    <a:ext uri="{9D8B030D-6E8A-4147-A177-3AD203B41FA5}">
                      <a16:colId xmlns:a16="http://schemas.microsoft.com/office/drawing/2014/main" val="1584334088"/>
                    </a:ext>
                  </a:extLst>
                </a:gridCol>
                <a:gridCol w="1287409">
                  <a:extLst>
                    <a:ext uri="{9D8B030D-6E8A-4147-A177-3AD203B41FA5}">
                      <a16:colId xmlns:a16="http://schemas.microsoft.com/office/drawing/2014/main" val="386417597"/>
                    </a:ext>
                  </a:extLst>
                </a:gridCol>
                <a:gridCol w="1287409">
                  <a:extLst>
                    <a:ext uri="{9D8B030D-6E8A-4147-A177-3AD203B41FA5}">
                      <a16:colId xmlns:a16="http://schemas.microsoft.com/office/drawing/2014/main" val="1745040004"/>
                    </a:ext>
                  </a:extLst>
                </a:gridCol>
                <a:gridCol w="1287409">
                  <a:extLst>
                    <a:ext uri="{9D8B030D-6E8A-4147-A177-3AD203B41FA5}">
                      <a16:colId xmlns:a16="http://schemas.microsoft.com/office/drawing/2014/main" val="1994519446"/>
                    </a:ext>
                  </a:extLst>
                </a:gridCol>
              </a:tblGrid>
              <a:tr h="612843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Base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After</a:t>
                      </a:r>
                      <a:b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</a:b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Investment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Change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8409037"/>
                  </a:ext>
                </a:extLst>
              </a:tr>
              <a:tr h="306422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Agriculture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089025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98.1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089025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98.0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14400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-0.1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57323048"/>
                  </a:ext>
                </a:extLst>
              </a:tr>
              <a:tr h="306422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Forestry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089025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0.5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089025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0.5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14400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0.0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13456446"/>
                  </a:ext>
                </a:extLst>
              </a:tr>
              <a:tr h="306422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Construction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089025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3,917.5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089025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3,976.1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14400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58.6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1803620"/>
                  </a:ext>
                </a:extLst>
              </a:tr>
              <a:tr h="306422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Utilities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089025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609.6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089025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610.2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14400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0.6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90998291"/>
                  </a:ext>
                </a:extLst>
              </a:tr>
              <a:tr h="306422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Wholesale/Retail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089025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9,985.0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089025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10,000.4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14400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15.4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41229144"/>
                  </a:ext>
                </a:extLst>
              </a:tr>
              <a:tr h="306422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Mining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089025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122.9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089025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122.9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14400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0.1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34087883"/>
                  </a:ext>
                </a:extLst>
              </a:tr>
              <a:tr h="306422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Processed Food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089025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1,015.4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089025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1,015.2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14400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-0.1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46037556"/>
                  </a:ext>
                </a:extLst>
              </a:tr>
              <a:tr h="306422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Manufacturing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089025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9,227.2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089025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9,226.6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14400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-0.6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81448958"/>
                  </a:ext>
                </a:extLst>
              </a:tr>
              <a:tr h="306422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Services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089025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50,090.0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089025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50,137.4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14400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47.4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33985452"/>
                  </a:ext>
                </a:extLst>
              </a:tr>
              <a:tr h="306422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Miscellaneous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089025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13,720.9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089025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13,715.5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14400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-5.5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53932148"/>
                  </a:ext>
                </a:extLst>
              </a:tr>
              <a:tr h="483224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Total Change in Regional Jobs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tabLst/>
                      </a:pPr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115.8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3390544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0638B19-44BA-42AD-80EF-BCB6580D8ACF}"/>
              </a:ext>
            </a:extLst>
          </p:cNvPr>
          <p:cNvSpPr txBox="1"/>
          <p:nvPr/>
        </p:nvSpPr>
        <p:spPr>
          <a:xfrm>
            <a:off x="1770434" y="1748205"/>
            <a:ext cx="560313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rgbClr val="000000"/>
                </a:solidFill>
                <a:latin typeface="Californian FB" panose="0207040306080B030204" pitchFamily="18" charset="0"/>
              </a:rPr>
              <a:t>Jobs Effects (number of annual FTE jobs)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E28B7E3-1BF0-4C5F-A1E1-D420F6995863}"/>
              </a:ext>
            </a:extLst>
          </p:cNvPr>
          <p:cNvSpPr txBox="1">
            <a:spLocks/>
          </p:cNvSpPr>
          <p:nvPr/>
        </p:nvSpPr>
        <p:spPr bwMode="black">
          <a:xfrm>
            <a:off x="203199" y="907782"/>
            <a:ext cx="8737601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457200" bIns="45720" numCol="1" anchor="b" anchorCtr="1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altLang="en-US" sz="3200" b="0" dirty="0">
                <a:solidFill>
                  <a:schemeClr val="tx2"/>
                </a:solidFill>
                <a:latin typeface="Californian FB" panose="0207040306080B030204" pitchFamily="18" charset="0"/>
              </a:rPr>
              <a:t>Project B: </a:t>
            </a:r>
            <a:r>
              <a:rPr lang="en-US" altLang="en-US" sz="3200" b="0" u="sng" dirty="0">
                <a:solidFill>
                  <a:schemeClr val="tx2"/>
                </a:solidFill>
                <a:latin typeface="Californian FB" panose="0207040306080B030204" pitchFamily="18" charset="0"/>
              </a:rPr>
              <a:t>Merchants Bridge Replacement</a:t>
            </a:r>
          </a:p>
        </p:txBody>
      </p:sp>
    </p:spTree>
    <p:extLst>
      <p:ext uri="{BB962C8B-B14F-4D97-AF65-F5344CB8AC3E}">
        <p14:creationId xmlns:p14="http://schemas.microsoft.com/office/powerpoint/2010/main" val="425041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810" y="0"/>
            <a:ext cx="2542357" cy="822325"/>
          </a:xfrm>
          <a:prstGeom prst="rect">
            <a:avLst/>
          </a:prstGeom>
        </p:spPr>
      </p:pic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1068CD92-702F-4D22-8E4F-EE90144C74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99395"/>
              </p:ext>
            </p:extLst>
          </p:nvPr>
        </p:nvGraphicFramePr>
        <p:xfrm>
          <a:off x="1761753" y="2307141"/>
          <a:ext cx="5620494" cy="416028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758267">
                  <a:extLst>
                    <a:ext uri="{9D8B030D-6E8A-4147-A177-3AD203B41FA5}">
                      <a16:colId xmlns:a16="http://schemas.microsoft.com/office/drawing/2014/main" val="1584334088"/>
                    </a:ext>
                  </a:extLst>
                </a:gridCol>
                <a:gridCol w="1287409">
                  <a:extLst>
                    <a:ext uri="{9D8B030D-6E8A-4147-A177-3AD203B41FA5}">
                      <a16:colId xmlns:a16="http://schemas.microsoft.com/office/drawing/2014/main" val="386417597"/>
                    </a:ext>
                  </a:extLst>
                </a:gridCol>
                <a:gridCol w="1287409">
                  <a:extLst>
                    <a:ext uri="{9D8B030D-6E8A-4147-A177-3AD203B41FA5}">
                      <a16:colId xmlns:a16="http://schemas.microsoft.com/office/drawing/2014/main" val="1745040004"/>
                    </a:ext>
                  </a:extLst>
                </a:gridCol>
                <a:gridCol w="1287409">
                  <a:extLst>
                    <a:ext uri="{9D8B030D-6E8A-4147-A177-3AD203B41FA5}">
                      <a16:colId xmlns:a16="http://schemas.microsoft.com/office/drawing/2014/main" val="1994519446"/>
                    </a:ext>
                  </a:extLst>
                </a:gridCol>
              </a:tblGrid>
              <a:tr h="612843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Base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After</a:t>
                      </a:r>
                      <a:b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</a:b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Investment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Change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8409037"/>
                  </a:ext>
                </a:extLst>
              </a:tr>
              <a:tr h="306422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Agriculture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089025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541.4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089025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541.7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14400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0.3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57323048"/>
                  </a:ext>
                </a:extLst>
              </a:tr>
              <a:tr h="306422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Forestry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089025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0.0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089025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0.0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14400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0.0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13456446"/>
                  </a:ext>
                </a:extLst>
              </a:tr>
              <a:tr h="306422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Construction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089025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0.0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089025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0.0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14400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0.0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1803620"/>
                  </a:ext>
                </a:extLst>
              </a:tr>
              <a:tr h="306422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Utilities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089025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2,087.8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089025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2,089.1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14400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1.3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90998291"/>
                  </a:ext>
                </a:extLst>
              </a:tr>
              <a:tr h="306422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Wholesale/Retail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089025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15,843.5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089025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15,853.6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14400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10.1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41229144"/>
                  </a:ext>
                </a:extLst>
              </a:tr>
              <a:tr h="306422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Mining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089025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1.8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089025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1.8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14400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0.0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34087883"/>
                  </a:ext>
                </a:extLst>
              </a:tr>
              <a:tr h="306422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Processed Food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089025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5,865.7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089025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5,869.3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14400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3.6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46037556"/>
                  </a:ext>
                </a:extLst>
              </a:tr>
              <a:tr h="306422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Manufacturing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089025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12,351.6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089025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12,360.0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14400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8.5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81448958"/>
                  </a:ext>
                </a:extLst>
              </a:tr>
              <a:tr h="306422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Services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089025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70,890.6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089025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70,935.5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14400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44.8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33985452"/>
                  </a:ext>
                </a:extLst>
              </a:tr>
              <a:tr h="306422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Miscellaneous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089025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8,673.1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089025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8,680.0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14400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6.9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53932148"/>
                  </a:ext>
                </a:extLst>
              </a:tr>
              <a:tr h="483224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Total Change in Household Consumption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tabLst/>
                      </a:pPr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75.6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3390544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0638B19-44BA-42AD-80EF-BCB6580D8ACF}"/>
              </a:ext>
            </a:extLst>
          </p:cNvPr>
          <p:cNvSpPr txBox="1"/>
          <p:nvPr/>
        </p:nvSpPr>
        <p:spPr>
          <a:xfrm>
            <a:off x="1005840" y="1748205"/>
            <a:ext cx="713232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rgbClr val="000000"/>
                </a:solidFill>
                <a:latin typeface="Californian FB" panose="0207040306080B030204" pitchFamily="18" charset="0"/>
              </a:rPr>
              <a:t>Household Welfare Effects (millions of dollars)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E56241E-951F-45DC-AFE2-652E1EF5F714}"/>
              </a:ext>
            </a:extLst>
          </p:cNvPr>
          <p:cNvSpPr txBox="1">
            <a:spLocks/>
          </p:cNvSpPr>
          <p:nvPr/>
        </p:nvSpPr>
        <p:spPr bwMode="black">
          <a:xfrm>
            <a:off x="203199" y="907782"/>
            <a:ext cx="8737601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457200" bIns="45720" numCol="1" anchor="b" anchorCtr="1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altLang="en-US" sz="3200" b="0" dirty="0">
                <a:solidFill>
                  <a:schemeClr val="tx2"/>
                </a:solidFill>
                <a:latin typeface="Californian FB" panose="0207040306080B030204" pitchFamily="18" charset="0"/>
              </a:rPr>
              <a:t>Project B: </a:t>
            </a:r>
            <a:r>
              <a:rPr lang="en-US" altLang="en-US" sz="3200" b="0" u="sng" dirty="0">
                <a:solidFill>
                  <a:schemeClr val="tx2"/>
                </a:solidFill>
                <a:latin typeface="Californian FB" panose="0207040306080B030204" pitchFamily="18" charset="0"/>
              </a:rPr>
              <a:t>Merchants Bridge Replacement</a:t>
            </a:r>
          </a:p>
        </p:txBody>
      </p:sp>
    </p:spTree>
    <p:extLst>
      <p:ext uri="{BB962C8B-B14F-4D97-AF65-F5344CB8AC3E}">
        <p14:creationId xmlns:p14="http://schemas.microsoft.com/office/powerpoint/2010/main" val="11150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304800" y="2514600"/>
            <a:ext cx="8534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44475" indent="-244475">
              <a:lnSpc>
                <a:spcPct val="95000"/>
              </a:lnSpc>
              <a:spcBef>
                <a:spcPct val="25000"/>
              </a:spcBef>
              <a:buSzPct val="125000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17525" indent="-271463" algn="ctr">
              <a:lnSpc>
                <a:spcPct val="95000"/>
              </a:lnSpc>
              <a:spcBef>
                <a:spcPct val="10000"/>
              </a:spcBef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01675" indent="-182563" algn="ctr">
              <a:lnSpc>
                <a:spcPct val="95000"/>
              </a:lnSpc>
              <a:spcBef>
                <a:spcPct val="1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30275" indent="-227013" algn="ctr">
              <a:lnSpc>
                <a:spcPct val="95000"/>
              </a:lnSpc>
              <a:spcBef>
                <a:spcPct val="10000"/>
              </a:spcBef>
              <a:buFont typeface="Wingdings" panose="05000000000000000000" pitchFamily="2" charset="2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112838" indent="-180975" algn="ctr">
              <a:lnSpc>
                <a:spcPct val="95000"/>
              </a:lnSpc>
              <a:spcBef>
                <a:spcPct val="1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570038" indent="-180975" algn="ctr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027238" indent="-180975" algn="ctr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484438" indent="-180975" algn="ctr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41638" indent="-180975" algn="ctr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44475" marR="0" lvl="0" indent="-244475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Pct val="125000"/>
              <a:buFontTx/>
              <a:buChar char="•"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810" y="0"/>
            <a:ext cx="2542357" cy="82232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32ACAC7-3BB5-43B1-8B81-D92F9AD6A395}"/>
              </a:ext>
            </a:extLst>
          </p:cNvPr>
          <p:cNvSpPr txBox="1">
            <a:spLocks/>
          </p:cNvSpPr>
          <p:nvPr/>
        </p:nvSpPr>
        <p:spPr bwMode="black">
          <a:xfrm>
            <a:off x="203199" y="907782"/>
            <a:ext cx="8737601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457200" bIns="45720" numCol="1" anchor="b" anchorCtr="1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altLang="en-US" sz="3200" b="0" dirty="0">
                <a:solidFill>
                  <a:schemeClr val="tx2"/>
                </a:solidFill>
                <a:latin typeface="Californian FB" panose="0207040306080B030204" pitchFamily="18" charset="0"/>
              </a:rPr>
              <a:t>Project C: </a:t>
            </a:r>
            <a:r>
              <a:rPr lang="en-US" altLang="en-US" sz="3200" b="0" u="sng" dirty="0">
                <a:solidFill>
                  <a:schemeClr val="tx2"/>
                </a:solidFill>
                <a:latin typeface="Californian FB" panose="0207040306080B030204" pitchFamily="18" charset="0"/>
              </a:rPr>
              <a:t>Olmsted Locks and Dam </a:t>
            </a:r>
          </a:p>
        </p:txBody>
      </p:sp>
      <p:pic>
        <p:nvPicPr>
          <p:cNvPr id="1026" name="Picture 2" descr="http://www.lrl.usace.army.mil/Portals/64/Locks%20vert.jpg?ver=2018-01-16-150402-930">
            <a:extLst>
              <a:ext uri="{FF2B5EF4-FFF2-40B4-BE49-F238E27FC236}">
                <a16:creationId xmlns:a16="http://schemas.microsoft.com/office/drawing/2014/main" id="{FB6E3641-A696-401E-BDE4-495DF9C33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206" y="1744946"/>
            <a:ext cx="4133589" cy="505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64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304800" y="2514600"/>
            <a:ext cx="8534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44475" indent="-244475">
              <a:lnSpc>
                <a:spcPct val="95000"/>
              </a:lnSpc>
              <a:spcBef>
                <a:spcPct val="25000"/>
              </a:spcBef>
              <a:buSzPct val="125000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17525" indent="-271463" algn="ctr">
              <a:lnSpc>
                <a:spcPct val="95000"/>
              </a:lnSpc>
              <a:spcBef>
                <a:spcPct val="10000"/>
              </a:spcBef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01675" indent="-182563" algn="ctr">
              <a:lnSpc>
                <a:spcPct val="95000"/>
              </a:lnSpc>
              <a:spcBef>
                <a:spcPct val="1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30275" indent="-227013" algn="ctr">
              <a:lnSpc>
                <a:spcPct val="95000"/>
              </a:lnSpc>
              <a:spcBef>
                <a:spcPct val="10000"/>
              </a:spcBef>
              <a:buFont typeface="Wingdings" panose="05000000000000000000" pitchFamily="2" charset="2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112838" indent="-180975" algn="ctr">
              <a:lnSpc>
                <a:spcPct val="95000"/>
              </a:lnSpc>
              <a:spcBef>
                <a:spcPct val="1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570038" indent="-180975" algn="ctr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027238" indent="-180975" algn="ctr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484438" indent="-180975" algn="ctr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41638" indent="-180975" algn="ctr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44475" marR="0" lvl="0" indent="-244475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Pct val="125000"/>
              <a:buFontTx/>
              <a:buChar char="•"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810" y="0"/>
            <a:ext cx="2542357" cy="82232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E0AAC51-197A-4E46-8123-1C4688692426}"/>
              </a:ext>
            </a:extLst>
          </p:cNvPr>
          <p:cNvSpPr txBox="1">
            <a:spLocks/>
          </p:cNvSpPr>
          <p:nvPr/>
        </p:nvSpPr>
        <p:spPr>
          <a:xfrm>
            <a:off x="723900" y="1962912"/>
            <a:ext cx="8264824" cy="4730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0" lvl="1" indent="-6223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0000"/>
                </a:solidFill>
                <a:latin typeface="Californian FB" panose="0207040306080B030204" pitchFamily="18" charset="0"/>
              </a:rPr>
              <a:t>Replace Locks and Dam 52 and 53 (2018-2020)</a:t>
            </a:r>
          </a:p>
          <a:p>
            <a:pPr marL="622300" lvl="1" indent="-6223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200" b="1" dirty="0">
              <a:solidFill>
                <a:srgbClr val="000000"/>
              </a:solidFill>
              <a:latin typeface="Californian FB" panose="0207040306080B030204" pitchFamily="18" charset="0"/>
            </a:endParaRPr>
          </a:p>
          <a:p>
            <a:pPr marL="1079500" lvl="2" indent="-6223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  <a:latin typeface="Californian FB" panose="0207040306080B030204" pitchFamily="18" charset="0"/>
              </a:rPr>
              <a:t>Two 110’x 1200’ locks</a:t>
            </a:r>
          </a:p>
          <a:p>
            <a:pPr marL="1079500" lvl="2" indent="-6223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  <a:latin typeface="Californian FB" panose="0207040306080B030204" pitchFamily="18" charset="0"/>
              </a:rPr>
              <a:t>A wicket dam that can be raised or lowered according to river flows</a:t>
            </a:r>
          </a:p>
          <a:p>
            <a:pPr marL="1079500" lvl="2" indent="-6223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000000"/>
              </a:solidFill>
              <a:latin typeface="Californian FB" panose="0207040306080B030204" pitchFamily="18" charset="0"/>
            </a:endParaRPr>
          </a:p>
          <a:p>
            <a:pPr lvl="1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0000"/>
                </a:solidFill>
                <a:latin typeface="Californian FB" panose="0207040306080B030204" pitchFamily="18" charset="0"/>
              </a:rPr>
              <a:t>Total Costs: </a:t>
            </a:r>
            <a:r>
              <a:rPr lang="en-US" sz="3200" dirty="0">
                <a:solidFill>
                  <a:srgbClr val="000000"/>
                </a:solidFill>
                <a:latin typeface="Californian FB" panose="0207040306080B030204" pitchFamily="18" charset="0"/>
              </a:rPr>
              <a:t>$2.7 B</a:t>
            </a:r>
            <a:endParaRPr lang="en-US" sz="3000" dirty="0">
              <a:solidFill>
                <a:srgbClr val="000000"/>
              </a:solidFill>
              <a:latin typeface="Californian FB" panose="0207040306080B0302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FC4CB91-5B33-479C-9D55-659B9F4EF5B0}"/>
              </a:ext>
            </a:extLst>
          </p:cNvPr>
          <p:cNvSpPr txBox="1">
            <a:spLocks/>
          </p:cNvSpPr>
          <p:nvPr/>
        </p:nvSpPr>
        <p:spPr bwMode="black">
          <a:xfrm>
            <a:off x="203199" y="907782"/>
            <a:ext cx="8737601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457200" bIns="45720" numCol="1" anchor="b" anchorCtr="1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altLang="en-US" sz="3200" b="0" dirty="0">
                <a:solidFill>
                  <a:schemeClr val="tx2"/>
                </a:solidFill>
                <a:latin typeface="Californian FB" panose="0207040306080B030204" pitchFamily="18" charset="0"/>
              </a:rPr>
              <a:t>Project C: </a:t>
            </a:r>
            <a:r>
              <a:rPr lang="en-US" altLang="en-US" sz="3200" b="0" u="sng" dirty="0">
                <a:solidFill>
                  <a:schemeClr val="tx2"/>
                </a:solidFill>
                <a:latin typeface="Californian FB" panose="0207040306080B030204" pitchFamily="18" charset="0"/>
              </a:rPr>
              <a:t>Olmsted Locks and Dam</a:t>
            </a:r>
          </a:p>
        </p:txBody>
      </p:sp>
    </p:spTree>
    <p:extLst>
      <p:ext uri="{BB962C8B-B14F-4D97-AF65-F5344CB8AC3E}">
        <p14:creationId xmlns:p14="http://schemas.microsoft.com/office/powerpoint/2010/main" val="137687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304800" y="2514600"/>
            <a:ext cx="8534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44475" indent="-244475">
              <a:lnSpc>
                <a:spcPct val="95000"/>
              </a:lnSpc>
              <a:spcBef>
                <a:spcPct val="25000"/>
              </a:spcBef>
              <a:buSzPct val="125000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17525" indent="-271463" algn="ctr">
              <a:lnSpc>
                <a:spcPct val="95000"/>
              </a:lnSpc>
              <a:spcBef>
                <a:spcPct val="10000"/>
              </a:spcBef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01675" indent="-182563" algn="ctr">
              <a:lnSpc>
                <a:spcPct val="95000"/>
              </a:lnSpc>
              <a:spcBef>
                <a:spcPct val="1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30275" indent="-227013" algn="ctr">
              <a:lnSpc>
                <a:spcPct val="95000"/>
              </a:lnSpc>
              <a:spcBef>
                <a:spcPct val="10000"/>
              </a:spcBef>
              <a:buFont typeface="Wingdings" panose="05000000000000000000" pitchFamily="2" charset="2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112838" indent="-180975" algn="ctr">
              <a:lnSpc>
                <a:spcPct val="95000"/>
              </a:lnSpc>
              <a:spcBef>
                <a:spcPct val="1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570038" indent="-180975" algn="ctr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027238" indent="-180975" algn="ctr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484438" indent="-180975" algn="ctr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41638" indent="-180975" algn="ctr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44475" marR="0" lvl="0" indent="-244475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Pct val="125000"/>
              <a:buFontTx/>
              <a:buChar char="•"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17881" y="1375448"/>
            <a:ext cx="8770844" cy="443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5100" fontAlgn="auto"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Californian FB" panose="0207040306080B030204" pitchFamily="18" charset="0"/>
              </a:rPr>
              <a:t>Content</a:t>
            </a:r>
            <a:endParaRPr lang="en-US" dirty="0">
              <a:solidFill>
                <a:srgbClr val="000000"/>
              </a:solidFill>
              <a:latin typeface="Californian FB" panose="0207040306080B0302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810" y="0"/>
            <a:ext cx="2542357" cy="8223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2326"/>
            <a:ext cx="7561375" cy="5842880"/>
          </a:xfrm>
          <a:prstGeom prst="rect">
            <a:avLst/>
          </a:prstGeom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7216048" y="1081819"/>
            <a:ext cx="1919476" cy="353943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 u="sng" dirty="0">
                <a:solidFill>
                  <a:schemeClr val="tx2"/>
                </a:solidFill>
                <a:latin typeface="Californian FB" panose="0207040306080B030204" pitchFamily="18" charset="0"/>
              </a:rPr>
              <a:t>Summary</a:t>
            </a:r>
          </a:p>
          <a:p>
            <a:pPr algn="ctr" eaLnBrk="1" hangingPunct="1"/>
            <a:endParaRPr lang="en-US" altLang="en-US" sz="1400" dirty="0">
              <a:solidFill>
                <a:schemeClr val="tx2"/>
              </a:solidFill>
              <a:latin typeface="Californian FB" panose="0207040306080B030204" pitchFamily="18" charset="0"/>
            </a:endParaRPr>
          </a:p>
          <a:p>
            <a:pPr algn="ctr" eaLnBrk="1" hangingPunct="1"/>
            <a:r>
              <a:rPr lang="en-US" altLang="en-US" sz="1400" dirty="0">
                <a:solidFill>
                  <a:schemeClr val="tx2"/>
                </a:solidFill>
                <a:latin typeface="Californian FB" panose="0207040306080B030204" pitchFamily="18" charset="0"/>
              </a:rPr>
              <a:t>Geographic region of impact all soybean production upstream of Olmstead Lock:</a:t>
            </a:r>
          </a:p>
          <a:p>
            <a:pPr algn="ctr" eaLnBrk="1" hangingPunct="1"/>
            <a:endParaRPr lang="en-US" altLang="en-US" sz="1400" dirty="0">
              <a:solidFill>
                <a:schemeClr val="tx2"/>
              </a:solidFill>
              <a:latin typeface="Californian FB" panose="0207040306080B030204" pitchFamily="18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tx2"/>
                </a:solidFill>
                <a:latin typeface="Californian FB" panose="0207040306080B030204" pitchFamily="18" charset="0"/>
              </a:rPr>
              <a:t>435 counties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tx2"/>
                </a:solidFill>
                <a:latin typeface="Californian FB" panose="0207040306080B030204" pitchFamily="18" charset="0"/>
              </a:rPr>
              <a:t>1.117 Billion Bu. of Production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en-US" sz="1400" dirty="0">
              <a:solidFill>
                <a:schemeClr val="tx2"/>
              </a:solidFill>
              <a:latin typeface="Californian FB" panose="0207040306080B030204" pitchFamily="18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tx2"/>
                </a:solidFill>
                <a:latin typeface="Californian FB" panose="0207040306080B030204" pitchFamily="18" charset="0"/>
              </a:rPr>
              <a:t>Mitigating Failure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en-US" sz="1400" dirty="0">
              <a:solidFill>
                <a:schemeClr val="tx2"/>
              </a:solidFill>
              <a:latin typeface="Californian FB" panose="0207040306080B030204" pitchFamily="18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tx2"/>
                </a:solidFill>
                <a:latin typeface="Californian FB" panose="0207040306080B030204" pitchFamily="18" charset="0"/>
              </a:rPr>
              <a:t>Improved Capacity</a:t>
            </a:r>
          </a:p>
          <a:p>
            <a:pPr eaLnBrk="1" hangingPunct="1"/>
            <a:endParaRPr lang="en-US" altLang="en-US" sz="1400" dirty="0">
              <a:solidFill>
                <a:schemeClr val="tx2"/>
              </a:solidFill>
              <a:latin typeface="Californian FB" panose="0207040306080B030204" pitchFamily="18" charset="0"/>
            </a:endParaRPr>
          </a:p>
          <a:p>
            <a:pPr algn="ctr" eaLnBrk="1" hangingPunct="1"/>
            <a:endParaRPr lang="en-US" altLang="en-US" sz="1400" dirty="0">
              <a:solidFill>
                <a:schemeClr val="tx2"/>
              </a:solidFill>
              <a:latin typeface="Californian FB" panose="0207040306080B0302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3F29CC5-C962-4B44-BE17-403F035FB093}"/>
              </a:ext>
            </a:extLst>
          </p:cNvPr>
          <p:cNvSpPr txBox="1">
            <a:spLocks/>
          </p:cNvSpPr>
          <p:nvPr/>
        </p:nvSpPr>
        <p:spPr bwMode="black">
          <a:xfrm>
            <a:off x="-558800" y="822325"/>
            <a:ext cx="8737601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457200" bIns="45720" numCol="1" anchor="b" anchorCtr="1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altLang="en-US" sz="3200" b="0" dirty="0">
                <a:solidFill>
                  <a:schemeClr val="tx2"/>
                </a:solidFill>
                <a:latin typeface="Californian FB" panose="0207040306080B030204" pitchFamily="18" charset="0"/>
              </a:rPr>
              <a:t>Project C: </a:t>
            </a:r>
            <a:r>
              <a:rPr lang="en-US" altLang="en-US" sz="3200" b="0" u="sng" dirty="0">
                <a:solidFill>
                  <a:schemeClr val="tx2"/>
                </a:solidFill>
                <a:latin typeface="Californian FB" panose="0207040306080B030204" pitchFamily="18" charset="0"/>
              </a:rPr>
              <a:t>Olmsted Locks and Dam </a:t>
            </a:r>
          </a:p>
        </p:txBody>
      </p:sp>
    </p:spTree>
    <p:extLst>
      <p:ext uri="{BB962C8B-B14F-4D97-AF65-F5344CB8AC3E}">
        <p14:creationId xmlns:p14="http://schemas.microsoft.com/office/powerpoint/2010/main" val="296702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810" y="0"/>
            <a:ext cx="2542357" cy="822325"/>
          </a:xfrm>
          <a:prstGeom prst="rect">
            <a:avLst/>
          </a:prstGeom>
        </p:spPr>
      </p:pic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1068CD92-702F-4D22-8E4F-EE90144C74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188375"/>
              </p:ext>
            </p:extLst>
          </p:nvPr>
        </p:nvGraphicFramePr>
        <p:xfrm>
          <a:off x="1761753" y="2307141"/>
          <a:ext cx="5620494" cy="416028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758267">
                  <a:extLst>
                    <a:ext uri="{9D8B030D-6E8A-4147-A177-3AD203B41FA5}">
                      <a16:colId xmlns:a16="http://schemas.microsoft.com/office/drawing/2014/main" val="1584334088"/>
                    </a:ext>
                  </a:extLst>
                </a:gridCol>
                <a:gridCol w="1287409">
                  <a:extLst>
                    <a:ext uri="{9D8B030D-6E8A-4147-A177-3AD203B41FA5}">
                      <a16:colId xmlns:a16="http://schemas.microsoft.com/office/drawing/2014/main" val="386417597"/>
                    </a:ext>
                  </a:extLst>
                </a:gridCol>
                <a:gridCol w="1287409">
                  <a:extLst>
                    <a:ext uri="{9D8B030D-6E8A-4147-A177-3AD203B41FA5}">
                      <a16:colId xmlns:a16="http://schemas.microsoft.com/office/drawing/2014/main" val="1745040004"/>
                    </a:ext>
                  </a:extLst>
                </a:gridCol>
                <a:gridCol w="1287409">
                  <a:extLst>
                    <a:ext uri="{9D8B030D-6E8A-4147-A177-3AD203B41FA5}">
                      <a16:colId xmlns:a16="http://schemas.microsoft.com/office/drawing/2014/main" val="1994519446"/>
                    </a:ext>
                  </a:extLst>
                </a:gridCol>
              </a:tblGrid>
              <a:tr h="612843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Base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After</a:t>
                      </a:r>
                      <a:b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</a:b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Investment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Change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8409037"/>
                  </a:ext>
                </a:extLst>
              </a:tr>
              <a:tr h="306422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Agriculture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  <a:tabLst>
                          <a:tab pos="1027113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1,686.6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  <a:tabLst>
                          <a:tab pos="1027113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1,355.2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  <a:tabLst>
                          <a:tab pos="1027113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-331.5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57323048"/>
                  </a:ext>
                </a:extLst>
              </a:tr>
              <a:tr h="306422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Forestry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  <a:tabLst>
                          <a:tab pos="1027113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21.0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  <a:tabLst>
                          <a:tab pos="1027113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19.6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  <a:tabLst>
                          <a:tab pos="1027113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-1.4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13456446"/>
                  </a:ext>
                </a:extLst>
              </a:tr>
              <a:tr h="306422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Construction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  <a:tabLst>
                          <a:tab pos="1027113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1,972.4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  <a:tabLst>
                          <a:tab pos="1027113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4,518.7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  <a:tabLst>
                          <a:tab pos="1027113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2,546.3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1803620"/>
                  </a:ext>
                </a:extLst>
              </a:tr>
              <a:tr h="306422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Utilities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  <a:tabLst>
                          <a:tab pos="1027113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2,294.4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  <a:tabLst>
                          <a:tab pos="1027113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2,336.9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  <a:tabLst>
                          <a:tab pos="1027113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42.5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90998291"/>
                  </a:ext>
                </a:extLst>
              </a:tr>
              <a:tr h="306422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Wholesale/Retail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  <a:tabLst>
                          <a:tab pos="1027113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3,888.7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  <a:tabLst>
                          <a:tab pos="1027113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4,347.1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  <a:tabLst>
                          <a:tab pos="1027113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458.5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41229144"/>
                  </a:ext>
                </a:extLst>
              </a:tr>
              <a:tr h="306422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Mining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  <a:tabLst>
                          <a:tab pos="1027113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626.6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  <a:tabLst>
                          <a:tab pos="1027113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602.1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  <a:tabLst>
                          <a:tab pos="1027113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-24.5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34087883"/>
                  </a:ext>
                </a:extLst>
              </a:tr>
              <a:tr h="306422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Processed Food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  <a:tabLst>
                          <a:tab pos="1027113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2,011.0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  <a:tabLst>
                          <a:tab pos="1027113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1,802.7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  <a:tabLst>
                          <a:tab pos="1027113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-208.3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46037556"/>
                  </a:ext>
                </a:extLst>
              </a:tr>
              <a:tr h="306422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Manufacturing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  <a:tabLst>
                          <a:tab pos="1027113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5,613.0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  <a:tabLst>
                          <a:tab pos="1027113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5,622.3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  <a:tabLst>
                          <a:tab pos="1027113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9.3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81448958"/>
                  </a:ext>
                </a:extLst>
              </a:tr>
              <a:tr h="306422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Services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  <a:tabLst>
                          <a:tab pos="1027113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17,561.3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  <a:tabLst>
                          <a:tab pos="1027113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18,395.5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  <a:tabLst>
                          <a:tab pos="1027113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834.1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33985452"/>
                  </a:ext>
                </a:extLst>
              </a:tr>
              <a:tr h="306422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Miscellaneous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  <a:tabLst>
                          <a:tab pos="1027113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3,913.9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  <a:tabLst>
                          <a:tab pos="1027113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4,056.4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  <a:tabLst>
                          <a:tab pos="1027113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142.5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53932148"/>
                  </a:ext>
                </a:extLst>
              </a:tr>
              <a:tr h="483224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Total Change in Regional Output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tabLst/>
                      </a:pPr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3,467.4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3390544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0638B19-44BA-42AD-80EF-BCB6580D8ACF}"/>
              </a:ext>
            </a:extLst>
          </p:cNvPr>
          <p:cNvSpPr txBox="1"/>
          <p:nvPr/>
        </p:nvSpPr>
        <p:spPr>
          <a:xfrm>
            <a:off x="1770434" y="1748205"/>
            <a:ext cx="560313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rgbClr val="000000"/>
                </a:solidFill>
                <a:latin typeface="Californian FB" panose="0207040306080B030204" pitchFamily="18" charset="0"/>
              </a:rPr>
              <a:t>Output Effects (millions of dollars)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B444D2C-FF96-43AB-9F8F-1A40CE546D28}"/>
              </a:ext>
            </a:extLst>
          </p:cNvPr>
          <p:cNvSpPr txBox="1">
            <a:spLocks/>
          </p:cNvSpPr>
          <p:nvPr/>
        </p:nvSpPr>
        <p:spPr bwMode="black">
          <a:xfrm>
            <a:off x="203199" y="907782"/>
            <a:ext cx="8737601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457200" bIns="45720" numCol="1" anchor="b" anchorCtr="1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altLang="en-US" sz="3200" b="0" dirty="0">
                <a:solidFill>
                  <a:schemeClr val="tx2"/>
                </a:solidFill>
                <a:latin typeface="Californian FB" panose="0207040306080B030204" pitchFamily="18" charset="0"/>
              </a:rPr>
              <a:t>Project C: </a:t>
            </a:r>
            <a:r>
              <a:rPr lang="en-US" altLang="en-US" sz="3200" b="0" u="sng" dirty="0">
                <a:solidFill>
                  <a:schemeClr val="tx2"/>
                </a:solidFill>
                <a:latin typeface="Californian FB" panose="0207040306080B030204" pitchFamily="18" charset="0"/>
              </a:rPr>
              <a:t>Olmsted Locks and Dam </a:t>
            </a:r>
          </a:p>
        </p:txBody>
      </p:sp>
    </p:spTree>
    <p:extLst>
      <p:ext uri="{BB962C8B-B14F-4D97-AF65-F5344CB8AC3E}">
        <p14:creationId xmlns:p14="http://schemas.microsoft.com/office/powerpoint/2010/main" val="346679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810" y="0"/>
            <a:ext cx="2542357" cy="822325"/>
          </a:xfrm>
          <a:prstGeom prst="rect">
            <a:avLst/>
          </a:prstGeom>
        </p:spPr>
      </p:pic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1068CD92-702F-4D22-8E4F-EE90144C74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173342"/>
              </p:ext>
            </p:extLst>
          </p:nvPr>
        </p:nvGraphicFramePr>
        <p:xfrm>
          <a:off x="1761753" y="2307141"/>
          <a:ext cx="5620494" cy="416028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758267">
                  <a:extLst>
                    <a:ext uri="{9D8B030D-6E8A-4147-A177-3AD203B41FA5}">
                      <a16:colId xmlns:a16="http://schemas.microsoft.com/office/drawing/2014/main" val="1584334088"/>
                    </a:ext>
                  </a:extLst>
                </a:gridCol>
                <a:gridCol w="1287409">
                  <a:extLst>
                    <a:ext uri="{9D8B030D-6E8A-4147-A177-3AD203B41FA5}">
                      <a16:colId xmlns:a16="http://schemas.microsoft.com/office/drawing/2014/main" val="386417597"/>
                    </a:ext>
                  </a:extLst>
                </a:gridCol>
                <a:gridCol w="1287409">
                  <a:extLst>
                    <a:ext uri="{9D8B030D-6E8A-4147-A177-3AD203B41FA5}">
                      <a16:colId xmlns:a16="http://schemas.microsoft.com/office/drawing/2014/main" val="1745040004"/>
                    </a:ext>
                  </a:extLst>
                </a:gridCol>
                <a:gridCol w="1287409">
                  <a:extLst>
                    <a:ext uri="{9D8B030D-6E8A-4147-A177-3AD203B41FA5}">
                      <a16:colId xmlns:a16="http://schemas.microsoft.com/office/drawing/2014/main" val="1994519446"/>
                    </a:ext>
                  </a:extLst>
                </a:gridCol>
              </a:tblGrid>
              <a:tr h="612843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Base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After</a:t>
                      </a:r>
                      <a:b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</a:b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Investment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Change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8409037"/>
                  </a:ext>
                </a:extLst>
              </a:tr>
              <a:tr h="306422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Agriculture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027113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95.9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027113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80.3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14400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-15.6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57323048"/>
                  </a:ext>
                </a:extLst>
              </a:tr>
              <a:tr h="306422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Forestry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027113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0.6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027113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0.7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14400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0.1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13456446"/>
                  </a:ext>
                </a:extLst>
              </a:tr>
              <a:tr h="306422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Construction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027113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362.3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027113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854.7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14400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492.4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1803620"/>
                  </a:ext>
                </a:extLst>
              </a:tr>
              <a:tr h="306422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Utilities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027113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240.0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027113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253.3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14400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13.3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90998291"/>
                  </a:ext>
                </a:extLst>
              </a:tr>
              <a:tr h="306422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Wholesale/Retail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027113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1,189.9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027113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1,358.3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14400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168.4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41229144"/>
                  </a:ext>
                </a:extLst>
              </a:tr>
              <a:tr h="306422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Mining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027113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79.7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027113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79.6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14400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-0.1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34087883"/>
                  </a:ext>
                </a:extLst>
              </a:tr>
              <a:tr h="306422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Processed Food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027113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189.3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027113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173.8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14400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-15.4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46037556"/>
                  </a:ext>
                </a:extLst>
              </a:tr>
              <a:tr h="306422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Manufacturing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027113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798.0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027113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822.6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14400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24.7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81448958"/>
                  </a:ext>
                </a:extLst>
              </a:tr>
              <a:tr h="306422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Services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027113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4,468.6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027113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4,822.1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14400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353.6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33985452"/>
                  </a:ext>
                </a:extLst>
              </a:tr>
              <a:tr h="306422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Miscellaneous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027113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2,588.5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027113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2,720.8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14400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132.4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53932148"/>
                  </a:ext>
                </a:extLst>
              </a:tr>
              <a:tr h="483224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Total Change in Regional Jobs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tabLst/>
                      </a:pPr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1,153.5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3390544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0638B19-44BA-42AD-80EF-BCB6580D8ACF}"/>
              </a:ext>
            </a:extLst>
          </p:cNvPr>
          <p:cNvSpPr txBox="1"/>
          <p:nvPr/>
        </p:nvSpPr>
        <p:spPr>
          <a:xfrm>
            <a:off x="1770434" y="1748205"/>
            <a:ext cx="560313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rgbClr val="000000"/>
                </a:solidFill>
                <a:latin typeface="Californian FB" panose="0207040306080B030204" pitchFamily="18" charset="0"/>
              </a:rPr>
              <a:t>Jobs Effects (number of annual FTE jobs)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8FFCCF0-7225-4C88-A79D-7FD0D66B5AE8}"/>
              </a:ext>
            </a:extLst>
          </p:cNvPr>
          <p:cNvSpPr txBox="1">
            <a:spLocks/>
          </p:cNvSpPr>
          <p:nvPr/>
        </p:nvSpPr>
        <p:spPr bwMode="black">
          <a:xfrm>
            <a:off x="203199" y="907782"/>
            <a:ext cx="8737601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457200" bIns="45720" numCol="1" anchor="b" anchorCtr="1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altLang="en-US" sz="3200" b="0" dirty="0">
                <a:solidFill>
                  <a:schemeClr val="tx2"/>
                </a:solidFill>
                <a:latin typeface="Californian FB" panose="0207040306080B030204" pitchFamily="18" charset="0"/>
              </a:rPr>
              <a:t>Project C: </a:t>
            </a:r>
            <a:r>
              <a:rPr lang="en-US" altLang="en-US" sz="3200" b="0" u="sng" dirty="0">
                <a:solidFill>
                  <a:schemeClr val="tx2"/>
                </a:solidFill>
                <a:latin typeface="Californian FB" panose="0207040306080B030204" pitchFamily="18" charset="0"/>
              </a:rPr>
              <a:t>Olmsted Locks and Dam </a:t>
            </a:r>
          </a:p>
        </p:txBody>
      </p:sp>
    </p:spTree>
    <p:extLst>
      <p:ext uri="{BB962C8B-B14F-4D97-AF65-F5344CB8AC3E}">
        <p14:creationId xmlns:p14="http://schemas.microsoft.com/office/powerpoint/2010/main" val="412801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810" y="0"/>
            <a:ext cx="2542357" cy="822325"/>
          </a:xfrm>
          <a:prstGeom prst="rect">
            <a:avLst/>
          </a:prstGeom>
        </p:spPr>
      </p:pic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1068CD92-702F-4D22-8E4F-EE90144C74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195351"/>
              </p:ext>
            </p:extLst>
          </p:nvPr>
        </p:nvGraphicFramePr>
        <p:xfrm>
          <a:off x="1761753" y="2307141"/>
          <a:ext cx="5620494" cy="416028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758267">
                  <a:extLst>
                    <a:ext uri="{9D8B030D-6E8A-4147-A177-3AD203B41FA5}">
                      <a16:colId xmlns:a16="http://schemas.microsoft.com/office/drawing/2014/main" val="1584334088"/>
                    </a:ext>
                  </a:extLst>
                </a:gridCol>
                <a:gridCol w="1287409">
                  <a:extLst>
                    <a:ext uri="{9D8B030D-6E8A-4147-A177-3AD203B41FA5}">
                      <a16:colId xmlns:a16="http://schemas.microsoft.com/office/drawing/2014/main" val="386417597"/>
                    </a:ext>
                  </a:extLst>
                </a:gridCol>
                <a:gridCol w="1287409">
                  <a:extLst>
                    <a:ext uri="{9D8B030D-6E8A-4147-A177-3AD203B41FA5}">
                      <a16:colId xmlns:a16="http://schemas.microsoft.com/office/drawing/2014/main" val="1745040004"/>
                    </a:ext>
                  </a:extLst>
                </a:gridCol>
                <a:gridCol w="1287409">
                  <a:extLst>
                    <a:ext uri="{9D8B030D-6E8A-4147-A177-3AD203B41FA5}">
                      <a16:colId xmlns:a16="http://schemas.microsoft.com/office/drawing/2014/main" val="1994519446"/>
                    </a:ext>
                  </a:extLst>
                </a:gridCol>
              </a:tblGrid>
              <a:tr h="612843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Base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After</a:t>
                      </a:r>
                      <a:b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</a:b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Investment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Change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8409037"/>
                  </a:ext>
                </a:extLst>
              </a:tr>
              <a:tr h="306422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Agriculture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027113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81.3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027113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84.1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14400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2.8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57323048"/>
                  </a:ext>
                </a:extLst>
              </a:tr>
              <a:tr h="306422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Forestry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027113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0.0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027113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0.0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14400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0.0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13456446"/>
                  </a:ext>
                </a:extLst>
              </a:tr>
              <a:tr h="306422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Construction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027113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0.0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027113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0.0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14400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0.0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1803620"/>
                  </a:ext>
                </a:extLst>
              </a:tr>
              <a:tr h="306422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Utilities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027113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327.3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027113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340.5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14400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13.2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90998291"/>
                  </a:ext>
                </a:extLst>
              </a:tr>
              <a:tr h="306422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Wholesale/Retail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027113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2,288.6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027113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2,397.3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14400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108.6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41229144"/>
                  </a:ext>
                </a:extLst>
              </a:tr>
              <a:tr h="306422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Mining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027113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0.3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027113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0.3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14400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0.0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34087883"/>
                  </a:ext>
                </a:extLst>
              </a:tr>
              <a:tr h="306422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Processed Food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027113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890.7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027113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931.4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14400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40.6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46037556"/>
                  </a:ext>
                </a:extLst>
              </a:tr>
              <a:tr h="306422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Manufacturing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027113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1,758.9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027113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1,852.5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14400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93.6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81448958"/>
                  </a:ext>
                </a:extLst>
              </a:tr>
              <a:tr h="306422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Services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027113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10,157.5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027113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10,617.6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14400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460.2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33985452"/>
                  </a:ext>
                </a:extLst>
              </a:tr>
              <a:tr h="306422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Miscellaneous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027113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1,256.9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027113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1,334.1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914400" algn="r"/>
                        </a:tabLst>
                      </a:pPr>
                      <a:r>
                        <a:rPr lang="en-US" sz="1800" u="none" strike="noStrike" kern="1200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77.2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53932148"/>
                  </a:ext>
                </a:extLst>
              </a:tr>
              <a:tr h="483224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Total Change in Household Consumption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tabLst/>
                      </a:pPr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  <a:latin typeface="Californian FB" panose="0207040306080B030204" pitchFamily="18" charset="0"/>
                        </a:rPr>
                        <a:t>796.2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3390544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0638B19-44BA-42AD-80EF-BCB6580D8ACF}"/>
              </a:ext>
            </a:extLst>
          </p:cNvPr>
          <p:cNvSpPr txBox="1"/>
          <p:nvPr/>
        </p:nvSpPr>
        <p:spPr>
          <a:xfrm>
            <a:off x="1005840" y="1748205"/>
            <a:ext cx="713232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rgbClr val="000000"/>
                </a:solidFill>
                <a:latin typeface="Californian FB" panose="0207040306080B030204" pitchFamily="18" charset="0"/>
              </a:rPr>
              <a:t>Household Welfare Effects (millions of dollars)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90A184-6EB8-409B-A585-9407A6C4CE67}"/>
              </a:ext>
            </a:extLst>
          </p:cNvPr>
          <p:cNvSpPr txBox="1">
            <a:spLocks/>
          </p:cNvSpPr>
          <p:nvPr/>
        </p:nvSpPr>
        <p:spPr bwMode="black">
          <a:xfrm>
            <a:off x="203199" y="907782"/>
            <a:ext cx="8737601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457200" bIns="45720" numCol="1" anchor="b" anchorCtr="1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altLang="en-US" sz="3200" b="0" dirty="0">
                <a:solidFill>
                  <a:schemeClr val="tx2"/>
                </a:solidFill>
                <a:latin typeface="Californian FB" panose="0207040306080B030204" pitchFamily="18" charset="0"/>
              </a:rPr>
              <a:t>Project C: </a:t>
            </a:r>
            <a:r>
              <a:rPr lang="en-US" altLang="en-US" sz="3200" b="0" u="sng" dirty="0">
                <a:solidFill>
                  <a:schemeClr val="tx2"/>
                </a:solidFill>
                <a:latin typeface="Californian FB" panose="0207040306080B030204" pitchFamily="18" charset="0"/>
              </a:rPr>
              <a:t>Olmsted Locks and Dam </a:t>
            </a:r>
          </a:p>
        </p:txBody>
      </p:sp>
    </p:spTree>
    <p:extLst>
      <p:ext uri="{BB962C8B-B14F-4D97-AF65-F5344CB8AC3E}">
        <p14:creationId xmlns:p14="http://schemas.microsoft.com/office/powerpoint/2010/main" val="207758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304800" y="2514600"/>
            <a:ext cx="8534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44475" indent="-244475">
              <a:lnSpc>
                <a:spcPct val="95000"/>
              </a:lnSpc>
              <a:spcBef>
                <a:spcPct val="25000"/>
              </a:spcBef>
              <a:buSzPct val="125000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17525" indent="-271463" algn="ctr">
              <a:lnSpc>
                <a:spcPct val="95000"/>
              </a:lnSpc>
              <a:spcBef>
                <a:spcPct val="10000"/>
              </a:spcBef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01675" indent="-182563" algn="ctr">
              <a:lnSpc>
                <a:spcPct val="95000"/>
              </a:lnSpc>
              <a:spcBef>
                <a:spcPct val="1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30275" indent="-227013" algn="ctr">
              <a:lnSpc>
                <a:spcPct val="95000"/>
              </a:lnSpc>
              <a:spcBef>
                <a:spcPct val="10000"/>
              </a:spcBef>
              <a:buFont typeface="Wingdings" panose="05000000000000000000" pitchFamily="2" charset="2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112838" indent="-180975" algn="ctr">
              <a:lnSpc>
                <a:spcPct val="95000"/>
              </a:lnSpc>
              <a:spcBef>
                <a:spcPct val="1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570038" indent="-180975" algn="ctr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027238" indent="-180975" algn="ctr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484438" indent="-180975" algn="ctr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41638" indent="-180975" algn="ctr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44475" marR="0" lvl="0" indent="-244475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Pct val="125000"/>
              <a:buFontTx/>
              <a:buChar char="•"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810" y="0"/>
            <a:ext cx="2542357" cy="82232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E0AAC51-197A-4E46-8123-1C4688692426}"/>
              </a:ext>
            </a:extLst>
          </p:cNvPr>
          <p:cNvSpPr txBox="1">
            <a:spLocks/>
          </p:cNvSpPr>
          <p:nvPr/>
        </p:nvSpPr>
        <p:spPr>
          <a:xfrm>
            <a:off x="723900" y="1962912"/>
            <a:ext cx="8264824" cy="4730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0" lvl="1" indent="-6223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000000"/>
              </a:solidFill>
              <a:latin typeface="Californian FB" panose="0207040306080B0302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FC4CB91-5B33-479C-9D55-659B9F4EF5B0}"/>
              </a:ext>
            </a:extLst>
          </p:cNvPr>
          <p:cNvSpPr txBox="1">
            <a:spLocks/>
          </p:cNvSpPr>
          <p:nvPr/>
        </p:nvSpPr>
        <p:spPr bwMode="black">
          <a:xfrm>
            <a:off x="1" y="966872"/>
            <a:ext cx="9143999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457200" bIns="45720" numCol="1" anchor="b" anchorCtr="1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altLang="en-US" sz="2800" b="0" u="sng" dirty="0" smtClean="0">
                <a:solidFill>
                  <a:schemeClr val="tx2"/>
                </a:solidFill>
                <a:latin typeface="Californian FB" panose="0207040306080B030204" pitchFamily="18" charset="0"/>
              </a:rPr>
              <a:t>How to Rank these 4 different infrastructure projects?</a:t>
            </a:r>
            <a:endParaRPr lang="en-US" altLang="en-US" sz="2800" b="0" u="sng" dirty="0">
              <a:solidFill>
                <a:schemeClr val="tx2"/>
              </a:solidFill>
              <a:latin typeface="Californian FB" panose="0207040306080B0302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1889922"/>
            <a:ext cx="8714387" cy="40514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79450" indent="-514350" fontAlgn="auto">
              <a:spcAft>
                <a:spcPts val="0"/>
              </a:spcAft>
              <a:buFont typeface="+mj-lt"/>
              <a:buAutoNum type="alphaUcPeriod"/>
            </a:pPr>
            <a:r>
              <a:rPr lang="en-US" sz="2800" dirty="0" smtClean="0">
                <a:solidFill>
                  <a:srgbClr val="000000"/>
                </a:solidFill>
                <a:latin typeface="Californian FB" panose="0207040306080B030204" pitchFamily="18" charset="0"/>
              </a:rPr>
              <a:t>Southern California Rail Project</a:t>
            </a:r>
          </a:p>
          <a:p>
            <a:pPr marL="679450" indent="-514350" fontAlgn="auto">
              <a:spcAft>
                <a:spcPts val="0"/>
              </a:spcAft>
              <a:buFont typeface="+mj-lt"/>
              <a:buAutoNum type="alphaUcPeriod"/>
            </a:pPr>
            <a:endParaRPr lang="en-US" sz="2800" dirty="0" smtClean="0">
              <a:solidFill>
                <a:srgbClr val="000000"/>
              </a:solidFill>
              <a:latin typeface="Californian FB" panose="0207040306080B030204" pitchFamily="18" charset="0"/>
            </a:endParaRPr>
          </a:p>
          <a:p>
            <a:pPr marL="679450" indent="-514350" fontAlgn="auto">
              <a:spcAft>
                <a:spcPts val="0"/>
              </a:spcAft>
              <a:buFont typeface="+mj-lt"/>
              <a:buAutoNum type="alphaUcPeriod"/>
            </a:pPr>
            <a:endParaRPr lang="en-US" sz="2800" dirty="0" smtClean="0">
              <a:solidFill>
                <a:srgbClr val="000000"/>
              </a:solidFill>
              <a:latin typeface="Californian FB" panose="0207040306080B030204" pitchFamily="18" charset="0"/>
            </a:endParaRPr>
          </a:p>
          <a:p>
            <a:pPr marL="679450" indent="-514350" fontAlgn="auto">
              <a:spcAft>
                <a:spcPts val="0"/>
              </a:spcAft>
              <a:buFont typeface="+mj-lt"/>
              <a:buAutoNum type="alphaUcPeriod"/>
            </a:pPr>
            <a:r>
              <a:rPr lang="en-US" sz="2800" dirty="0" smtClean="0">
                <a:solidFill>
                  <a:srgbClr val="000000"/>
                </a:solidFill>
                <a:latin typeface="Californian FB" panose="0207040306080B030204" pitchFamily="18" charset="0"/>
              </a:rPr>
              <a:t>Double </a:t>
            </a:r>
            <a:r>
              <a:rPr lang="en-US" sz="2800" dirty="0">
                <a:solidFill>
                  <a:srgbClr val="000000"/>
                </a:solidFill>
                <a:latin typeface="Californian FB" panose="0207040306080B030204" pitchFamily="18" charset="0"/>
              </a:rPr>
              <a:t>Tracking and New Rail Bridges- Sandpoint, ID</a:t>
            </a:r>
          </a:p>
          <a:p>
            <a:pPr marL="1136650" lvl="1" indent="-51435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fornian FB" panose="0207040306080B030204" pitchFamily="18" charset="0"/>
              </a:rPr>
              <a:t>BNSF</a:t>
            </a:r>
          </a:p>
          <a:p>
            <a:pPr marL="679450" indent="-514350" fontAlgn="auto">
              <a:spcAft>
                <a:spcPts val="0"/>
              </a:spcAft>
              <a:buFont typeface="+mj-lt"/>
              <a:buAutoNum type="alphaUcPeriod"/>
            </a:pPr>
            <a:endParaRPr lang="en-US" sz="2800" dirty="0">
              <a:solidFill>
                <a:srgbClr val="000000"/>
              </a:solidFill>
              <a:latin typeface="Californian FB" panose="0207040306080B030204" pitchFamily="18" charset="0"/>
            </a:endParaRPr>
          </a:p>
          <a:p>
            <a:pPr marL="679450" indent="-514350" fontAlgn="auto">
              <a:spcAft>
                <a:spcPts val="0"/>
              </a:spcAft>
              <a:buFont typeface="+mj-lt"/>
              <a:buAutoNum type="alphaUcPeriod"/>
            </a:pPr>
            <a:r>
              <a:rPr lang="en-US" sz="2800" dirty="0">
                <a:solidFill>
                  <a:srgbClr val="000000"/>
                </a:solidFill>
                <a:latin typeface="Californian FB" panose="0207040306080B030204" pitchFamily="18" charset="0"/>
              </a:rPr>
              <a:t>Merchants Bridge Replacement</a:t>
            </a:r>
          </a:p>
          <a:p>
            <a:pPr marL="1079500" lvl="1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fornian FB" panose="0207040306080B030204" pitchFamily="18" charset="0"/>
              </a:rPr>
              <a:t>Terminal Railroad Association of St. Louis (TRRA)</a:t>
            </a:r>
          </a:p>
          <a:p>
            <a:pPr marL="622300" lvl="1" algn="l" fontAlgn="auto">
              <a:spcAft>
                <a:spcPts val="0"/>
              </a:spcAft>
            </a:pPr>
            <a:endParaRPr lang="en-US" sz="2800" dirty="0">
              <a:solidFill>
                <a:srgbClr val="000000"/>
              </a:solidFill>
              <a:latin typeface="Californian FB" panose="0207040306080B030204" pitchFamily="18" charset="0"/>
            </a:endParaRPr>
          </a:p>
          <a:p>
            <a:pPr marL="622300" indent="-457200" fontAlgn="auto">
              <a:spcAft>
                <a:spcPts val="0"/>
              </a:spcAft>
              <a:buFont typeface="+mj-lt"/>
              <a:buAutoNum type="alphaUcPeriod"/>
            </a:pPr>
            <a:r>
              <a:rPr lang="en-US" sz="2800" dirty="0">
                <a:solidFill>
                  <a:srgbClr val="000000"/>
                </a:solidFill>
                <a:latin typeface="Californian FB" panose="0207040306080B030204" pitchFamily="18" charset="0"/>
              </a:rPr>
              <a:t>Olmsted Locks and Dam </a:t>
            </a:r>
          </a:p>
          <a:p>
            <a:pPr marL="1079500" lvl="1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fornian FB" panose="0207040306080B030204" pitchFamily="18" charset="0"/>
              </a:rPr>
              <a:t>USACE</a:t>
            </a:r>
            <a:endParaRPr lang="en-US" sz="2800" dirty="0">
              <a:solidFill>
                <a:srgbClr val="000000"/>
              </a:solidFill>
              <a:highlight>
                <a:srgbClr val="FFFF00"/>
              </a:highlight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50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304800" y="2514600"/>
            <a:ext cx="8534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44475" indent="-244475">
              <a:lnSpc>
                <a:spcPct val="95000"/>
              </a:lnSpc>
              <a:spcBef>
                <a:spcPct val="25000"/>
              </a:spcBef>
              <a:buSzPct val="125000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17525" indent="-271463" algn="ctr">
              <a:lnSpc>
                <a:spcPct val="95000"/>
              </a:lnSpc>
              <a:spcBef>
                <a:spcPct val="10000"/>
              </a:spcBef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01675" indent="-182563" algn="ctr">
              <a:lnSpc>
                <a:spcPct val="95000"/>
              </a:lnSpc>
              <a:spcBef>
                <a:spcPct val="1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30275" indent="-227013" algn="ctr">
              <a:lnSpc>
                <a:spcPct val="95000"/>
              </a:lnSpc>
              <a:spcBef>
                <a:spcPct val="10000"/>
              </a:spcBef>
              <a:buFont typeface="Wingdings" panose="05000000000000000000" pitchFamily="2" charset="2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112838" indent="-180975" algn="ctr">
              <a:lnSpc>
                <a:spcPct val="95000"/>
              </a:lnSpc>
              <a:spcBef>
                <a:spcPct val="1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570038" indent="-180975" algn="ctr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027238" indent="-180975" algn="ctr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484438" indent="-180975" algn="ctr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41638" indent="-180975" algn="ctr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44475" marR="0" lvl="0" indent="-244475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Pct val="125000"/>
              <a:buFontTx/>
              <a:buChar char="•"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810" y="0"/>
            <a:ext cx="2542357" cy="822325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15C90FB-8E6C-4066-8778-99E3464F80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472753"/>
              </p:ext>
            </p:extLst>
          </p:nvPr>
        </p:nvGraphicFramePr>
        <p:xfrm>
          <a:off x="113900" y="1716588"/>
          <a:ext cx="8916199" cy="4556126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219141">
                  <a:extLst>
                    <a:ext uri="{9D8B030D-6E8A-4147-A177-3AD203B41FA5}">
                      <a16:colId xmlns:a16="http://schemas.microsoft.com/office/drawing/2014/main" val="4166411016"/>
                    </a:ext>
                  </a:extLst>
                </a:gridCol>
                <a:gridCol w="1432193">
                  <a:extLst>
                    <a:ext uri="{9D8B030D-6E8A-4147-A177-3AD203B41FA5}">
                      <a16:colId xmlns:a16="http://schemas.microsoft.com/office/drawing/2014/main" val="39626791"/>
                    </a:ext>
                  </a:extLst>
                </a:gridCol>
                <a:gridCol w="1355074">
                  <a:extLst>
                    <a:ext uri="{9D8B030D-6E8A-4147-A177-3AD203B41FA5}">
                      <a16:colId xmlns:a16="http://schemas.microsoft.com/office/drawing/2014/main" val="693933823"/>
                    </a:ext>
                  </a:extLst>
                </a:gridCol>
                <a:gridCol w="1233890">
                  <a:extLst>
                    <a:ext uri="{9D8B030D-6E8A-4147-A177-3AD203B41FA5}">
                      <a16:colId xmlns:a16="http://schemas.microsoft.com/office/drawing/2014/main" val="3566975902"/>
                    </a:ext>
                  </a:extLst>
                </a:gridCol>
                <a:gridCol w="1015989">
                  <a:extLst>
                    <a:ext uri="{9D8B030D-6E8A-4147-A177-3AD203B41FA5}">
                      <a16:colId xmlns:a16="http://schemas.microsoft.com/office/drawing/2014/main" val="3860616671"/>
                    </a:ext>
                  </a:extLst>
                </a:gridCol>
                <a:gridCol w="1245636">
                  <a:extLst>
                    <a:ext uri="{9D8B030D-6E8A-4147-A177-3AD203B41FA5}">
                      <a16:colId xmlns:a16="http://schemas.microsoft.com/office/drawing/2014/main" val="2190965101"/>
                    </a:ext>
                  </a:extLst>
                </a:gridCol>
                <a:gridCol w="1414276">
                  <a:extLst>
                    <a:ext uri="{9D8B030D-6E8A-4147-A177-3AD203B41FA5}">
                      <a16:colId xmlns:a16="http://schemas.microsoft.com/office/drawing/2014/main" val="584380819"/>
                    </a:ext>
                  </a:extLst>
                </a:gridCol>
              </a:tblGrid>
              <a:tr h="606654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Type of Improvement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Network Effects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Affected Modes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Private Investment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System v. Local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Construction Impacts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6288511"/>
                  </a:ext>
                </a:extLst>
              </a:tr>
              <a:tr h="9873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US" sz="1600" b="1" u="none" dirty="0" smtClean="0">
                          <a:solidFill>
                            <a:schemeClr val="tx2"/>
                          </a:solidFill>
                          <a:latin typeface="Californian FB" panose="0207040306080B030204" pitchFamily="18" charset="0"/>
                        </a:rPr>
                        <a:t>CA Rail Project</a:t>
                      </a:r>
                      <a:endParaRPr lang="en-US" altLang="en-US" sz="1600" b="1" u="none" dirty="0">
                        <a:solidFill>
                          <a:schemeClr val="tx2"/>
                        </a:solidFill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Expand </a:t>
                      </a:r>
                      <a:r>
                        <a:rPr lang="en-US" sz="14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Capacity/Efficiency/Safety</a:t>
                      </a:r>
                      <a:endParaRPr lang="en-US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fornian FB" panose="0207040306080B0302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9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97 </a:t>
                      </a:r>
                      <a:r>
                        <a:rPr lang="en-US" sz="19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counties;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n-US" sz="19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496 </a:t>
                      </a:r>
                      <a:r>
                        <a:rPr lang="en-US" sz="19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M Bu.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Intermodal Rail</a:t>
                      </a:r>
                      <a:endParaRPr lang="en-US" sz="20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fornian FB" panose="0207040306080B0302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$ </a:t>
                      </a:r>
                      <a:r>
                        <a:rPr lang="en-US" sz="20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Container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 Exports</a:t>
                      </a:r>
                      <a:endParaRPr lang="en-US" sz="20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fornian FB" panose="0207040306080B0302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tabLst>
                          <a:tab pos="338138" algn="r"/>
                          <a:tab pos="400050" algn="l"/>
                        </a:tabLst>
                      </a:pPr>
                      <a:r>
                        <a:rPr lang="en-US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O: 	$</a:t>
                      </a:r>
                      <a:r>
                        <a:rPr lang="en-US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2,397 </a:t>
                      </a:r>
                      <a:r>
                        <a:rPr lang="en-US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M</a:t>
                      </a:r>
                    </a:p>
                    <a:p>
                      <a:pPr marL="0" algn="l" defTabSz="914400" rtl="0" eaLnBrk="1" fontAlgn="ctr" latinLnBrk="0" hangingPunct="1">
                        <a:tabLst>
                          <a:tab pos="338138" algn="r"/>
                          <a:tab pos="400050" algn="l"/>
                        </a:tabLst>
                      </a:pPr>
                      <a:r>
                        <a:rPr lang="en-US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J:	</a:t>
                      </a:r>
                      <a:r>
                        <a:rPr lang="en-US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$864 </a:t>
                      </a:r>
                      <a:r>
                        <a:rPr lang="en-US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M</a:t>
                      </a:r>
                    </a:p>
                    <a:p>
                      <a:pPr marL="0" algn="l" defTabSz="914400" rtl="0" eaLnBrk="1" fontAlgn="ctr" latinLnBrk="0" hangingPunct="1">
                        <a:tabLst>
                          <a:tab pos="338138" algn="r"/>
                          <a:tab pos="400050" algn="l"/>
                        </a:tabLst>
                      </a:pPr>
                      <a:r>
                        <a:rPr lang="en-US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HH:	$</a:t>
                      </a:r>
                      <a:r>
                        <a:rPr lang="en-US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460 </a:t>
                      </a:r>
                      <a:r>
                        <a:rPr lang="en-US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86411948"/>
                  </a:ext>
                </a:extLst>
              </a:tr>
              <a:tr h="9873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US" sz="1600" b="1" u="none" dirty="0">
                          <a:solidFill>
                            <a:schemeClr val="tx2"/>
                          </a:solidFill>
                          <a:latin typeface="Californian FB" panose="0207040306080B030204" pitchFamily="18" charset="0"/>
                        </a:rPr>
                        <a:t>Sandpoint BNSF Project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Expand Capacity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9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378 counties;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n-US" sz="19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1,638 M Bu.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Rail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$129.7 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Northern Corridor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tabLst>
                          <a:tab pos="338138" algn="r"/>
                          <a:tab pos="400050" algn="l"/>
                        </a:tabLst>
                      </a:pPr>
                      <a:r>
                        <a:rPr lang="en-US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O: 	$208.7 M</a:t>
                      </a:r>
                    </a:p>
                    <a:p>
                      <a:pPr marL="0" algn="l" defTabSz="914400" rtl="0" eaLnBrk="1" fontAlgn="ctr" latinLnBrk="0" hangingPunct="1">
                        <a:tabLst>
                          <a:tab pos="338138" algn="r"/>
                          <a:tab pos="400050" algn="l"/>
                        </a:tabLst>
                      </a:pPr>
                      <a:r>
                        <a:rPr lang="en-US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J:	$69.1 M</a:t>
                      </a:r>
                    </a:p>
                    <a:p>
                      <a:pPr marL="0" algn="l" defTabSz="914400" rtl="0" eaLnBrk="1" fontAlgn="ctr" latinLnBrk="0" hangingPunct="1">
                        <a:tabLst>
                          <a:tab pos="338138" algn="r"/>
                          <a:tab pos="400050" algn="l"/>
                        </a:tabLst>
                      </a:pPr>
                      <a:r>
                        <a:rPr lang="en-US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HH:	$47.3 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49111730"/>
                  </a:ext>
                </a:extLst>
              </a:tr>
              <a:tr h="9873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</a:rPr>
                        <a:t>Merchants Bridge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Expand Capacity; Mitigate Failure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9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179 counties;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n-US" sz="19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817 M Bu.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Rail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$42.8 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Support East-West Crossings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tabLst>
                          <a:tab pos="338138" algn="r"/>
                          <a:tab pos="400050" algn="l"/>
                        </a:tabLst>
                      </a:pPr>
                      <a:r>
                        <a:rPr lang="en-US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O:	$305.1 M</a:t>
                      </a:r>
                    </a:p>
                    <a:p>
                      <a:pPr marL="0" algn="l" defTabSz="914400" rtl="0" eaLnBrk="1" fontAlgn="ctr" latinLnBrk="0" hangingPunct="1">
                        <a:tabLst>
                          <a:tab pos="338138" algn="r"/>
                          <a:tab pos="400050" algn="l"/>
                        </a:tabLst>
                      </a:pPr>
                      <a:r>
                        <a:rPr lang="en-US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J:	$115.8 M</a:t>
                      </a:r>
                    </a:p>
                    <a:p>
                      <a:pPr marL="0" algn="l" defTabSz="914400" rtl="0" eaLnBrk="1" fontAlgn="ctr" latinLnBrk="0" hangingPunct="1">
                        <a:tabLst>
                          <a:tab pos="338138" algn="r"/>
                          <a:tab pos="400050" algn="l"/>
                        </a:tabLst>
                      </a:pPr>
                      <a:r>
                        <a:rPr lang="en-US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HH:	$75.6 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12672200"/>
                  </a:ext>
                </a:extLst>
              </a:tr>
              <a:tr h="9873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</a:rPr>
                        <a:t>Olmsted Locks and Dam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Expand Capacity; Mitigate Failure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9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435 counties;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n-US" sz="19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1,117 M Bu.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Barge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$0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Ohio River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tabLst>
                          <a:tab pos="338138" algn="r"/>
                          <a:tab pos="400050" algn="l"/>
                        </a:tabLst>
                      </a:pPr>
                      <a:r>
                        <a:rPr lang="en-US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O:	$3,467.4 M</a:t>
                      </a:r>
                    </a:p>
                    <a:p>
                      <a:pPr marL="0" algn="l" defTabSz="914400" rtl="0" eaLnBrk="1" fontAlgn="ctr" latinLnBrk="0" hangingPunct="1">
                        <a:tabLst>
                          <a:tab pos="338138" algn="r"/>
                          <a:tab pos="400050" algn="l"/>
                        </a:tabLst>
                      </a:pPr>
                      <a:r>
                        <a:rPr lang="en-US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J:	$1,153.5 M</a:t>
                      </a:r>
                    </a:p>
                    <a:p>
                      <a:pPr marL="0" algn="l" defTabSz="914400" rtl="0" eaLnBrk="1" fontAlgn="ctr" latinLnBrk="0" hangingPunct="1">
                        <a:tabLst>
                          <a:tab pos="338138" algn="r"/>
                          <a:tab pos="400050" algn="l"/>
                        </a:tabLst>
                      </a:pPr>
                      <a:r>
                        <a:rPr lang="en-US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HH:	$796.2 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40044399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848F5570-A306-4F6C-ACB8-66F73513F6EE}"/>
              </a:ext>
            </a:extLst>
          </p:cNvPr>
          <p:cNvSpPr txBox="1">
            <a:spLocks/>
          </p:cNvSpPr>
          <p:nvPr/>
        </p:nvSpPr>
        <p:spPr bwMode="black">
          <a:xfrm>
            <a:off x="159441" y="810247"/>
            <a:ext cx="8770845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457200" bIns="45720" numCol="1" anchor="b" anchorCtr="1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altLang="en-US" sz="3200" b="0" u="sng" dirty="0">
                <a:solidFill>
                  <a:schemeClr val="tx2"/>
                </a:solidFill>
                <a:latin typeface="Californian FB" panose="0207040306080B030204" pitchFamily="18" charset="0"/>
              </a:rPr>
              <a:t>Summary and Example Rankings</a:t>
            </a:r>
          </a:p>
        </p:txBody>
      </p:sp>
    </p:spTree>
    <p:extLst>
      <p:ext uri="{BB962C8B-B14F-4D97-AF65-F5344CB8AC3E}">
        <p14:creationId xmlns:p14="http://schemas.microsoft.com/office/powerpoint/2010/main" val="52372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304800" y="2514600"/>
            <a:ext cx="8534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44475" indent="-244475">
              <a:lnSpc>
                <a:spcPct val="95000"/>
              </a:lnSpc>
              <a:spcBef>
                <a:spcPct val="25000"/>
              </a:spcBef>
              <a:buSzPct val="125000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17525" indent="-271463" algn="ctr">
              <a:lnSpc>
                <a:spcPct val="95000"/>
              </a:lnSpc>
              <a:spcBef>
                <a:spcPct val="10000"/>
              </a:spcBef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01675" indent="-182563" algn="ctr">
              <a:lnSpc>
                <a:spcPct val="95000"/>
              </a:lnSpc>
              <a:spcBef>
                <a:spcPct val="1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30275" indent="-227013" algn="ctr">
              <a:lnSpc>
                <a:spcPct val="95000"/>
              </a:lnSpc>
              <a:spcBef>
                <a:spcPct val="10000"/>
              </a:spcBef>
              <a:buFont typeface="Wingdings" panose="05000000000000000000" pitchFamily="2" charset="2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112838" indent="-180975" algn="ctr">
              <a:lnSpc>
                <a:spcPct val="95000"/>
              </a:lnSpc>
              <a:spcBef>
                <a:spcPct val="1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570038" indent="-180975" algn="ctr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027238" indent="-180975" algn="ctr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484438" indent="-180975" algn="ctr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41638" indent="-180975" algn="ctr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44475" marR="0" lvl="0" indent="-244475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Pct val="125000"/>
              <a:buFontTx/>
              <a:buChar char="•"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black">
          <a:xfrm>
            <a:off x="190499" y="810247"/>
            <a:ext cx="8739787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457200" bIns="45720" numCol="1" anchor="b" anchorCtr="1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altLang="en-US" sz="3200" b="0" u="sng" dirty="0">
                <a:solidFill>
                  <a:schemeClr val="tx2"/>
                </a:solidFill>
                <a:latin typeface="Californian FB" panose="0207040306080B030204" pitchFamily="18" charset="0"/>
              </a:rPr>
              <a:t>Modeling Network Investments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810" y="0"/>
            <a:ext cx="2542357" cy="822325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25FD666-364D-4243-A46F-C7D1C4EB47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04799" y="1397000"/>
          <a:ext cx="8534400" cy="5323074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130620741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412674007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324679283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690713977"/>
                    </a:ext>
                  </a:extLst>
                </a:gridCol>
              </a:tblGrid>
              <a:tr h="67132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Californian FB" panose="0207040306080B030204" pitchFamily="18" charset="0"/>
                        </a:rPr>
                        <a:t>Model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Californian FB" panose="0207040306080B030204" pitchFamily="18" charset="0"/>
                        </a:rPr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Californian FB" panose="0207040306080B030204" pitchFamily="18" charset="0"/>
                        </a:rPr>
                        <a:t>Stakeholders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Californian FB" panose="0207040306080B030204" pitchFamily="18" charset="0"/>
                        </a:rPr>
                        <a:t>Data and/or Computational Needs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486925"/>
                  </a:ext>
                </a:extLst>
              </a:tr>
              <a:tr h="146955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Californian FB" panose="0207040306080B030204" pitchFamily="18" charset="0"/>
                        </a:rPr>
                        <a:t>Network Design Models</a:t>
                      </a:r>
                      <a:endParaRPr lang="en-US" b="1" dirty="0">
                        <a:solidFill>
                          <a:schemeClr val="tx2"/>
                        </a:solidFill>
                        <a:latin typeface="Californian FB" panose="0207040306080B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Californian FB" panose="0207040306080B030204" pitchFamily="18" charset="0"/>
                        </a:rPr>
                        <a:t>Complex Simulation of Network Flows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Californian FB" panose="0207040306080B030204" pitchFamily="18" charset="0"/>
                        </a:rPr>
                        <a:t>Central Controller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Californian FB" panose="0207040306080B030204" pitchFamily="18" charset="0"/>
                        </a:rPr>
                        <a:t>High; New for each region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354336"/>
                  </a:ext>
                </a:extLst>
              </a:tr>
              <a:tr h="146955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Californian FB" panose="0207040306080B030204" pitchFamily="18" charset="0"/>
                        </a:rPr>
                        <a:t>Benefit-Cost Analysis (BCA)</a:t>
                      </a:r>
                      <a:endParaRPr lang="en-US" b="1" dirty="0">
                        <a:solidFill>
                          <a:schemeClr val="tx2"/>
                        </a:solidFill>
                        <a:latin typeface="Californian FB" panose="0207040306080B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Californian FB" panose="0207040306080B030204" pitchFamily="18" charset="0"/>
                        </a:rPr>
                        <a:t>Comparison of Net-present Costs/Values; More General/Flexible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Californian FB" panose="0207040306080B030204" pitchFamily="18" charset="0"/>
                        </a:rPr>
                        <a:t>Often Single-agent Perspective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Californian FB" panose="0207040306080B030204" pitchFamily="18" charset="0"/>
                        </a:rPr>
                        <a:t>Relatively Low; Data needs depend on scope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9542542"/>
                  </a:ext>
                </a:extLst>
              </a:tr>
              <a:tr h="146955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Californian FB" panose="0207040306080B030204" pitchFamily="18" charset="0"/>
                        </a:rPr>
                        <a:t>Regional Economic Models (REM)</a:t>
                      </a:r>
                      <a:endParaRPr lang="en-US" b="1" dirty="0">
                        <a:solidFill>
                          <a:schemeClr val="tx2"/>
                        </a:solidFill>
                        <a:latin typeface="Californian FB" panose="0207040306080B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Californian FB" panose="0207040306080B030204" pitchFamily="18" charset="0"/>
                        </a:rPr>
                        <a:t>Simulation of Economic Activities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Californian FB" panose="0207040306080B030204" pitchFamily="18" charset="0"/>
                        </a:rPr>
                        <a:t>All Economic Agents, by sector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Californian FB" panose="0207040306080B030204" pitchFamily="18" charset="0"/>
                        </a:rPr>
                        <a:t>Medium; Data available for purchase (e.g., IMPLAN)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104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58465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810" y="0"/>
            <a:ext cx="2542357" cy="822325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15C90FB-8E6C-4066-8778-99E3464F80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043712"/>
              </p:ext>
            </p:extLst>
          </p:nvPr>
        </p:nvGraphicFramePr>
        <p:xfrm>
          <a:off x="113900" y="1632572"/>
          <a:ext cx="8916199" cy="4556126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219141">
                  <a:extLst>
                    <a:ext uri="{9D8B030D-6E8A-4147-A177-3AD203B41FA5}">
                      <a16:colId xmlns:a16="http://schemas.microsoft.com/office/drawing/2014/main" val="4166411016"/>
                    </a:ext>
                  </a:extLst>
                </a:gridCol>
                <a:gridCol w="1432193">
                  <a:extLst>
                    <a:ext uri="{9D8B030D-6E8A-4147-A177-3AD203B41FA5}">
                      <a16:colId xmlns:a16="http://schemas.microsoft.com/office/drawing/2014/main" val="39626791"/>
                    </a:ext>
                  </a:extLst>
                </a:gridCol>
                <a:gridCol w="1355074">
                  <a:extLst>
                    <a:ext uri="{9D8B030D-6E8A-4147-A177-3AD203B41FA5}">
                      <a16:colId xmlns:a16="http://schemas.microsoft.com/office/drawing/2014/main" val="693933823"/>
                    </a:ext>
                  </a:extLst>
                </a:gridCol>
                <a:gridCol w="1233890">
                  <a:extLst>
                    <a:ext uri="{9D8B030D-6E8A-4147-A177-3AD203B41FA5}">
                      <a16:colId xmlns:a16="http://schemas.microsoft.com/office/drawing/2014/main" val="3566975902"/>
                    </a:ext>
                  </a:extLst>
                </a:gridCol>
                <a:gridCol w="1015989">
                  <a:extLst>
                    <a:ext uri="{9D8B030D-6E8A-4147-A177-3AD203B41FA5}">
                      <a16:colId xmlns:a16="http://schemas.microsoft.com/office/drawing/2014/main" val="3860616671"/>
                    </a:ext>
                  </a:extLst>
                </a:gridCol>
                <a:gridCol w="1245636">
                  <a:extLst>
                    <a:ext uri="{9D8B030D-6E8A-4147-A177-3AD203B41FA5}">
                      <a16:colId xmlns:a16="http://schemas.microsoft.com/office/drawing/2014/main" val="2190965101"/>
                    </a:ext>
                  </a:extLst>
                </a:gridCol>
                <a:gridCol w="1414276">
                  <a:extLst>
                    <a:ext uri="{9D8B030D-6E8A-4147-A177-3AD203B41FA5}">
                      <a16:colId xmlns:a16="http://schemas.microsoft.com/office/drawing/2014/main" val="584380819"/>
                    </a:ext>
                  </a:extLst>
                </a:gridCol>
              </a:tblGrid>
              <a:tr h="606654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Type of Improvement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Network Effects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Rank</a:t>
                      </a:r>
                      <a:endParaRPr lang="en-US" sz="1600" b="1" u="none" strike="noStrike" kern="1200" dirty="0">
                        <a:solidFill>
                          <a:schemeClr val="tx2"/>
                        </a:solidFill>
                        <a:effectLst/>
                        <a:latin typeface="Californian FB" panose="0207040306080B0302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Private Investment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System v. Local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Construction Impacts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88511"/>
                  </a:ext>
                </a:extLst>
              </a:tr>
              <a:tr h="9873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</a:rPr>
                        <a:t>Olmsted Locks and Dam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Expand Capacity; Mitigate Failure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9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435 counties;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n-US" sz="19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1,117 M Bu.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2000" b="0" i="0" u="none" strike="noStrike" kern="1200" baseline="30000" dirty="0" smtClean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st</a:t>
                      </a:r>
                      <a:endParaRPr lang="en-US" sz="20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fornian FB" panose="0207040306080B0302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$0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Ohio River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tabLst>
                          <a:tab pos="338138" algn="r"/>
                          <a:tab pos="400050" algn="l"/>
                        </a:tabLst>
                      </a:pPr>
                      <a:r>
                        <a:rPr lang="en-US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O:	$3,467.4 M</a:t>
                      </a:r>
                    </a:p>
                    <a:p>
                      <a:pPr marL="0" algn="l" defTabSz="914400" rtl="0" eaLnBrk="1" fontAlgn="ctr" latinLnBrk="0" hangingPunct="1">
                        <a:tabLst>
                          <a:tab pos="338138" algn="r"/>
                          <a:tab pos="400050" algn="l"/>
                        </a:tabLst>
                      </a:pPr>
                      <a:r>
                        <a:rPr lang="en-US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J:	$1,153.5 M</a:t>
                      </a:r>
                    </a:p>
                    <a:p>
                      <a:pPr marL="0" algn="l" defTabSz="914400" rtl="0" eaLnBrk="1" fontAlgn="ctr" latinLnBrk="0" hangingPunct="1">
                        <a:tabLst>
                          <a:tab pos="338138" algn="r"/>
                          <a:tab pos="400050" algn="l"/>
                        </a:tabLst>
                      </a:pPr>
                      <a:r>
                        <a:rPr lang="en-US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HH:	$796.2 M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422541"/>
                  </a:ext>
                </a:extLst>
              </a:tr>
              <a:tr h="9873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US" sz="1600" b="1" u="none" dirty="0" smtClean="0">
                          <a:solidFill>
                            <a:schemeClr val="tx2"/>
                          </a:solidFill>
                          <a:latin typeface="Californian FB" panose="0207040306080B030204" pitchFamily="18" charset="0"/>
                        </a:rPr>
                        <a:t>CA Rail Project</a:t>
                      </a:r>
                      <a:endParaRPr lang="en-US" altLang="en-US" sz="1600" b="1" u="none" dirty="0">
                        <a:solidFill>
                          <a:schemeClr val="tx2"/>
                        </a:solidFill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Expand </a:t>
                      </a:r>
                      <a:r>
                        <a:rPr lang="en-US" sz="14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Capacity/Efficiency/Safety</a:t>
                      </a:r>
                      <a:endParaRPr lang="en-US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fornian FB" panose="0207040306080B0302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9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97 </a:t>
                      </a:r>
                      <a:r>
                        <a:rPr lang="en-US" sz="19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counties;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n-US" sz="19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496 </a:t>
                      </a:r>
                      <a:r>
                        <a:rPr lang="en-US" sz="19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M Bu.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000" b="0" i="0" u="none" strike="noStrike" kern="1200" baseline="30000" dirty="0" smtClean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nd</a:t>
                      </a:r>
                      <a:r>
                        <a:rPr lang="en-US" sz="20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 </a:t>
                      </a:r>
                      <a:endParaRPr lang="en-US" sz="20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fornian FB" panose="0207040306080B0302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$0</a:t>
                      </a:r>
                      <a:endParaRPr lang="en-US" sz="20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fornian FB" panose="0207040306080B0302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Container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 Exports</a:t>
                      </a:r>
                      <a:endParaRPr lang="en-US" sz="20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fornian FB" panose="0207040306080B0302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tabLst>
                          <a:tab pos="338138" algn="r"/>
                          <a:tab pos="400050" algn="l"/>
                        </a:tabLst>
                      </a:pPr>
                      <a:r>
                        <a:rPr lang="en-US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O: 	$</a:t>
                      </a:r>
                      <a:r>
                        <a:rPr lang="en-US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2,397 </a:t>
                      </a:r>
                      <a:r>
                        <a:rPr lang="en-US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M</a:t>
                      </a:r>
                    </a:p>
                    <a:p>
                      <a:pPr marL="0" algn="l" defTabSz="914400" rtl="0" eaLnBrk="1" fontAlgn="ctr" latinLnBrk="0" hangingPunct="1">
                        <a:tabLst>
                          <a:tab pos="338138" algn="r"/>
                          <a:tab pos="400050" algn="l"/>
                        </a:tabLst>
                      </a:pPr>
                      <a:r>
                        <a:rPr lang="en-US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J:	</a:t>
                      </a:r>
                      <a:r>
                        <a:rPr lang="en-US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$864 </a:t>
                      </a:r>
                      <a:r>
                        <a:rPr lang="en-US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M</a:t>
                      </a:r>
                    </a:p>
                    <a:p>
                      <a:pPr marL="0" algn="l" defTabSz="914400" rtl="0" eaLnBrk="1" fontAlgn="ctr" latinLnBrk="0" hangingPunct="1">
                        <a:tabLst>
                          <a:tab pos="338138" algn="r"/>
                          <a:tab pos="400050" algn="l"/>
                        </a:tabLst>
                      </a:pPr>
                      <a:r>
                        <a:rPr lang="en-US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HH:	$</a:t>
                      </a:r>
                      <a:r>
                        <a:rPr lang="en-US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460 </a:t>
                      </a:r>
                      <a:r>
                        <a:rPr lang="en-US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411948"/>
                  </a:ext>
                </a:extLst>
              </a:tr>
              <a:tr h="9873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</a:rPr>
                        <a:t>Merchants Bridge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Expand Capacity; Mitigate Failure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9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179 counties;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n-US" sz="19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817 M Bu.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2000" b="0" i="0" u="none" strike="noStrike" kern="1200" baseline="30000" dirty="0" smtClean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th</a:t>
                      </a:r>
                      <a:endParaRPr lang="en-US" sz="20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fornian FB" panose="0207040306080B0302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$42.8 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Support East-West Crossings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tabLst>
                          <a:tab pos="338138" algn="r"/>
                          <a:tab pos="400050" algn="l"/>
                        </a:tabLst>
                      </a:pPr>
                      <a:r>
                        <a:rPr lang="en-US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O:	$305.1 M</a:t>
                      </a:r>
                    </a:p>
                    <a:p>
                      <a:pPr marL="0" algn="l" defTabSz="914400" rtl="0" eaLnBrk="1" fontAlgn="ctr" latinLnBrk="0" hangingPunct="1">
                        <a:tabLst>
                          <a:tab pos="338138" algn="r"/>
                          <a:tab pos="400050" algn="l"/>
                        </a:tabLst>
                      </a:pPr>
                      <a:r>
                        <a:rPr lang="en-US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J:	$115.8 M</a:t>
                      </a:r>
                    </a:p>
                    <a:p>
                      <a:pPr marL="0" algn="l" defTabSz="914400" rtl="0" eaLnBrk="1" fontAlgn="ctr" latinLnBrk="0" hangingPunct="1">
                        <a:tabLst>
                          <a:tab pos="338138" algn="r"/>
                          <a:tab pos="400050" algn="l"/>
                        </a:tabLst>
                      </a:pPr>
                      <a:r>
                        <a:rPr lang="en-US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HH:	$75.6 M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521792"/>
                  </a:ext>
                </a:extLst>
              </a:tr>
              <a:tr h="9873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US" sz="1600" b="1" u="none" dirty="0">
                          <a:solidFill>
                            <a:schemeClr val="tx2"/>
                          </a:solidFill>
                          <a:latin typeface="Californian FB" panose="0207040306080B030204" pitchFamily="18" charset="0"/>
                        </a:rPr>
                        <a:t>Sandpoint BNSF Project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Expand Capacity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9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378 counties;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n-US" sz="19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1,638 M Bu.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2000" b="0" i="0" u="none" strike="noStrike" kern="1200" baseline="30000" dirty="0" smtClean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rd</a:t>
                      </a:r>
                      <a:endParaRPr lang="en-US" sz="20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fornian FB" panose="0207040306080B0302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$129.7 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Northern Corridor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tabLst>
                          <a:tab pos="338138" algn="r"/>
                          <a:tab pos="400050" algn="l"/>
                        </a:tabLst>
                      </a:pPr>
                      <a:r>
                        <a:rPr lang="en-US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O: 	$208.7 M</a:t>
                      </a:r>
                    </a:p>
                    <a:p>
                      <a:pPr marL="0" algn="l" defTabSz="914400" rtl="0" eaLnBrk="1" fontAlgn="ctr" latinLnBrk="0" hangingPunct="1">
                        <a:tabLst>
                          <a:tab pos="338138" algn="r"/>
                          <a:tab pos="400050" algn="l"/>
                        </a:tabLst>
                      </a:pPr>
                      <a:r>
                        <a:rPr lang="en-US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J:	$69.1 M</a:t>
                      </a:r>
                    </a:p>
                    <a:p>
                      <a:pPr marL="0" algn="l" defTabSz="914400" rtl="0" eaLnBrk="1" fontAlgn="ctr" latinLnBrk="0" hangingPunct="1">
                        <a:tabLst>
                          <a:tab pos="338138" algn="r"/>
                          <a:tab pos="400050" algn="l"/>
                        </a:tabLst>
                      </a:pPr>
                      <a:r>
                        <a:rPr lang="en-US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HH:	$47.3 M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111730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848F5570-A306-4F6C-ACB8-66F73513F6EE}"/>
              </a:ext>
            </a:extLst>
          </p:cNvPr>
          <p:cNvSpPr txBox="1">
            <a:spLocks/>
          </p:cNvSpPr>
          <p:nvPr/>
        </p:nvSpPr>
        <p:spPr bwMode="black">
          <a:xfrm>
            <a:off x="186576" y="959683"/>
            <a:ext cx="8770845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457200" bIns="45720" numCol="1" anchor="b" anchorCtr="1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altLang="en-US" sz="3200" b="0" u="sng" dirty="0" smtClean="0">
                <a:solidFill>
                  <a:schemeClr val="tx2"/>
                </a:solidFill>
                <a:latin typeface="Californian FB" panose="0207040306080B030204" pitchFamily="18" charset="0"/>
              </a:rPr>
              <a:t>Regional Economic Impact</a:t>
            </a:r>
            <a:endParaRPr lang="en-US" altLang="en-US" sz="3200" b="0" u="sng" dirty="0">
              <a:solidFill>
                <a:schemeClr val="tx2"/>
              </a:solidFill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01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810" y="0"/>
            <a:ext cx="2542357" cy="822325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15C90FB-8E6C-4066-8778-99E3464F80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542442"/>
              </p:ext>
            </p:extLst>
          </p:nvPr>
        </p:nvGraphicFramePr>
        <p:xfrm>
          <a:off x="113900" y="1632572"/>
          <a:ext cx="8916199" cy="4556126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219141">
                  <a:extLst>
                    <a:ext uri="{9D8B030D-6E8A-4147-A177-3AD203B41FA5}">
                      <a16:colId xmlns:a16="http://schemas.microsoft.com/office/drawing/2014/main" val="4166411016"/>
                    </a:ext>
                  </a:extLst>
                </a:gridCol>
                <a:gridCol w="1432193">
                  <a:extLst>
                    <a:ext uri="{9D8B030D-6E8A-4147-A177-3AD203B41FA5}">
                      <a16:colId xmlns:a16="http://schemas.microsoft.com/office/drawing/2014/main" val="39626791"/>
                    </a:ext>
                  </a:extLst>
                </a:gridCol>
                <a:gridCol w="1355074">
                  <a:extLst>
                    <a:ext uri="{9D8B030D-6E8A-4147-A177-3AD203B41FA5}">
                      <a16:colId xmlns:a16="http://schemas.microsoft.com/office/drawing/2014/main" val="693933823"/>
                    </a:ext>
                  </a:extLst>
                </a:gridCol>
                <a:gridCol w="1233890">
                  <a:extLst>
                    <a:ext uri="{9D8B030D-6E8A-4147-A177-3AD203B41FA5}">
                      <a16:colId xmlns:a16="http://schemas.microsoft.com/office/drawing/2014/main" val="3566975902"/>
                    </a:ext>
                  </a:extLst>
                </a:gridCol>
                <a:gridCol w="1015989">
                  <a:extLst>
                    <a:ext uri="{9D8B030D-6E8A-4147-A177-3AD203B41FA5}">
                      <a16:colId xmlns:a16="http://schemas.microsoft.com/office/drawing/2014/main" val="3860616671"/>
                    </a:ext>
                  </a:extLst>
                </a:gridCol>
                <a:gridCol w="1245636">
                  <a:extLst>
                    <a:ext uri="{9D8B030D-6E8A-4147-A177-3AD203B41FA5}">
                      <a16:colId xmlns:a16="http://schemas.microsoft.com/office/drawing/2014/main" val="2190965101"/>
                    </a:ext>
                  </a:extLst>
                </a:gridCol>
                <a:gridCol w="1414276">
                  <a:extLst>
                    <a:ext uri="{9D8B030D-6E8A-4147-A177-3AD203B41FA5}">
                      <a16:colId xmlns:a16="http://schemas.microsoft.com/office/drawing/2014/main" val="584380819"/>
                    </a:ext>
                  </a:extLst>
                </a:gridCol>
              </a:tblGrid>
              <a:tr h="606654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Type of Improvement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Network Effects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Rank</a:t>
                      </a:r>
                      <a:endParaRPr lang="en-US" sz="1600" b="1" u="none" strike="noStrike" kern="1200" dirty="0">
                        <a:solidFill>
                          <a:schemeClr val="tx2"/>
                        </a:solidFill>
                        <a:effectLst/>
                        <a:latin typeface="Californian FB" panose="0207040306080B0302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Private Investment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System v. Local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Construction Impacts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288511"/>
                  </a:ext>
                </a:extLst>
              </a:tr>
              <a:tr h="9873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</a:rPr>
                        <a:t>Olmsted Locks and Dam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Expand Capacity; Mitigate Failure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9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435 counties;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n-US" sz="19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1,117 M Bu.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2000" b="0" i="0" u="none" strike="noStrike" kern="1200" baseline="30000" dirty="0" smtClean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st</a:t>
                      </a:r>
                      <a:endParaRPr lang="en-US" sz="20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fornian FB" panose="0207040306080B0302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$0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Ohio River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tabLst>
                          <a:tab pos="338138" algn="r"/>
                          <a:tab pos="400050" algn="l"/>
                        </a:tabLst>
                      </a:pPr>
                      <a:r>
                        <a:rPr lang="en-US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O:	$3,467.4 M</a:t>
                      </a:r>
                    </a:p>
                    <a:p>
                      <a:pPr marL="0" algn="l" defTabSz="914400" rtl="0" eaLnBrk="1" fontAlgn="ctr" latinLnBrk="0" hangingPunct="1">
                        <a:tabLst>
                          <a:tab pos="338138" algn="r"/>
                          <a:tab pos="400050" algn="l"/>
                        </a:tabLst>
                      </a:pPr>
                      <a:r>
                        <a:rPr lang="en-US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J:	$1,153.5 M</a:t>
                      </a:r>
                    </a:p>
                    <a:p>
                      <a:pPr marL="0" algn="l" defTabSz="914400" rtl="0" eaLnBrk="1" fontAlgn="ctr" latinLnBrk="0" hangingPunct="1">
                        <a:tabLst>
                          <a:tab pos="338138" algn="r"/>
                          <a:tab pos="400050" algn="l"/>
                        </a:tabLst>
                      </a:pPr>
                      <a:r>
                        <a:rPr lang="en-US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HH:	$796.2 M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4422541"/>
                  </a:ext>
                </a:extLst>
              </a:tr>
              <a:tr h="9873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US" sz="1600" b="1" u="none" dirty="0">
                          <a:solidFill>
                            <a:schemeClr val="tx2"/>
                          </a:solidFill>
                          <a:latin typeface="Californian FB" panose="0207040306080B030204" pitchFamily="18" charset="0"/>
                        </a:rPr>
                        <a:t>Sandpoint BNSF Project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Expand Capacity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9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378 counties;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n-US" sz="19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1,638 M Bu.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000" b="0" i="0" u="none" strike="noStrike" kern="1200" baseline="30000" dirty="0" smtClean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rd</a:t>
                      </a:r>
                      <a:endParaRPr lang="en-US" sz="20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fornian FB" panose="0207040306080B0302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$129.7 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Northern Corridor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tabLst>
                          <a:tab pos="338138" algn="r"/>
                          <a:tab pos="400050" algn="l"/>
                        </a:tabLst>
                      </a:pPr>
                      <a:r>
                        <a:rPr lang="en-US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O: 	$208.7 M</a:t>
                      </a:r>
                    </a:p>
                    <a:p>
                      <a:pPr marL="0" algn="l" defTabSz="914400" rtl="0" eaLnBrk="1" fontAlgn="ctr" latinLnBrk="0" hangingPunct="1">
                        <a:tabLst>
                          <a:tab pos="338138" algn="r"/>
                          <a:tab pos="400050" algn="l"/>
                        </a:tabLst>
                      </a:pPr>
                      <a:r>
                        <a:rPr lang="en-US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J:	$69.1 M</a:t>
                      </a:r>
                    </a:p>
                    <a:p>
                      <a:pPr marL="0" algn="l" defTabSz="914400" rtl="0" eaLnBrk="1" fontAlgn="ctr" latinLnBrk="0" hangingPunct="1">
                        <a:tabLst>
                          <a:tab pos="338138" algn="r"/>
                          <a:tab pos="400050" algn="l"/>
                        </a:tabLst>
                      </a:pPr>
                      <a:r>
                        <a:rPr lang="en-US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HH:	$47.3 M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417651"/>
                  </a:ext>
                </a:extLst>
              </a:tr>
              <a:tr h="9873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</a:rPr>
                        <a:t>Merchants Bridge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Expand Capacity; Mitigate Failure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9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179 counties;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n-US" sz="19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817 M Bu. 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2000" b="0" i="0" u="none" strike="noStrike" kern="1200" baseline="30000" dirty="0" smtClean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th</a:t>
                      </a:r>
                      <a:endParaRPr lang="en-US" sz="20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fornian FB" panose="0207040306080B0302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$42.8 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Support East-West Crossings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tabLst>
                          <a:tab pos="338138" algn="r"/>
                          <a:tab pos="400050" algn="l"/>
                        </a:tabLst>
                      </a:pPr>
                      <a:r>
                        <a:rPr lang="en-US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O:	$305.1 M</a:t>
                      </a:r>
                    </a:p>
                    <a:p>
                      <a:pPr marL="0" algn="l" defTabSz="914400" rtl="0" eaLnBrk="1" fontAlgn="ctr" latinLnBrk="0" hangingPunct="1">
                        <a:tabLst>
                          <a:tab pos="338138" algn="r"/>
                          <a:tab pos="400050" algn="l"/>
                        </a:tabLst>
                      </a:pPr>
                      <a:r>
                        <a:rPr lang="en-US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J:	$115.8 M</a:t>
                      </a:r>
                    </a:p>
                    <a:p>
                      <a:pPr marL="0" algn="l" defTabSz="914400" rtl="0" eaLnBrk="1" fontAlgn="ctr" latinLnBrk="0" hangingPunct="1">
                        <a:tabLst>
                          <a:tab pos="338138" algn="r"/>
                          <a:tab pos="400050" algn="l"/>
                        </a:tabLst>
                      </a:pPr>
                      <a:r>
                        <a:rPr lang="en-US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HH:	$75.6 M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5521792"/>
                  </a:ext>
                </a:extLst>
              </a:tr>
              <a:tr h="9873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US" sz="1600" b="1" u="none" dirty="0" smtClean="0">
                          <a:solidFill>
                            <a:schemeClr val="tx2"/>
                          </a:solidFill>
                          <a:latin typeface="Californian FB" panose="0207040306080B030204" pitchFamily="18" charset="0"/>
                        </a:rPr>
                        <a:t>CA Rail Project</a:t>
                      </a:r>
                      <a:endParaRPr lang="en-US" altLang="en-US" sz="1600" b="1" u="none" dirty="0">
                        <a:solidFill>
                          <a:schemeClr val="tx2"/>
                        </a:solidFill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Expand </a:t>
                      </a:r>
                      <a:r>
                        <a:rPr lang="en-US" sz="14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Capacity/Efficiency/Safety</a:t>
                      </a:r>
                      <a:endParaRPr lang="en-US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fornian FB" panose="0207040306080B0302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9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97 </a:t>
                      </a:r>
                      <a:r>
                        <a:rPr lang="en-US" sz="19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counties;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n-US" sz="19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496 </a:t>
                      </a:r>
                      <a:r>
                        <a:rPr lang="en-US" sz="19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M Bu.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2000" b="0" i="0" u="none" strike="noStrike" kern="1200" baseline="30000" dirty="0" smtClean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nd</a:t>
                      </a:r>
                      <a:r>
                        <a:rPr lang="en-US" sz="20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 </a:t>
                      </a:r>
                      <a:endParaRPr lang="en-US" sz="20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fornian FB" panose="0207040306080B0302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$0</a:t>
                      </a:r>
                      <a:endParaRPr lang="en-US" sz="20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fornian FB" panose="0207040306080B0302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Container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 Exports</a:t>
                      </a:r>
                      <a:endParaRPr lang="en-US" sz="20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fornian FB" panose="0207040306080B0302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tabLst>
                          <a:tab pos="338138" algn="r"/>
                          <a:tab pos="400050" algn="l"/>
                        </a:tabLst>
                      </a:pPr>
                      <a:r>
                        <a:rPr lang="en-US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O: 	$</a:t>
                      </a:r>
                      <a:r>
                        <a:rPr lang="en-US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2,397 </a:t>
                      </a:r>
                      <a:r>
                        <a:rPr lang="en-US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M</a:t>
                      </a:r>
                    </a:p>
                    <a:p>
                      <a:pPr marL="0" algn="l" defTabSz="914400" rtl="0" eaLnBrk="1" fontAlgn="ctr" latinLnBrk="0" hangingPunct="1">
                        <a:tabLst>
                          <a:tab pos="338138" algn="r"/>
                          <a:tab pos="400050" algn="l"/>
                        </a:tabLst>
                      </a:pPr>
                      <a:r>
                        <a:rPr lang="en-US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J:	</a:t>
                      </a:r>
                      <a:r>
                        <a:rPr lang="en-US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$864 </a:t>
                      </a:r>
                      <a:r>
                        <a:rPr lang="en-US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M</a:t>
                      </a:r>
                    </a:p>
                    <a:p>
                      <a:pPr marL="0" algn="l" defTabSz="914400" rtl="0" eaLnBrk="1" fontAlgn="ctr" latinLnBrk="0" hangingPunct="1">
                        <a:tabLst>
                          <a:tab pos="338138" algn="r"/>
                          <a:tab pos="400050" algn="l"/>
                        </a:tabLst>
                      </a:pPr>
                      <a:r>
                        <a:rPr lang="en-US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HH:	$</a:t>
                      </a:r>
                      <a:r>
                        <a:rPr lang="en-US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460 </a:t>
                      </a:r>
                      <a:r>
                        <a:rPr lang="en-US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9111730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848F5570-A306-4F6C-ACB8-66F73513F6EE}"/>
              </a:ext>
            </a:extLst>
          </p:cNvPr>
          <p:cNvSpPr txBox="1">
            <a:spLocks/>
          </p:cNvSpPr>
          <p:nvPr/>
        </p:nvSpPr>
        <p:spPr bwMode="black">
          <a:xfrm>
            <a:off x="186576" y="959683"/>
            <a:ext cx="8770845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457200" bIns="45720" numCol="1" anchor="b" anchorCtr="1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altLang="en-US" sz="3200" b="0" u="sng" dirty="0" smtClean="0">
                <a:solidFill>
                  <a:schemeClr val="tx2"/>
                </a:solidFill>
                <a:latin typeface="Californian FB" panose="0207040306080B030204" pitchFamily="18" charset="0"/>
              </a:rPr>
              <a:t>Shipper / Network Impacts</a:t>
            </a:r>
            <a:endParaRPr lang="en-US" altLang="en-US" sz="3200" b="0" u="sng" dirty="0">
              <a:solidFill>
                <a:schemeClr val="tx2"/>
              </a:solidFill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48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810" y="0"/>
            <a:ext cx="2542357" cy="822325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15C90FB-8E6C-4066-8778-99E3464F80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668051"/>
              </p:ext>
            </p:extLst>
          </p:nvPr>
        </p:nvGraphicFramePr>
        <p:xfrm>
          <a:off x="113900" y="1632572"/>
          <a:ext cx="8916199" cy="4556126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219141">
                  <a:extLst>
                    <a:ext uri="{9D8B030D-6E8A-4147-A177-3AD203B41FA5}">
                      <a16:colId xmlns:a16="http://schemas.microsoft.com/office/drawing/2014/main" val="4166411016"/>
                    </a:ext>
                  </a:extLst>
                </a:gridCol>
                <a:gridCol w="1432193">
                  <a:extLst>
                    <a:ext uri="{9D8B030D-6E8A-4147-A177-3AD203B41FA5}">
                      <a16:colId xmlns:a16="http://schemas.microsoft.com/office/drawing/2014/main" val="39626791"/>
                    </a:ext>
                  </a:extLst>
                </a:gridCol>
                <a:gridCol w="1355074">
                  <a:extLst>
                    <a:ext uri="{9D8B030D-6E8A-4147-A177-3AD203B41FA5}">
                      <a16:colId xmlns:a16="http://schemas.microsoft.com/office/drawing/2014/main" val="693933823"/>
                    </a:ext>
                  </a:extLst>
                </a:gridCol>
                <a:gridCol w="1233890">
                  <a:extLst>
                    <a:ext uri="{9D8B030D-6E8A-4147-A177-3AD203B41FA5}">
                      <a16:colId xmlns:a16="http://schemas.microsoft.com/office/drawing/2014/main" val="3566975902"/>
                    </a:ext>
                  </a:extLst>
                </a:gridCol>
                <a:gridCol w="1015989">
                  <a:extLst>
                    <a:ext uri="{9D8B030D-6E8A-4147-A177-3AD203B41FA5}">
                      <a16:colId xmlns:a16="http://schemas.microsoft.com/office/drawing/2014/main" val="3860616671"/>
                    </a:ext>
                  </a:extLst>
                </a:gridCol>
                <a:gridCol w="1245636">
                  <a:extLst>
                    <a:ext uri="{9D8B030D-6E8A-4147-A177-3AD203B41FA5}">
                      <a16:colId xmlns:a16="http://schemas.microsoft.com/office/drawing/2014/main" val="2190965101"/>
                    </a:ext>
                  </a:extLst>
                </a:gridCol>
                <a:gridCol w="1414276">
                  <a:extLst>
                    <a:ext uri="{9D8B030D-6E8A-4147-A177-3AD203B41FA5}">
                      <a16:colId xmlns:a16="http://schemas.microsoft.com/office/drawing/2014/main" val="584380819"/>
                    </a:ext>
                  </a:extLst>
                </a:gridCol>
              </a:tblGrid>
              <a:tr h="606654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Type of Improvement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Network Effects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Rank</a:t>
                      </a:r>
                      <a:endParaRPr lang="en-US" sz="1600" b="1" u="none" strike="noStrike" kern="1200" dirty="0">
                        <a:solidFill>
                          <a:schemeClr val="tx2"/>
                        </a:solidFill>
                        <a:effectLst/>
                        <a:latin typeface="Californian FB" panose="0207040306080B0302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Private Investment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System v. Local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Construction Impacts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288511"/>
                  </a:ext>
                </a:extLst>
              </a:tr>
              <a:tr h="9873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US" sz="1600" b="1" u="none" dirty="0">
                          <a:solidFill>
                            <a:schemeClr val="tx2"/>
                          </a:solidFill>
                          <a:latin typeface="Californian FB" panose="0207040306080B030204" pitchFamily="18" charset="0"/>
                        </a:rPr>
                        <a:t>Sandpoint BNSF Project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Expand Capacity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9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378 counties;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n-US" sz="19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1,638 M Bu.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2000" b="0" i="0" u="none" strike="noStrike" kern="1200" baseline="30000" dirty="0" smtClean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rd</a:t>
                      </a:r>
                      <a:endParaRPr lang="en-US" sz="20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fornian FB" panose="0207040306080B0302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$129.7 M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Northern Corridor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tabLst>
                          <a:tab pos="338138" algn="r"/>
                          <a:tab pos="400050" algn="l"/>
                        </a:tabLst>
                      </a:pPr>
                      <a:r>
                        <a:rPr lang="en-US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O: 	$208.7 M</a:t>
                      </a:r>
                    </a:p>
                    <a:p>
                      <a:pPr marL="0" algn="l" defTabSz="914400" rtl="0" eaLnBrk="1" fontAlgn="ctr" latinLnBrk="0" hangingPunct="1">
                        <a:tabLst>
                          <a:tab pos="338138" algn="r"/>
                          <a:tab pos="400050" algn="l"/>
                        </a:tabLst>
                      </a:pPr>
                      <a:r>
                        <a:rPr lang="en-US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J:	$69.1 M</a:t>
                      </a:r>
                    </a:p>
                    <a:p>
                      <a:pPr marL="0" algn="l" defTabSz="914400" rtl="0" eaLnBrk="1" fontAlgn="ctr" latinLnBrk="0" hangingPunct="1">
                        <a:tabLst>
                          <a:tab pos="338138" algn="r"/>
                          <a:tab pos="400050" algn="l"/>
                        </a:tabLst>
                      </a:pPr>
                      <a:r>
                        <a:rPr lang="en-US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HH:	$47.3 M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3378426"/>
                  </a:ext>
                </a:extLst>
              </a:tr>
              <a:tr h="9873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</a:rPr>
                        <a:t>Merchants Bridge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Expand Capacity; Mitigate Failure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9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179 counties;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n-US" sz="19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817 M Bu.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000" b="0" i="0" u="none" strike="noStrike" kern="1200" baseline="30000" dirty="0" smtClean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th</a:t>
                      </a:r>
                      <a:endParaRPr lang="en-US" sz="20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fornian FB" panose="0207040306080B0302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$42.8 M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Support East-West Crossings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tabLst>
                          <a:tab pos="338138" algn="r"/>
                          <a:tab pos="400050" algn="l"/>
                        </a:tabLst>
                      </a:pPr>
                      <a:r>
                        <a:rPr lang="en-US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O:	$305.1 M</a:t>
                      </a:r>
                    </a:p>
                    <a:p>
                      <a:pPr marL="0" algn="l" defTabSz="914400" rtl="0" eaLnBrk="1" fontAlgn="ctr" latinLnBrk="0" hangingPunct="1">
                        <a:tabLst>
                          <a:tab pos="338138" algn="r"/>
                          <a:tab pos="400050" algn="l"/>
                        </a:tabLst>
                      </a:pPr>
                      <a:r>
                        <a:rPr lang="en-US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J:	$115.8 M</a:t>
                      </a:r>
                    </a:p>
                    <a:p>
                      <a:pPr marL="0" algn="l" defTabSz="914400" rtl="0" eaLnBrk="1" fontAlgn="ctr" latinLnBrk="0" hangingPunct="1">
                        <a:tabLst>
                          <a:tab pos="338138" algn="r"/>
                          <a:tab pos="400050" algn="l"/>
                        </a:tabLst>
                      </a:pPr>
                      <a:r>
                        <a:rPr lang="en-US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HH:	$75.6 M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4422541"/>
                  </a:ext>
                </a:extLst>
              </a:tr>
              <a:tr h="9873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en-US" sz="1600" b="1" u="none" dirty="0" smtClean="0">
                          <a:solidFill>
                            <a:schemeClr val="tx2"/>
                          </a:solidFill>
                          <a:latin typeface="Californian FB" panose="0207040306080B030204" pitchFamily="18" charset="0"/>
                        </a:rPr>
                        <a:t>CA Rail Project</a:t>
                      </a:r>
                      <a:endParaRPr lang="en-US" altLang="en-US" sz="1600" b="1" u="none" dirty="0">
                        <a:solidFill>
                          <a:schemeClr val="tx2"/>
                        </a:solidFill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Expand </a:t>
                      </a:r>
                      <a:r>
                        <a:rPr lang="en-US" sz="14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Capacity/Efficiency/Safety</a:t>
                      </a:r>
                      <a:endParaRPr lang="en-US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fornian FB" panose="0207040306080B0302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9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97 </a:t>
                      </a:r>
                      <a:r>
                        <a:rPr lang="en-US" sz="19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counties;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n-US" sz="19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496 </a:t>
                      </a:r>
                      <a:r>
                        <a:rPr lang="en-US" sz="19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M Bu.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2000" b="0" i="0" u="none" strike="noStrike" kern="1200" baseline="30000" dirty="0" smtClean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nd</a:t>
                      </a:r>
                      <a:r>
                        <a:rPr lang="en-US" sz="20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 </a:t>
                      </a:r>
                      <a:endParaRPr lang="en-US" sz="20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fornian FB" panose="0207040306080B0302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$0</a:t>
                      </a:r>
                      <a:endParaRPr lang="en-US" sz="20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fornian FB" panose="0207040306080B0302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Container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 Exports</a:t>
                      </a:r>
                      <a:endParaRPr lang="en-US" sz="20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fornian FB" panose="0207040306080B0302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tabLst>
                          <a:tab pos="338138" algn="r"/>
                          <a:tab pos="400050" algn="l"/>
                        </a:tabLst>
                      </a:pPr>
                      <a:r>
                        <a:rPr lang="en-US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O: 	$</a:t>
                      </a:r>
                      <a:r>
                        <a:rPr lang="en-US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2,397 </a:t>
                      </a:r>
                      <a:r>
                        <a:rPr lang="en-US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M</a:t>
                      </a:r>
                    </a:p>
                    <a:p>
                      <a:pPr marL="0" algn="l" defTabSz="914400" rtl="0" eaLnBrk="1" fontAlgn="ctr" latinLnBrk="0" hangingPunct="1">
                        <a:tabLst>
                          <a:tab pos="338138" algn="r"/>
                          <a:tab pos="400050" algn="l"/>
                        </a:tabLst>
                      </a:pPr>
                      <a:r>
                        <a:rPr lang="en-US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J:	</a:t>
                      </a:r>
                      <a:r>
                        <a:rPr lang="en-US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$864 </a:t>
                      </a:r>
                      <a:r>
                        <a:rPr lang="en-US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M</a:t>
                      </a:r>
                    </a:p>
                    <a:p>
                      <a:pPr marL="0" algn="l" defTabSz="914400" rtl="0" eaLnBrk="1" fontAlgn="ctr" latinLnBrk="0" hangingPunct="1">
                        <a:tabLst>
                          <a:tab pos="338138" algn="r"/>
                          <a:tab pos="400050" algn="l"/>
                        </a:tabLst>
                      </a:pPr>
                      <a:r>
                        <a:rPr lang="en-US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HH:	$</a:t>
                      </a:r>
                      <a:r>
                        <a:rPr lang="en-US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460 </a:t>
                      </a:r>
                      <a:r>
                        <a:rPr lang="en-US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417651"/>
                  </a:ext>
                </a:extLst>
              </a:tr>
              <a:tr h="9873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</a:rPr>
                        <a:t>Olmsted Locks and Dam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Expand Capacity; Mitigate Failure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9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435 counties;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n-US" sz="19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1,117 M Bu.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2000" b="0" i="0" u="none" strike="noStrike" kern="1200" baseline="30000" dirty="0" smtClean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st</a:t>
                      </a:r>
                      <a:endParaRPr lang="en-US" sz="20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fornian FB" panose="0207040306080B0302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$0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Ohio River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tabLst>
                          <a:tab pos="338138" algn="r"/>
                          <a:tab pos="400050" algn="l"/>
                        </a:tabLst>
                      </a:pPr>
                      <a:r>
                        <a:rPr lang="en-US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O:	$3,467.4 M</a:t>
                      </a:r>
                    </a:p>
                    <a:p>
                      <a:pPr marL="0" algn="l" defTabSz="914400" rtl="0" eaLnBrk="1" fontAlgn="ctr" latinLnBrk="0" hangingPunct="1">
                        <a:tabLst>
                          <a:tab pos="338138" algn="r"/>
                          <a:tab pos="400050" algn="l"/>
                        </a:tabLst>
                      </a:pPr>
                      <a:r>
                        <a:rPr lang="en-US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J:	$1,153.5 M</a:t>
                      </a:r>
                    </a:p>
                    <a:p>
                      <a:pPr marL="0" algn="l" defTabSz="914400" rtl="0" eaLnBrk="1" fontAlgn="ctr" latinLnBrk="0" hangingPunct="1">
                        <a:tabLst>
                          <a:tab pos="338138" algn="r"/>
                          <a:tab pos="400050" algn="l"/>
                        </a:tabLst>
                      </a:pPr>
                      <a:r>
                        <a:rPr lang="en-US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fornian FB" panose="0207040306080B030204" pitchFamily="18" charset="0"/>
                          <a:ea typeface="+mn-ea"/>
                          <a:cs typeface="+mn-cs"/>
                        </a:rPr>
                        <a:t>	HH:	$796.2 M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5521792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848F5570-A306-4F6C-ACB8-66F73513F6EE}"/>
              </a:ext>
            </a:extLst>
          </p:cNvPr>
          <p:cNvSpPr txBox="1">
            <a:spLocks/>
          </p:cNvSpPr>
          <p:nvPr/>
        </p:nvSpPr>
        <p:spPr bwMode="black">
          <a:xfrm>
            <a:off x="186576" y="959683"/>
            <a:ext cx="8770845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457200" bIns="45720" numCol="1" anchor="b" anchorCtr="1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altLang="en-US" sz="3200" b="0" u="sng" dirty="0" smtClean="0">
                <a:solidFill>
                  <a:schemeClr val="tx2"/>
                </a:solidFill>
                <a:latin typeface="Californian FB" panose="0207040306080B030204" pitchFamily="18" charset="0"/>
              </a:rPr>
              <a:t>Private Investment</a:t>
            </a:r>
            <a:endParaRPr lang="en-US" altLang="en-US" sz="3200" b="0" u="sng" dirty="0">
              <a:solidFill>
                <a:schemeClr val="tx2"/>
              </a:solidFill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67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810" y="0"/>
            <a:ext cx="2542357" cy="82232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E0AAC51-197A-4E46-8123-1C4688692426}"/>
              </a:ext>
            </a:extLst>
          </p:cNvPr>
          <p:cNvSpPr txBox="1">
            <a:spLocks/>
          </p:cNvSpPr>
          <p:nvPr/>
        </p:nvSpPr>
        <p:spPr>
          <a:xfrm>
            <a:off x="538751" y="1454772"/>
            <a:ext cx="7928473" cy="50222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algn="l" fontAlgn="auto">
              <a:spcAft>
                <a:spcPts val="0"/>
              </a:spcAft>
            </a:pPr>
            <a:endParaRPr lang="en-US" sz="2800" b="1" dirty="0">
              <a:solidFill>
                <a:srgbClr val="000000"/>
              </a:solidFill>
              <a:latin typeface="Californian FB" panose="0207040306080B030204" pitchFamily="18" charset="0"/>
            </a:endParaRPr>
          </a:p>
          <a:p>
            <a:pPr indent="-914400" fontAlgn="auto">
              <a:spcAft>
                <a:spcPts val="0"/>
              </a:spcAft>
            </a:pPr>
            <a:endParaRPr lang="en-US" sz="3200" b="1" dirty="0">
              <a:solidFill>
                <a:srgbClr val="000000"/>
              </a:solidFill>
              <a:latin typeface="Californian FB" panose="0207040306080B030204" pitchFamily="18" charset="0"/>
            </a:endParaRPr>
          </a:p>
          <a:p>
            <a:pPr marL="1089025" indent="-631825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alifornian FB" panose="0207040306080B030204" pitchFamily="18" charset="0"/>
              </a:rPr>
              <a:t>Environmental </a:t>
            </a:r>
            <a:r>
              <a:rPr lang="en-US" sz="2800" b="1" dirty="0" smtClean="0">
                <a:solidFill>
                  <a:srgbClr val="000000"/>
                </a:solidFill>
                <a:latin typeface="Californian FB" panose="0207040306080B030204" pitchFamily="18" charset="0"/>
              </a:rPr>
              <a:t>effects (energy, emissions, life-cycle)</a:t>
            </a:r>
            <a:endParaRPr lang="en-US" sz="2800" b="1" dirty="0">
              <a:solidFill>
                <a:srgbClr val="000000"/>
              </a:solidFill>
              <a:latin typeface="Californian FB" panose="0207040306080B030204" pitchFamily="18" charset="0"/>
            </a:endParaRPr>
          </a:p>
          <a:p>
            <a:pPr marL="1089025" lvl="5" indent="-631825" algn="l"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rgbClr val="000000"/>
              </a:solidFill>
              <a:latin typeface="Californian FB" panose="0207040306080B030204" pitchFamily="18" charset="0"/>
            </a:endParaRPr>
          </a:p>
          <a:p>
            <a:pPr marL="1089025" lvl="5" indent="-631825" algn="l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  <a:latin typeface="Californian FB" panose="0207040306080B030204" pitchFamily="18" charset="0"/>
              </a:rPr>
              <a:t>Safety (accidents)</a:t>
            </a:r>
            <a:endParaRPr lang="en-US" sz="2800" b="1" dirty="0">
              <a:solidFill>
                <a:srgbClr val="000000"/>
              </a:solidFill>
              <a:latin typeface="Californian FB" panose="0207040306080B030204" pitchFamily="18" charset="0"/>
            </a:endParaRPr>
          </a:p>
          <a:p>
            <a:pPr marL="1089025" lvl="5" indent="-631825" algn="l"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rgbClr val="000000"/>
              </a:solidFill>
              <a:latin typeface="Californian FB" panose="0207040306080B030204" pitchFamily="18" charset="0"/>
            </a:endParaRPr>
          </a:p>
          <a:p>
            <a:pPr marL="1089025" lvl="5" indent="-631825" algn="l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  <a:latin typeface="Californian FB" panose="0207040306080B030204" pitchFamily="18" charset="0"/>
              </a:rPr>
              <a:t>Road congestion (travel time) and pavement damage</a:t>
            </a:r>
          </a:p>
          <a:p>
            <a:pPr marL="1089025" lvl="5" indent="-631825" algn="l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0000"/>
              </a:solidFill>
              <a:latin typeface="Californian FB" panose="0207040306080B030204" pitchFamily="18" charset="0"/>
            </a:endParaRPr>
          </a:p>
          <a:p>
            <a:pPr marL="1089025" lvl="5" indent="-631825" algn="l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alifornian FB" panose="0207040306080B030204" pitchFamily="18" charset="0"/>
              </a:rPr>
              <a:t>Regional economic effects of network improvement</a:t>
            </a:r>
          </a:p>
          <a:p>
            <a:pPr marL="622300" lvl="1" indent="-622300" algn="l" fontAlgn="auto">
              <a:spcAft>
                <a:spcPts val="0"/>
              </a:spcAft>
              <a:buFont typeface="+mj-lt"/>
              <a:buAutoNum type="arabicPeriod"/>
            </a:pPr>
            <a:endParaRPr lang="en-US" sz="3200" b="1" dirty="0">
              <a:solidFill>
                <a:srgbClr val="000000"/>
              </a:solidFill>
              <a:latin typeface="Californian FB" panose="0207040306080B0302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6EA291F-FFDC-44AC-A137-AEAFF1774102}"/>
              </a:ext>
            </a:extLst>
          </p:cNvPr>
          <p:cNvSpPr txBox="1">
            <a:spLocks/>
          </p:cNvSpPr>
          <p:nvPr/>
        </p:nvSpPr>
        <p:spPr bwMode="black">
          <a:xfrm>
            <a:off x="159441" y="810247"/>
            <a:ext cx="8770845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457200" bIns="45720" numCol="1" anchor="b" anchorCtr="1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altLang="en-US" sz="3200" b="0" u="sng" dirty="0" smtClean="0">
                <a:solidFill>
                  <a:schemeClr val="tx2"/>
                </a:solidFill>
                <a:latin typeface="Californian FB" panose="0207040306080B030204" pitchFamily="18" charset="0"/>
              </a:rPr>
              <a:t>Effects not Captured</a:t>
            </a:r>
            <a:endParaRPr lang="en-US" altLang="en-US" sz="3200" b="0" u="sng" dirty="0">
              <a:solidFill>
                <a:schemeClr val="tx2"/>
              </a:solidFill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41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810" y="0"/>
            <a:ext cx="2542357" cy="82232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E0AAC51-197A-4E46-8123-1C4688692426}"/>
              </a:ext>
            </a:extLst>
          </p:cNvPr>
          <p:cNvSpPr txBox="1">
            <a:spLocks/>
          </p:cNvSpPr>
          <p:nvPr/>
        </p:nvSpPr>
        <p:spPr>
          <a:xfrm>
            <a:off x="538751" y="1281397"/>
            <a:ext cx="7928473" cy="5022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algn="l" fontAlgn="auto">
              <a:spcAft>
                <a:spcPts val="0"/>
              </a:spcAft>
            </a:pPr>
            <a:endParaRPr lang="en-US" sz="2800" dirty="0">
              <a:solidFill>
                <a:srgbClr val="000000"/>
              </a:solidFill>
              <a:latin typeface="Californian FB" panose="0207040306080B030204" pitchFamily="18" charset="0"/>
            </a:endParaRPr>
          </a:p>
          <a:p>
            <a:pPr indent="-914400" fontAlgn="auto">
              <a:spcAft>
                <a:spcPts val="0"/>
              </a:spcAft>
            </a:pPr>
            <a:endParaRPr lang="en-US" sz="3200" dirty="0">
              <a:solidFill>
                <a:srgbClr val="000000"/>
              </a:solidFill>
              <a:latin typeface="Californian FB" panose="0207040306080B030204" pitchFamily="18" charset="0"/>
            </a:endParaRPr>
          </a:p>
          <a:p>
            <a:pPr marL="622300" lvl="1" indent="-622300" algn="l" fontAlgn="auto">
              <a:spcAft>
                <a:spcPts val="0"/>
              </a:spcAft>
              <a:buFont typeface="+mj-lt"/>
              <a:buAutoNum type="arabicPeriod"/>
            </a:pPr>
            <a:r>
              <a:rPr lang="en-US" sz="3200" dirty="0" smtClean="0">
                <a:solidFill>
                  <a:srgbClr val="000000"/>
                </a:solidFill>
                <a:latin typeface="Californian FB" panose="0207040306080B030204" pitchFamily="18" charset="0"/>
              </a:rPr>
              <a:t>Applied within your organization?</a:t>
            </a:r>
          </a:p>
          <a:p>
            <a:pPr marL="622300" lvl="1" indent="-622300" algn="l" fontAlgn="auto">
              <a:spcAft>
                <a:spcPts val="0"/>
              </a:spcAft>
              <a:buFont typeface="+mj-lt"/>
              <a:buAutoNum type="arabicPeriod"/>
            </a:pPr>
            <a:endParaRPr lang="en-US" sz="3200" dirty="0" smtClean="0">
              <a:solidFill>
                <a:srgbClr val="000000"/>
              </a:solidFill>
              <a:latin typeface="Californian FB" panose="0207040306080B030204" pitchFamily="18" charset="0"/>
            </a:endParaRPr>
          </a:p>
          <a:p>
            <a:pPr marL="622300" lvl="1" indent="-622300" algn="l" fontAlgn="auto">
              <a:spcAft>
                <a:spcPts val="0"/>
              </a:spcAft>
              <a:buFont typeface="+mj-lt"/>
              <a:buAutoNum type="arabicPeriod"/>
            </a:pPr>
            <a:r>
              <a:rPr lang="en-US" sz="3200" dirty="0" smtClean="0">
                <a:solidFill>
                  <a:srgbClr val="000000"/>
                </a:solidFill>
                <a:latin typeface="Californian FB" panose="0207040306080B030204" pitchFamily="18" charset="0"/>
              </a:rPr>
              <a:t>Improved upon? How?</a:t>
            </a:r>
          </a:p>
          <a:p>
            <a:pPr marL="622300" lvl="1" indent="-622300" algn="l" fontAlgn="auto">
              <a:spcAft>
                <a:spcPts val="0"/>
              </a:spcAft>
              <a:buFont typeface="+mj-lt"/>
              <a:buAutoNum type="arabicPeriod"/>
            </a:pPr>
            <a:endParaRPr lang="en-US" sz="3200" dirty="0" smtClean="0">
              <a:solidFill>
                <a:srgbClr val="000000"/>
              </a:solidFill>
              <a:latin typeface="Californian FB" panose="0207040306080B030204" pitchFamily="18" charset="0"/>
            </a:endParaRPr>
          </a:p>
          <a:p>
            <a:pPr marL="622300" lvl="1" indent="-622300" algn="l" fontAlgn="auto">
              <a:spcAft>
                <a:spcPts val="0"/>
              </a:spcAft>
              <a:buFont typeface="+mj-lt"/>
              <a:buAutoNum type="arabicPeriod"/>
            </a:pPr>
            <a:r>
              <a:rPr lang="en-US" sz="3200" dirty="0" smtClean="0">
                <a:solidFill>
                  <a:srgbClr val="000000"/>
                </a:solidFill>
                <a:latin typeface="Californian FB" panose="0207040306080B030204" pitchFamily="18" charset="0"/>
              </a:rPr>
              <a:t>Resources to maintain and update?</a:t>
            </a:r>
          </a:p>
          <a:p>
            <a:pPr marL="622300" lvl="1" indent="-622300" algn="l" fontAlgn="auto">
              <a:spcAft>
                <a:spcPts val="0"/>
              </a:spcAft>
              <a:buFont typeface="+mj-lt"/>
              <a:buAutoNum type="arabicPeriod"/>
            </a:pPr>
            <a:endParaRPr lang="en-US" sz="3200" dirty="0">
              <a:solidFill>
                <a:srgbClr val="000000"/>
              </a:solidFill>
              <a:latin typeface="Californian FB" panose="0207040306080B030204" pitchFamily="18" charset="0"/>
            </a:endParaRPr>
          </a:p>
          <a:p>
            <a:pPr marL="622300" lvl="1" indent="-622300" algn="l" fontAlgn="auto">
              <a:spcAft>
                <a:spcPts val="0"/>
              </a:spcAft>
              <a:buFont typeface="+mj-lt"/>
              <a:buAutoNum type="arabicPeriod"/>
            </a:pPr>
            <a:r>
              <a:rPr lang="en-US" sz="3200" dirty="0" smtClean="0">
                <a:solidFill>
                  <a:srgbClr val="000000"/>
                </a:solidFill>
                <a:latin typeface="Californian FB" panose="0207040306080B030204" pitchFamily="18" charset="0"/>
              </a:rPr>
              <a:t>Result in more efficient and effective infrastructure investments?</a:t>
            </a:r>
            <a:endParaRPr lang="en-US" sz="3200" dirty="0">
              <a:solidFill>
                <a:srgbClr val="000000"/>
              </a:solidFill>
              <a:latin typeface="Californian FB" panose="0207040306080B0302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6EA291F-FFDC-44AC-A137-AEAFF1774102}"/>
              </a:ext>
            </a:extLst>
          </p:cNvPr>
          <p:cNvSpPr txBox="1">
            <a:spLocks/>
          </p:cNvSpPr>
          <p:nvPr/>
        </p:nvSpPr>
        <p:spPr bwMode="black">
          <a:xfrm>
            <a:off x="117564" y="1013631"/>
            <a:ext cx="8770845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457200" bIns="45720" numCol="1" anchor="b" anchorCtr="1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altLang="en-US" sz="3200" b="0" u="sng" dirty="0" smtClean="0">
                <a:solidFill>
                  <a:schemeClr val="tx2"/>
                </a:solidFill>
                <a:latin typeface="Californian FB" panose="0207040306080B030204" pitchFamily="18" charset="0"/>
              </a:rPr>
              <a:t>Feedback</a:t>
            </a:r>
            <a:endParaRPr lang="en-US" altLang="en-US" sz="3200" b="0" u="sng" dirty="0">
              <a:solidFill>
                <a:schemeClr val="tx2"/>
              </a:solidFill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29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304800" y="2514600"/>
            <a:ext cx="8534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44475" indent="-244475">
              <a:lnSpc>
                <a:spcPct val="95000"/>
              </a:lnSpc>
              <a:spcBef>
                <a:spcPct val="25000"/>
              </a:spcBef>
              <a:buSzPct val="125000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17525" indent="-271463" algn="ctr">
              <a:lnSpc>
                <a:spcPct val="95000"/>
              </a:lnSpc>
              <a:spcBef>
                <a:spcPct val="10000"/>
              </a:spcBef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01675" indent="-182563" algn="ctr">
              <a:lnSpc>
                <a:spcPct val="95000"/>
              </a:lnSpc>
              <a:spcBef>
                <a:spcPct val="1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30275" indent="-227013" algn="ctr">
              <a:lnSpc>
                <a:spcPct val="95000"/>
              </a:lnSpc>
              <a:spcBef>
                <a:spcPct val="10000"/>
              </a:spcBef>
              <a:buFont typeface="Wingdings" panose="05000000000000000000" pitchFamily="2" charset="2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112838" indent="-180975" algn="ctr">
              <a:lnSpc>
                <a:spcPct val="95000"/>
              </a:lnSpc>
              <a:spcBef>
                <a:spcPct val="1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570038" indent="-180975" algn="ctr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027238" indent="-180975" algn="ctr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484438" indent="-180975" algn="ctr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41638" indent="-180975" algn="ctr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44475" marR="0" lvl="0" indent="-244475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Pct val="125000"/>
              <a:buFontTx/>
              <a:buChar char="•"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17881" y="1375448"/>
            <a:ext cx="8770844" cy="443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80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Californian FB" panose="0207040306080B0302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black">
          <a:xfrm>
            <a:off x="159441" y="810247"/>
            <a:ext cx="8770845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457200" bIns="45720" numCol="1" anchor="b" anchorCtr="1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altLang="en-US" sz="3200" b="0" u="sng" dirty="0">
                <a:solidFill>
                  <a:schemeClr val="tx2"/>
                </a:solidFill>
                <a:latin typeface="Californian FB" panose="0207040306080B030204" pitchFamily="18" charset="0"/>
              </a:rPr>
              <a:t>Regional Economic Modeling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810" y="0"/>
            <a:ext cx="2542357" cy="822325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8558F1E-BB1F-4C11-9860-1082A4A276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677700"/>
              </p:ext>
            </p:extLst>
          </p:nvPr>
        </p:nvGraphicFramePr>
        <p:xfrm>
          <a:off x="304799" y="1762761"/>
          <a:ext cx="8534400" cy="4731693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706880">
                  <a:extLst>
                    <a:ext uri="{9D8B030D-6E8A-4147-A177-3AD203B41FA5}">
                      <a16:colId xmlns:a16="http://schemas.microsoft.com/office/drawing/2014/main" val="1306207412"/>
                    </a:ext>
                  </a:extLst>
                </a:gridCol>
                <a:gridCol w="1706880">
                  <a:extLst>
                    <a:ext uri="{9D8B030D-6E8A-4147-A177-3AD203B41FA5}">
                      <a16:colId xmlns:a16="http://schemas.microsoft.com/office/drawing/2014/main" val="4126740072"/>
                    </a:ext>
                  </a:extLst>
                </a:gridCol>
                <a:gridCol w="1706880">
                  <a:extLst>
                    <a:ext uri="{9D8B030D-6E8A-4147-A177-3AD203B41FA5}">
                      <a16:colId xmlns:a16="http://schemas.microsoft.com/office/drawing/2014/main" val="324679283"/>
                    </a:ext>
                  </a:extLst>
                </a:gridCol>
                <a:gridCol w="1706880">
                  <a:extLst>
                    <a:ext uri="{9D8B030D-6E8A-4147-A177-3AD203B41FA5}">
                      <a16:colId xmlns:a16="http://schemas.microsoft.com/office/drawing/2014/main" val="690713977"/>
                    </a:ext>
                  </a:extLst>
                </a:gridCol>
                <a:gridCol w="1706880">
                  <a:extLst>
                    <a:ext uri="{9D8B030D-6E8A-4147-A177-3AD203B41FA5}">
                      <a16:colId xmlns:a16="http://schemas.microsoft.com/office/drawing/2014/main" val="1335425586"/>
                    </a:ext>
                  </a:extLst>
                </a:gridCol>
              </a:tblGrid>
              <a:tr h="70833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Californian FB" panose="0207040306080B030204" pitchFamily="18" charset="0"/>
                        </a:rPr>
                        <a:t>Type of REM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Californian FB" panose="0207040306080B030204" pitchFamily="18" charset="0"/>
                        </a:rPr>
                        <a:t>Complexity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Californian FB" panose="0207040306080B030204" pitchFamily="18" charset="0"/>
                        </a:rPr>
                        <a:t>Model Includes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Californian FB" panose="0207040306080B030204" pitchFamily="18" charset="0"/>
                        </a:rPr>
                        <a:t>Outputs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Californian FB" panose="0207040306080B030204" pitchFamily="18" charset="0"/>
                        </a:rPr>
                        <a:t>Validity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486925"/>
                  </a:ext>
                </a:extLst>
              </a:tr>
              <a:tr h="201168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Californian FB" panose="0207040306080B030204" pitchFamily="18" charset="0"/>
                        </a:rPr>
                        <a:t>Input-Output (IO)</a:t>
                      </a:r>
                      <a:endParaRPr lang="en-US" b="1" dirty="0">
                        <a:solidFill>
                          <a:schemeClr val="tx2"/>
                        </a:solidFill>
                        <a:latin typeface="Californian FB" panose="0207040306080B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Californian FB" panose="0207040306080B030204" pitchFamily="18" charset="0"/>
                        </a:rPr>
                        <a:t>Simpler: prices remain unchanged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Californian FB" panose="0207040306080B030204" pitchFamily="18" charset="0"/>
                        </a:rPr>
                        <a:t>Market Transactions, by Sectors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Californian FB" panose="0207040306080B030204" pitchFamily="18" charset="0"/>
                        </a:rPr>
                        <a:t>Employment, Incomes, Revenues, Sales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Californian FB" panose="0207040306080B030204" pitchFamily="18" charset="0"/>
                        </a:rPr>
                        <a:t>Tends to overestimate outcomes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354336"/>
                  </a:ext>
                </a:extLst>
              </a:tr>
              <a:tr h="201168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Californian FB" panose="0207040306080B030204" pitchFamily="18" charset="0"/>
                        </a:rPr>
                        <a:t>Computable General Equilibrium  (CGE)</a:t>
                      </a:r>
                      <a:endParaRPr lang="en-US" b="1" dirty="0">
                        <a:solidFill>
                          <a:schemeClr val="tx2"/>
                        </a:solidFill>
                        <a:latin typeface="Californian FB" panose="0207040306080B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Californian FB" panose="0207040306080B030204" pitchFamily="18" charset="0"/>
                        </a:rPr>
                        <a:t>More Complex: prices adjust to shocks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Californian FB" panose="0207040306080B030204" pitchFamily="18" charset="0"/>
                        </a:rPr>
                        <a:t>Market and non-Market  Transactions, by Sectors, Institutions, and Input Factors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Californian FB" panose="0207040306080B030204" pitchFamily="18" charset="0"/>
                        </a:rPr>
                        <a:t>Same as I-O, plus household utility for real welfare changes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Californian FB" panose="0207040306080B030204" pitchFamily="18" charset="0"/>
                        </a:rPr>
                        <a:t>More accurate estimation; preferred when possible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95425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0098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304800" y="2514600"/>
            <a:ext cx="8534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44475" indent="-244475">
              <a:lnSpc>
                <a:spcPct val="95000"/>
              </a:lnSpc>
              <a:spcBef>
                <a:spcPct val="25000"/>
              </a:spcBef>
              <a:buSzPct val="125000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17525" indent="-271463" algn="ctr">
              <a:lnSpc>
                <a:spcPct val="95000"/>
              </a:lnSpc>
              <a:spcBef>
                <a:spcPct val="10000"/>
              </a:spcBef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01675" indent="-182563" algn="ctr">
              <a:lnSpc>
                <a:spcPct val="95000"/>
              </a:lnSpc>
              <a:spcBef>
                <a:spcPct val="1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30275" indent="-227013" algn="ctr">
              <a:lnSpc>
                <a:spcPct val="95000"/>
              </a:lnSpc>
              <a:spcBef>
                <a:spcPct val="10000"/>
              </a:spcBef>
              <a:buFont typeface="Wingdings" panose="05000000000000000000" pitchFamily="2" charset="2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112838" indent="-180975" algn="ctr">
              <a:lnSpc>
                <a:spcPct val="95000"/>
              </a:lnSpc>
              <a:spcBef>
                <a:spcPct val="1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570038" indent="-180975" algn="ctr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027238" indent="-180975" algn="ctr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484438" indent="-180975" algn="ctr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41638" indent="-180975" algn="ctr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44475" marR="0" lvl="0" indent="-244475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Pct val="125000"/>
              <a:buFontTx/>
              <a:buChar char="•"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17881" y="1987296"/>
            <a:ext cx="8770844" cy="4681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5100" fontAlgn="auto"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Californian FB" panose="0207040306080B030204" pitchFamily="18" charset="0"/>
              </a:rPr>
              <a:t>Estimation of Supply Chain Impact</a:t>
            </a:r>
          </a:p>
          <a:p>
            <a:pPr marL="165100" fontAlgn="auto">
              <a:spcAft>
                <a:spcPts val="0"/>
              </a:spcAft>
            </a:pPr>
            <a:endParaRPr lang="en-US" sz="2800" dirty="0">
              <a:solidFill>
                <a:srgbClr val="000000"/>
              </a:solidFill>
              <a:latin typeface="Californian FB" panose="0207040306080B030204" pitchFamily="18" charset="0"/>
            </a:endParaRPr>
          </a:p>
          <a:p>
            <a:pPr marL="1195388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fornian FB" panose="0207040306080B030204" pitchFamily="18" charset="0"/>
              </a:rPr>
              <a:t>Location of investment within the supply chain</a:t>
            </a:r>
          </a:p>
          <a:p>
            <a:pPr marL="1195388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fornian FB" panose="0207040306080B030204" pitchFamily="18" charset="0"/>
              </a:rPr>
              <a:t>Type of improvement</a:t>
            </a:r>
          </a:p>
          <a:p>
            <a:pPr marL="1195388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fornian FB" panose="0207040306080B030204" pitchFamily="18" charset="0"/>
              </a:rPr>
              <a:t>Size of improvement</a:t>
            </a:r>
          </a:p>
          <a:p>
            <a:pPr marL="1195388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fornian FB" panose="0207040306080B030204" pitchFamily="18" charset="0"/>
              </a:rPr>
              <a:t>Affected modes</a:t>
            </a:r>
          </a:p>
          <a:p>
            <a:pPr marL="1195388" lvl="1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fornian FB" panose="0207040306080B030204" pitchFamily="18" charset="0"/>
              </a:rPr>
              <a:t>How it affects the competitive landscape (within and across modes)</a:t>
            </a:r>
          </a:p>
          <a:p>
            <a:pPr marL="1195388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fornian FB" panose="0207040306080B030204" pitchFamily="18" charset="0"/>
              </a:rPr>
              <a:t>Private money invested</a:t>
            </a:r>
          </a:p>
          <a:p>
            <a:pPr marL="1195388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fornian FB" panose="0207040306080B030204" pitchFamily="18" charset="0"/>
              </a:rPr>
              <a:t>System v. local improvements</a:t>
            </a:r>
          </a:p>
          <a:p>
            <a:pPr marL="852488" fontAlgn="auto">
              <a:spcAft>
                <a:spcPts val="0"/>
              </a:spcAft>
            </a:pPr>
            <a:endParaRPr lang="en-US" sz="2800" dirty="0">
              <a:solidFill>
                <a:srgbClr val="000000"/>
              </a:solidFill>
              <a:latin typeface="Californian FB" panose="0207040306080B030204" pitchFamily="18" charset="0"/>
            </a:endParaRPr>
          </a:p>
          <a:p>
            <a:pPr marL="1654175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Californian FB" panose="0207040306080B0302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black">
          <a:xfrm>
            <a:off x="117565" y="920348"/>
            <a:ext cx="8770845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457200" bIns="45720" numCol="1" anchor="b" anchorCtr="1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altLang="en-US" sz="3200" b="0" u="sng" dirty="0">
                <a:solidFill>
                  <a:schemeClr val="tx2"/>
                </a:solidFill>
                <a:latin typeface="Californian FB" panose="0207040306080B030204" pitchFamily="18" charset="0"/>
              </a:rPr>
              <a:t>Current Analysis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810" y="0"/>
            <a:ext cx="2542357" cy="82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304800" y="2514600"/>
            <a:ext cx="8534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44475" indent="-244475">
              <a:lnSpc>
                <a:spcPct val="95000"/>
              </a:lnSpc>
              <a:spcBef>
                <a:spcPct val="25000"/>
              </a:spcBef>
              <a:buSzPct val="125000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17525" indent="-271463" algn="ctr">
              <a:lnSpc>
                <a:spcPct val="95000"/>
              </a:lnSpc>
              <a:spcBef>
                <a:spcPct val="10000"/>
              </a:spcBef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01675" indent="-182563" algn="ctr">
              <a:lnSpc>
                <a:spcPct val="95000"/>
              </a:lnSpc>
              <a:spcBef>
                <a:spcPct val="1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30275" indent="-227013" algn="ctr">
              <a:lnSpc>
                <a:spcPct val="95000"/>
              </a:lnSpc>
              <a:spcBef>
                <a:spcPct val="10000"/>
              </a:spcBef>
              <a:buFont typeface="Wingdings" panose="05000000000000000000" pitchFamily="2" charset="2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112838" indent="-180975" algn="ctr">
              <a:lnSpc>
                <a:spcPct val="95000"/>
              </a:lnSpc>
              <a:spcBef>
                <a:spcPct val="1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570038" indent="-180975" algn="ctr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027238" indent="-180975" algn="ctr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484438" indent="-180975" algn="ctr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41638" indent="-180975" algn="ctr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44475" marR="0" lvl="0" indent="-244475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Pct val="125000"/>
              <a:buFontTx/>
              <a:buChar char="•"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6578" y="1478775"/>
            <a:ext cx="8770844" cy="633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5100" fontAlgn="auto"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fornian FB" panose="0207040306080B030204" pitchFamily="18" charset="0"/>
              </a:rPr>
              <a:t>Regional Economic Model of Construction Impacts</a:t>
            </a:r>
          </a:p>
          <a:p>
            <a:pPr marL="165100" fontAlgn="auto">
              <a:spcAft>
                <a:spcPts val="0"/>
              </a:spcAft>
            </a:pPr>
            <a:endParaRPr lang="en-US" sz="2800" b="1" dirty="0">
              <a:solidFill>
                <a:srgbClr val="000000"/>
              </a:solidFill>
              <a:latin typeface="Californian FB" panose="0207040306080B030204" pitchFamily="18" charset="0"/>
            </a:endParaRPr>
          </a:p>
          <a:p>
            <a:pPr marL="165100" fontAlgn="auto">
              <a:spcAft>
                <a:spcPts val="0"/>
              </a:spcAft>
            </a:pPr>
            <a:endParaRPr lang="en-US" sz="2800" b="1" dirty="0">
              <a:solidFill>
                <a:srgbClr val="000000"/>
              </a:solidFill>
              <a:latin typeface="Californian FB" panose="0207040306080B030204" pitchFamily="18" charset="0"/>
            </a:endParaRPr>
          </a:p>
          <a:p>
            <a:pPr marL="1654175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0000"/>
              </a:solidFill>
              <a:latin typeface="Californian FB" panose="0207040306080B0302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black">
          <a:xfrm>
            <a:off x="159441" y="810247"/>
            <a:ext cx="8770845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457200" bIns="45720" numCol="1" anchor="b" anchorCtr="1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altLang="en-US" sz="3200" b="0" u="sng" dirty="0">
                <a:solidFill>
                  <a:schemeClr val="tx2"/>
                </a:solidFill>
                <a:latin typeface="Californian FB" panose="0207040306080B030204" pitchFamily="18" charset="0"/>
              </a:rPr>
              <a:t>Current Analysis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810" y="0"/>
            <a:ext cx="2542357" cy="822325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5005BDE-2B55-4A83-94C8-DB8157C1A231}"/>
              </a:ext>
            </a:extLst>
          </p:cNvPr>
          <p:cNvSpPr txBox="1">
            <a:spLocks/>
          </p:cNvSpPr>
          <p:nvPr/>
        </p:nvSpPr>
        <p:spPr>
          <a:xfrm>
            <a:off x="217881" y="1838424"/>
            <a:ext cx="8770844" cy="4638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5100" fontAlgn="auto">
              <a:spcAft>
                <a:spcPts val="0"/>
              </a:spcAft>
            </a:pPr>
            <a:endParaRPr lang="en-US" b="1" dirty="0">
              <a:solidFill>
                <a:srgbClr val="000000"/>
              </a:solidFill>
              <a:latin typeface="Californian FB" panose="0207040306080B030204" pitchFamily="18" charset="0"/>
            </a:endParaRPr>
          </a:p>
          <a:p>
            <a:pPr marL="5080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Californian FB" panose="0207040306080B030204" pitchFamily="18" charset="0"/>
              </a:rPr>
              <a:t>Modeling Software:</a:t>
            </a:r>
          </a:p>
          <a:p>
            <a:pPr marL="965200" lvl="1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Californian FB" panose="0207040306080B030204" pitchFamily="18" charset="0"/>
              </a:rPr>
              <a:t>TranSight and PI+ </a:t>
            </a:r>
            <a:r>
              <a:rPr lang="en-US" dirty="0">
                <a:solidFill>
                  <a:srgbClr val="000000"/>
                </a:solidFill>
                <a:latin typeface="Californian FB" panose="0207040306080B030204" pitchFamily="18" charset="0"/>
              </a:rPr>
              <a:t>from Regional Economic Models, Inc. (REMI)</a:t>
            </a:r>
          </a:p>
          <a:p>
            <a:pPr marL="965200" lvl="1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Californian FB" panose="0207040306080B030204" pitchFamily="18" charset="0"/>
              </a:rPr>
              <a:t>TREDIS</a:t>
            </a:r>
            <a:r>
              <a:rPr lang="en-US" dirty="0">
                <a:solidFill>
                  <a:srgbClr val="000000"/>
                </a:solidFill>
                <a:latin typeface="Californian FB" panose="0207040306080B030204" pitchFamily="18" charset="0"/>
              </a:rPr>
              <a:t> (the Transportation Economic Development Impact System) from Economic Development Research Group, Inc.</a:t>
            </a:r>
          </a:p>
          <a:p>
            <a:pPr marL="965200" lvl="1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Californian FB" panose="0207040306080B030204" pitchFamily="18" charset="0"/>
              </a:rPr>
              <a:t>RIMS II </a:t>
            </a:r>
            <a:r>
              <a:rPr lang="en-US" dirty="0">
                <a:solidFill>
                  <a:srgbClr val="000000"/>
                </a:solidFill>
                <a:latin typeface="Californian FB" panose="0207040306080B030204" pitchFamily="18" charset="0"/>
              </a:rPr>
              <a:t>(Regional Input-Output Modeling System) from the Bureau of Economic Analysis and the U.S. Department of Commerce</a:t>
            </a:r>
          </a:p>
          <a:p>
            <a:pPr marL="965200" lvl="1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Californian FB" panose="0207040306080B030204" pitchFamily="18" charset="0"/>
              </a:rPr>
              <a:t>TELUS</a:t>
            </a:r>
            <a:r>
              <a:rPr lang="en-US" dirty="0">
                <a:solidFill>
                  <a:srgbClr val="000000"/>
                </a:solidFill>
                <a:latin typeface="Californian FB" panose="0207040306080B030204" pitchFamily="18" charset="0"/>
              </a:rPr>
              <a:t> (the Transportation, Economic, and Land-Use System) from the Federal Highway Administration</a:t>
            </a:r>
          </a:p>
          <a:p>
            <a:pPr marL="965200" lvl="1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0000"/>
              </a:solidFill>
              <a:latin typeface="Californian FB" panose="0207040306080B030204" pitchFamily="18" charset="0"/>
            </a:endParaRPr>
          </a:p>
          <a:p>
            <a:pPr marL="5080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Californian FB" panose="0207040306080B030204" pitchFamily="18" charset="0"/>
              </a:rPr>
              <a:t>SAM Data:</a:t>
            </a:r>
          </a:p>
          <a:p>
            <a:pPr marL="965200" lvl="1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Californian FB" panose="0207040306080B030204" pitchFamily="18" charset="0"/>
              </a:rPr>
              <a:t>IMPLAN</a:t>
            </a:r>
            <a:r>
              <a:rPr lang="en-US" dirty="0">
                <a:solidFill>
                  <a:srgbClr val="000000"/>
                </a:solidFill>
                <a:latin typeface="Californian FB" panose="0207040306080B030204" pitchFamily="18" charset="0"/>
              </a:rPr>
              <a:t> (MIG, Inc.)</a:t>
            </a:r>
          </a:p>
          <a:p>
            <a:pPr marL="965200" lvl="1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fornian FB" panose="0207040306080B030204" pitchFamily="18" charset="0"/>
              </a:rPr>
              <a:t>Often integrated with proprietary software</a:t>
            </a:r>
          </a:p>
        </p:txBody>
      </p:sp>
    </p:spTree>
    <p:extLst>
      <p:ext uri="{BB962C8B-B14F-4D97-AF65-F5344CB8AC3E}">
        <p14:creationId xmlns:p14="http://schemas.microsoft.com/office/powerpoint/2010/main" val="233190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304800" y="2514600"/>
            <a:ext cx="8534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44475" indent="-244475">
              <a:lnSpc>
                <a:spcPct val="95000"/>
              </a:lnSpc>
              <a:spcBef>
                <a:spcPct val="25000"/>
              </a:spcBef>
              <a:buSzPct val="125000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17525" indent="-271463" algn="ctr">
              <a:lnSpc>
                <a:spcPct val="95000"/>
              </a:lnSpc>
              <a:spcBef>
                <a:spcPct val="10000"/>
              </a:spcBef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01675" indent="-182563" algn="ctr">
              <a:lnSpc>
                <a:spcPct val="95000"/>
              </a:lnSpc>
              <a:spcBef>
                <a:spcPct val="1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30275" indent="-227013" algn="ctr">
              <a:lnSpc>
                <a:spcPct val="95000"/>
              </a:lnSpc>
              <a:spcBef>
                <a:spcPct val="10000"/>
              </a:spcBef>
              <a:buFont typeface="Wingdings" panose="05000000000000000000" pitchFamily="2" charset="2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112838" indent="-180975" algn="ctr">
              <a:lnSpc>
                <a:spcPct val="95000"/>
              </a:lnSpc>
              <a:spcBef>
                <a:spcPct val="1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570038" indent="-180975" algn="ctr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027238" indent="-180975" algn="ctr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484438" indent="-180975" algn="ctr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41638" indent="-180975" algn="ctr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44475" marR="0" lvl="0" indent="-244475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Pct val="125000"/>
              <a:buFontTx/>
              <a:buChar char="•"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6578" y="1478775"/>
            <a:ext cx="8770844" cy="633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5100" fontAlgn="auto"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fornian FB" panose="0207040306080B030204" pitchFamily="18" charset="0"/>
              </a:rPr>
              <a:t>Regional Economic Model of Construction Impacts</a:t>
            </a:r>
          </a:p>
          <a:p>
            <a:pPr marL="165100" fontAlgn="auto">
              <a:spcAft>
                <a:spcPts val="0"/>
              </a:spcAft>
            </a:pPr>
            <a:endParaRPr lang="en-US" sz="2800" b="1" dirty="0">
              <a:solidFill>
                <a:srgbClr val="000000"/>
              </a:solidFill>
              <a:latin typeface="Californian FB" panose="0207040306080B030204" pitchFamily="18" charset="0"/>
            </a:endParaRPr>
          </a:p>
          <a:p>
            <a:pPr marL="165100" fontAlgn="auto">
              <a:spcAft>
                <a:spcPts val="0"/>
              </a:spcAft>
            </a:pPr>
            <a:endParaRPr lang="en-US" sz="2800" b="1" dirty="0">
              <a:solidFill>
                <a:srgbClr val="000000"/>
              </a:solidFill>
              <a:latin typeface="Californian FB" panose="0207040306080B030204" pitchFamily="18" charset="0"/>
            </a:endParaRPr>
          </a:p>
          <a:p>
            <a:pPr marL="1654175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0000"/>
              </a:solidFill>
              <a:latin typeface="Californian FB" panose="0207040306080B0302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black">
          <a:xfrm>
            <a:off x="159441" y="810247"/>
            <a:ext cx="8770845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457200" bIns="45720" numCol="1" anchor="b" anchorCtr="1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Lucida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altLang="en-US" sz="3200" b="0" u="sng" dirty="0">
                <a:solidFill>
                  <a:schemeClr val="tx2"/>
                </a:solidFill>
                <a:latin typeface="Californian FB" panose="0207040306080B030204" pitchFamily="18" charset="0"/>
              </a:rPr>
              <a:t>Current Analysis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810" y="0"/>
            <a:ext cx="2542357" cy="82232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EEE5E42-BFA3-4F67-925F-46343D92AA70}"/>
              </a:ext>
            </a:extLst>
          </p:cNvPr>
          <p:cNvSpPr txBox="1">
            <a:spLocks/>
          </p:cNvSpPr>
          <p:nvPr/>
        </p:nvSpPr>
        <p:spPr>
          <a:xfrm>
            <a:off x="217881" y="2141942"/>
            <a:ext cx="8770844" cy="44783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80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fornian FB" panose="0207040306080B030204" pitchFamily="18" charset="0"/>
              </a:rPr>
              <a:t>Open-source CGE model</a:t>
            </a:r>
          </a:p>
          <a:p>
            <a:pPr marL="965200" lvl="1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Californian FB" panose="0207040306080B030204" pitchFamily="18" charset="0"/>
              </a:rPr>
              <a:t>Developed by Leroy Stodick, David Holland, and Stephen Devadoss</a:t>
            </a:r>
          </a:p>
          <a:p>
            <a:pPr marL="965200" lvl="1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Californian FB" panose="0207040306080B030204" pitchFamily="18" charset="0"/>
              </a:rPr>
              <a:t>Programmed in GAMS </a:t>
            </a:r>
          </a:p>
          <a:p>
            <a:pPr marL="965200" lvl="1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Californian FB" panose="0207040306080B030204" pitchFamily="18" charset="0"/>
              </a:rPr>
              <a:t>Data from </a:t>
            </a:r>
            <a:r>
              <a:rPr lang="en-US" sz="2200" dirty="0" smtClean="0">
                <a:solidFill>
                  <a:srgbClr val="000000"/>
                </a:solidFill>
                <a:latin typeface="Californian FB" panose="0207040306080B030204" pitchFamily="18" charset="0"/>
              </a:rPr>
              <a:t>IMPLAN (county level)</a:t>
            </a:r>
            <a:endParaRPr lang="en-US" sz="2200" dirty="0">
              <a:solidFill>
                <a:srgbClr val="000000"/>
              </a:solidFill>
              <a:latin typeface="Californian FB" panose="0207040306080B030204" pitchFamily="18" charset="0"/>
            </a:endParaRPr>
          </a:p>
          <a:p>
            <a:pPr marL="622300" lvl="1" algn="l" fontAlgn="auto">
              <a:spcAft>
                <a:spcPts val="0"/>
              </a:spcAft>
            </a:pPr>
            <a:endParaRPr lang="en-US" sz="2400" dirty="0">
              <a:solidFill>
                <a:srgbClr val="000000"/>
              </a:solidFill>
              <a:latin typeface="Californian FB" panose="0207040306080B030204" pitchFamily="18" charset="0"/>
            </a:endParaRPr>
          </a:p>
          <a:p>
            <a:pPr marL="5080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fornian FB" panose="0207040306080B030204" pitchFamily="18" charset="0"/>
              </a:rPr>
              <a:t>Steps:</a:t>
            </a:r>
            <a:endParaRPr lang="en-US" sz="2200" dirty="0">
              <a:solidFill>
                <a:srgbClr val="000000"/>
              </a:solidFill>
              <a:latin typeface="Californian FB" panose="0207040306080B030204" pitchFamily="18" charset="0"/>
            </a:endParaRPr>
          </a:p>
          <a:p>
            <a:pPr marL="1079500" lvl="1" indent="-457200" algn="l" fontAlgn="auto">
              <a:spcAft>
                <a:spcPts val="0"/>
              </a:spcAft>
              <a:buFont typeface="+mj-lt"/>
              <a:buAutoNum type="arabicPeriod"/>
            </a:pPr>
            <a:r>
              <a:rPr lang="en-US" sz="2200" dirty="0">
                <a:solidFill>
                  <a:srgbClr val="000000"/>
                </a:solidFill>
                <a:latin typeface="Californian FB" panose="0207040306080B030204" pitchFamily="18" charset="0"/>
              </a:rPr>
              <a:t>Select region of interest (counties near construction)</a:t>
            </a:r>
          </a:p>
          <a:p>
            <a:pPr marL="1079500" lvl="1" indent="-457200" algn="l" fontAlgn="auto">
              <a:spcAft>
                <a:spcPts val="0"/>
              </a:spcAft>
              <a:buFont typeface="+mj-lt"/>
              <a:buAutoNum type="arabicPeriod"/>
            </a:pPr>
            <a:r>
              <a:rPr lang="en-US" sz="2200" dirty="0">
                <a:solidFill>
                  <a:srgbClr val="000000"/>
                </a:solidFill>
                <a:latin typeface="Californian FB" panose="0207040306080B030204" pitchFamily="18" charset="0"/>
              </a:rPr>
              <a:t>Setup base model from 2016 IMPLAN data</a:t>
            </a:r>
          </a:p>
          <a:p>
            <a:pPr marL="1079500" lvl="1" indent="-457200" algn="l" fontAlgn="auto">
              <a:spcAft>
                <a:spcPts val="0"/>
              </a:spcAft>
              <a:buFont typeface="+mj-lt"/>
              <a:buAutoNum type="arabicPeriod"/>
            </a:pPr>
            <a:r>
              <a:rPr lang="en-US" sz="2200" dirty="0">
                <a:solidFill>
                  <a:srgbClr val="000000"/>
                </a:solidFill>
                <a:latin typeface="Californian FB" panose="0207040306080B030204" pitchFamily="18" charset="0"/>
              </a:rPr>
              <a:t>Shock model with investment</a:t>
            </a:r>
          </a:p>
          <a:p>
            <a:pPr marL="1079500" lvl="1" indent="-457200" algn="l" fontAlgn="auto">
              <a:spcAft>
                <a:spcPts val="0"/>
              </a:spcAft>
              <a:buFont typeface="+mj-lt"/>
              <a:buAutoNum type="arabicPeriod"/>
            </a:pPr>
            <a:r>
              <a:rPr lang="en-US" sz="2200" dirty="0">
                <a:solidFill>
                  <a:srgbClr val="000000"/>
                </a:solidFill>
                <a:latin typeface="Californian FB" panose="0207040306080B030204" pitchFamily="18" charset="0"/>
              </a:rPr>
              <a:t>Model automatically readjusts and calculates welfare effects</a:t>
            </a:r>
          </a:p>
        </p:txBody>
      </p:sp>
    </p:spTree>
    <p:extLst>
      <p:ext uri="{BB962C8B-B14F-4D97-AF65-F5344CB8AC3E}">
        <p14:creationId xmlns:p14="http://schemas.microsoft.com/office/powerpoint/2010/main" val="49973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304800" y="2514600"/>
            <a:ext cx="8534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44475" indent="-244475">
              <a:lnSpc>
                <a:spcPct val="95000"/>
              </a:lnSpc>
              <a:spcBef>
                <a:spcPct val="25000"/>
              </a:spcBef>
              <a:buSzPct val="125000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17525" indent="-271463" algn="ctr">
              <a:lnSpc>
                <a:spcPct val="95000"/>
              </a:lnSpc>
              <a:spcBef>
                <a:spcPct val="10000"/>
              </a:spcBef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01675" indent="-182563" algn="ctr">
              <a:lnSpc>
                <a:spcPct val="95000"/>
              </a:lnSpc>
              <a:spcBef>
                <a:spcPct val="1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30275" indent="-227013" algn="ctr">
              <a:lnSpc>
                <a:spcPct val="95000"/>
              </a:lnSpc>
              <a:spcBef>
                <a:spcPct val="10000"/>
              </a:spcBef>
              <a:buFont typeface="Wingdings" panose="05000000000000000000" pitchFamily="2" charset="2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112838" indent="-180975" algn="ctr">
              <a:lnSpc>
                <a:spcPct val="95000"/>
              </a:lnSpc>
              <a:spcBef>
                <a:spcPct val="10000"/>
              </a:spcBef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570038" indent="-180975" algn="ctr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027238" indent="-180975" algn="ctr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484438" indent="-180975" algn="ctr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41638" indent="-180975" algn="ctr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44475" marR="0" lvl="0" indent="-244475" algn="l" defTabSz="914400" rtl="0" eaLnBrk="0" fontAlgn="base" latinLnBrk="0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Pct val="125000"/>
              <a:buFontTx/>
              <a:buChar char="•"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810" y="0"/>
            <a:ext cx="2542357" cy="8223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9315"/>
          </a:xfrm>
          <a:prstGeom prst="rect">
            <a:avLst/>
          </a:prstGeom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6037243" y="0"/>
            <a:ext cx="310675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 u="sng" dirty="0">
                <a:solidFill>
                  <a:schemeClr val="tx2"/>
                </a:solidFill>
                <a:latin typeface="Californian FB" panose="0207040306080B030204" pitchFamily="18" charset="0"/>
              </a:rPr>
              <a:t>Summary</a:t>
            </a:r>
            <a:endParaRPr lang="en-US" altLang="en-US" sz="1400" dirty="0">
              <a:solidFill>
                <a:schemeClr val="tx2"/>
              </a:solidFill>
              <a:latin typeface="Californian FB" panose="0207040306080B030204" pitchFamily="18" charset="0"/>
            </a:endParaRPr>
          </a:p>
          <a:p>
            <a:pPr algn="ctr" eaLnBrk="1" hangingPunct="1"/>
            <a:r>
              <a:rPr lang="en-US" altLang="en-US" sz="1400" dirty="0">
                <a:solidFill>
                  <a:schemeClr val="tx2"/>
                </a:solidFill>
                <a:latin typeface="Californian FB" panose="0207040306080B030204" pitchFamily="18" charset="0"/>
              </a:rPr>
              <a:t>322 Projects,  138 Counties</a:t>
            </a:r>
          </a:p>
          <a:p>
            <a:pPr algn="ctr" eaLnBrk="1" hangingPunct="1"/>
            <a:r>
              <a:rPr lang="en-US" altLang="en-US" sz="1400" dirty="0">
                <a:solidFill>
                  <a:schemeClr val="tx2"/>
                </a:solidFill>
                <a:latin typeface="Californian FB" panose="0207040306080B030204" pitchFamily="18" charset="0"/>
              </a:rPr>
              <a:t>$22.2 Billion</a:t>
            </a:r>
          </a:p>
          <a:p>
            <a:pPr algn="ctr" eaLnBrk="1" hangingPunct="1"/>
            <a:r>
              <a:rPr lang="en-US" altLang="en-US" sz="1400" dirty="0">
                <a:solidFill>
                  <a:schemeClr val="tx2"/>
                </a:solidFill>
                <a:latin typeface="Californian FB" panose="0207040306080B030204" pitchFamily="18" charset="0"/>
              </a:rPr>
              <a:t>Many agencies (public, private)</a:t>
            </a:r>
          </a:p>
          <a:p>
            <a:pPr algn="ctr" eaLnBrk="1" hangingPunct="1"/>
            <a:endParaRPr lang="en-US" altLang="en-US" sz="1400" dirty="0">
              <a:solidFill>
                <a:schemeClr val="tx2"/>
              </a:solidFill>
              <a:latin typeface="Californian FB" panose="0207040306080B030204" pitchFamily="18" charset="0"/>
            </a:endParaRPr>
          </a:p>
          <a:p>
            <a:pPr algn="ctr" eaLnBrk="1" hangingPunct="1"/>
            <a:endParaRPr lang="en-US" altLang="en-US" sz="1400" dirty="0">
              <a:solidFill>
                <a:schemeClr val="tx2"/>
              </a:solidFill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54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fault Design">
  <a:themeElements>
    <a:clrScheme name="WSU Brand HEX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452325"/>
      </a:hlink>
      <a:folHlink>
        <a:srgbClr val="FF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tinental World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tinental_16x9">
    <a:dk1>
      <a:srgbClr val="545454"/>
    </a:dk1>
    <a:lt1>
      <a:sysClr val="window" lastClr="FFFFFF"/>
    </a:lt1>
    <a:dk2>
      <a:srgbClr val="000000"/>
    </a:dk2>
    <a:lt2>
      <a:srgbClr val="BFBFBF"/>
    </a:lt2>
    <a:accent1>
      <a:srgbClr val="40BAD2"/>
    </a:accent1>
    <a:accent2>
      <a:srgbClr val="FAB900"/>
    </a:accent2>
    <a:accent3>
      <a:srgbClr val="90BB23"/>
    </a:accent3>
    <a:accent4>
      <a:srgbClr val="EE7008"/>
    </a:accent4>
    <a:accent5>
      <a:srgbClr val="1AB39F"/>
    </a:accent5>
    <a:accent6>
      <a:srgbClr val="D5393D"/>
    </a:accent6>
    <a:hlink>
      <a:srgbClr val="90BB23"/>
    </a:hlink>
    <a:folHlink>
      <a:srgbClr val="EE7008"/>
    </a:folHlink>
  </a:clrScheme>
</a:themeOverride>
</file>

<file path=ppt/theme/themeOverride2.xml><?xml version="1.0" encoding="utf-8"?>
<a:themeOverride xmlns:a="http://schemas.openxmlformats.org/drawingml/2006/main">
  <a:clrScheme name="Continental_16x9">
    <a:dk1>
      <a:srgbClr val="545454"/>
    </a:dk1>
    <a:lt1>
      <a:sysClr val="window" lastClr="FFFFFF"/>
    </a:lt1>
    <a:dk2>
      <a:srgbClr val="000000"/>
    </a:dk2>
    <a:lt2>
      <a:srgbClr val="BFBFBF"/>
    </a:lt2>
    <a:accent1>
      <a:srgbClr val="40BAD2"/>
    </a:accent1>
    <a:accent2>
      <a:srgbClr val="FAB900"/>
    </a:accent2>
    <a:accent3>
      <a:srgbClr val="90BB23"/>
    </a:accent3>
    <a:accent4>
      <a:srgbClr val="EE7008"/>
    </a:accent4>
    <a:accent5>
      <a:srgbClr val="1AB39F"/>
    </a:accent5>
    <a:accent6>
      <a:srgbClr val="D5393D"/>
    </a:accent6>
    <a:hlink>
      <a:srgbClr val="90BB23"/>
    </a:hlink>
    <a:folHlink>
      <a:srgbClr val="EE7008"/>
    </a:folHlink>
  </a:clrScheme>
</a:themeOverride>
</file>

<file path=ppt/theme/themeOverride3.xml><?xml version="1.0" encoding="utf-8"?>
<a:themeOverride xmlns:a="http://schemas.openxmlformats.org/drawingml/2006/main">
  <a:clrScheme name="Continental_16x9">
    <a:dk1>
      <a:srgbClr val="545454"/>
    </a:dk1>
    <a:lt1>
      <a:sysClr val="window" lastClr="FFFFFF"/>
    </a:lt1>
    <a:dk2>
      <a:srgbClr val="000000"/>
    </a:dk2>
    <a:lt2>
      <a:srgbClr val="BFBFBF"/>
    </a:lt2>
    <a:accent1>
      <a:srgbClr val="40BAD2"/>
    </a:accent1>
    <a:accent2>
      <a:srgbClr val="FAB900"/>
    </a:accent2>
    <a:accent3>
      <a:srgbClr val="90BB23"/>
    </a:accent3>
    <a:accent4>
      <a:srgbClr val="EE7008"/>
    </a:accent4>
    <a:accent5>
      <a:srgbClr val="1AB39F"/>
    </a:accent5>
    <a:accent6>
      <a:srgbClr val="D5393D"/>
    </a:accent6>
    <a:hlink>
      <a:srgbClr val="90BB23"/>
    </a:hlink>
    <a:folHlink>
      <a:srgbClr val="EE7008"/>
    </a:folHlink>
  </a:clrScheme>
</a:themeOverride>
</file>

<file path=ppt/theme/themeOverride4.xml><?xml version="1.0" encoding="utf-8"?>
<a:themeOverride xmlns:a="http://schemas.openxmlformats.org/drawingml/2006/main">
  <a:clrScheme name="Continental_16x9">
    <a:dk1>
      <a:srgbClr val="545454"/>
    </a:dk1>
    <a:lt1>
      <a:sysClr val="window" lastClr="FFFFFF"/>
    </a:lt1>
    <a:dk2>
      <a:srgbClr val="000000"/>
    </a:dk2>
    <a:lt2>
      <a:srgbClr val="BFBFBF"/>
    </a:lt2>
    <a:accent1>
      <a:srgbClr val="40BAD2"/>
    </a:accent1>
    <a:accent2>
      <a:srgbClr val="FAB900"/>
    </a:accent2>
    <a:accent3>
      <a:srgbClr val="90BB23"/>
    </a:accent3>
    <a:accent4>
      <a:srgbClr val="EE7008"/>
    </a:accent4>
    <a:accent5>
      <a:srgbClr val="1AB39F"/>
    </a:accent5>
    <a:accent6>
      <a:srgbClr val="D5393D"/>
    </a:accent6>
    <a:hlink>
      <a:srgbClr val="90BB23"/>
    </a:hlink>
    <a:folHlink>
      <a:srgbClr val="EE700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20556</TotalTime>
  <Words>2812</Words>
  <Application>Microsoft Office PowerPoint</Application>
  <PresentationFormat>On-screen Show (4:3)</PresentationFormat>
  <Paragraphs>1197</Paragraphs>
  <Slides>44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Arial</vt:lpstr>
      <vt:lpstr>Calibri</vt:lpstr>
      <vt:lpstr>Californian FB</vt:lpstr>
      <vt:lpstr>Century Gothic</vt:lpstr>
      <vt:lpstr>Lucida Sans</vt:lpstr>
      <vt:lpstr>Times New Roman</vt:lpstr>
      <vt:lpstr>Default Design</vt:lpstr>
      <vt:lpstr>Continental World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Washington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Marketing</dc:creator>
  <cp:lastModifiedBy>Jessup, Eric L</cp:lastModifiedBy>
  <cp:revision>625</cp:revision>
  <cp:lastPrinted>2016-06-29T17:07:39Z</cp:lastPrinted>
  <dcterms:created xsi:type="dcterms:W3CDTF">2001-10-04T20:08:10Z</dcterms:created>
  <dcterms:modified xsi:type="dcterms:W3CDTF">2018-06-12T14:37:57Z</dcterms:modified>
</cp:coreProperties>
</file>