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0"/>
  </p:notesMasterIdLst>
  <p:sldIdLst>
    <p:sldId id="264" r:id="rId2"/>
    <p:sldId id="293" r:id="rId3"/>
    <p:sldId id="283" r:id="rId4"/>
    <p:sldId id="287" r:id="rId5"/>
    <p:sldId id="284" r:id="rId6"/>
    <p:sldId id="294" r:id="rId7"/>
    <p:sldId id="286" r:id="rId8"/>
    <p:sldId id="288" r:id="rId9"/>
    <p:sldId id="291" r:id="rId10"/>
    <p:sldId id="290" r:id="rId11"/>
    <p:sldId id="257" r:id="rId12"/>
    <p:sldId id="258" r:id="rId13"/>
    <p:sldId id="259" r:id="rId14"/>
    <p:sldId id="260" r:id="rId15"/>
    <p:sldId id="261" r:id="rId16"/>
    <p:sldId id="262" r:id="rId17"/>
    <p:sldId id="263" r:id="rId18"/>
    <p:sldId id="295" r:id="rId19"/>
  </p:sldIdLst>
  <p:sldSz cx="14630400" cy="8229600"/>
  <p:notesSz cx="8229600" cy="14630400"/>
  <p:embeddedFontLst>
    <p:embeddedFont>
      <p:font typeface="Inter"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46" d="100"/>
          <a:sy n="46" d="100"/>
        </p:scale>
        <p:origin x="1068"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9769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E5B28F-5D47-8348-8D26-CCA5CBA0DCA8}" type="slidenum">
              <a:rPr lang="en-US" smtClean="0"/>
              <a:t>3</a:t>
            </a:fld>
            <a:endParaRPr lang="en-US" dirty="0"/>
          </a:p>
        </p:txBody>
      </p:sp>
    </p:spTree>
    <p:extLst>
      <p:ext uri="{BB962C8B-B14F-4D97-AF65-F5344CB8AC3E}">
        <p14:creationId xmlns:p14="http://schemas.microsoft.com/office/powerpoint/2010/main" val="563963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968993-B3B4-7A12-CCA3-3DE2B63219DC}"/>
              </a:ext>
            </a:extLst>
          </p:cNvPr>
          <p:cNvPicPr>
            <a:picLocks noChangeAspect="1"/>
          </p:cNvPicPr>
          <p:nvPr userDrawn="1"/>
        </p:nvPicPr>
        <p:blipFill>
          <a:blip r:embed="rId2"/>
          <a:stretch>
            <a:fillRect/>
          </a:stretch>
        </p:blipFill>
        <p:spPr>
          <a:xfrm>
            <a:off x="5114864" y="0"/>
            <a:ext cx="11551920" cy="8663940"/>
          </a:xfrm>
          <a:prstGeom prst="rect">
            <a:avLst/>
          </a:prstGeom>
        </p:spPr>
      </p:pic>
      <p:sp>
        <p:nvSpPr>
          <p:cNvPr id="10" name="Rectangle 9">
            <a:extLst>
              <a:ext uri="{FF2B5EF4-FFF2-40B4-BE49-F238E27FC236}">
                <a16:creationId xmlns:a16="http://schemas.microsoft.com/office/drawing/2014/main" id="{6306E2DB-1F6F-C44C-82D6-CDF942D20719}"/>
              </a:ext>
            </a:extLst>
          </p:cNvPr>
          <p:cNvSpPr/>
          <p:nvPr userDrawn="1"/>
        </p:nvSpPr>
        <p:spPr>
          <a:xfrm>
            <a:off x="2926080" y="0"/>
            <a:ext cx="2194560" cy="8229600"/>
          </a:xfrm>
          <a:prstGeom prst="rect">
            <a:avLst/>
          </a:prstGeom>
          <a:solidFill>
            <a:srgbClr val="FCC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1" name="Rectangle 10">
            <a:extLst>
              <a:ext uri="{FF2B5EF4-FFF2-40B4-BE49-F238E27FC236}">
                <a16:creationId xmlns:a16="http://schemas.microsoft.com/office/drawing/2014/main" id="{E3FA8172-A1FA-3044-9C51-355EBAD7B6EF}"/>
              </a:ext>
            </a:extLst>
          </p:cNvPr>
          <p:cNvSpPr/>
          <p:nvPr userDrawn="1"/>
        </p:nvSpPr>
        <p:spPr>
          <a:xfrm>
            <a:off x="0" y="8663"/>
            <a:ext cx="2926080" cy="8229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2" name="Rectangle 11">
            <a:extLst>
              <a:ext uri="{FF2B5EF4-FFF2-40B4-BE49-F238E27FC236}">
                <a16:creationId xmlns:a16="http://schemas.microsoft.com/office/drawing/2014/main" id="{E3E5C716-D8B3-744C-B7A6-8B624F8E32CA}"/>
              </a:ext>
            </a:extLst>
          </p:cNvPr>
          <p:cNvSpPr/>
          <p:nvPr userDrawn="1"/>
        </p:nvSpPr>
        <p:spPr>
          <a:xfrm>
            <a:off x="0" y="2194559"/>
            <a:ext cx="9363456" cy="3938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Title 1"/>
          <p:cNvSpPr>
            <a:spLocks noGrp="1"/>
          </p:cNvSpPr>
          <p:nvPr>
            <p:ph type="ctrTitle"/>
          </p:nvPr>
        </p:nvSpPr>
        <p:spPr>
          <a:xfrm>
            <a:off x="1220482" y="2440582"/>
            <a:ext cx="7788765" cy="1682881"/>
          </a:xfrm>
          <a:noFill/>
        </p:spPr>
        <p:txBody>
          <a:bodyPr lIns="0" anchor="ctr" anchorCtr="0">
            <a:normAutofit/>
          </a:bodyPr>
          <a:lstStyle>
            <a:lvl1pPr algn="l">
              <a:lnSpc>
                <a:spcPts val="4296"/>
              </a:lnSpc>
              <a:defRPr sz="4080">
                <a:solidFill>
                  <a:srgbClr val="515151"/>
                </a:solidFill>
              </a:defRPr>
            </a:lvl1pPr>
          </a:lstStyle>
          <a:p>
            <a:r>
              <a:rPr lang="en-US"/>
              <a:t>Click to edit Master title style</a:t>
            </a:r>
            <a:endParaRPr lang="en-US" dirty="0"/>
          </a:p>
        </p:txBody>
      </p:sp>
      <p:sp>
        <p:nvSpPr>
          <p:cNvPr id="3" name="Subtitle 2"/>
          <p:cNvSpPr>
            <a:spLocks noGrp="1"/>
          </p:cNvSpPr>
          <p:nvPr>
            <p:ph type="subTitle" idx="1"/>
          </p:nvPr>
        </p:nvSpPr>
        <p:spPr>
          <a:xfrm>
            <a:off x="1210861" y="4303621"/>
            <a:ext cx="3162861" cy="1487732"/>
          </a:xfrm>
        </p:spPr>
        <p:txBody>
          <a:bodyPr lIns="0" tIns="0" rIns="0" bIns="0">
            <a:normAutofit/>
          </a:bodyPr>
          <a:lstStyle>
            <a:lvl1pPr marL="0" indent="0" algn="l">
              <a:buNone/>
              <a:defRPr sz="1920" b="1">
                <a:solidFill>
                  <a:srgbClr val="51515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US" dirty="0"/>
          </a:p>
        </p:txBody>
      </p:sp>
      <p:cxnSp>
        <p:nvCxnSpPr>
          <p:cNvPr id="15" name="Straight Connector 14">
            <a:extLst>
              <a:ext uri="{FF2B5EF4-FFF2-40B4-BE49-F238E27FC236}">
                <a16:creationId xmlns:a16="http://schemas.microsoft.com/office/drawing/2014/main" id="{A6F80AD9-B08B-E540-979B-46AC53E7323C}"/>
              </a:ext>
            </a:extLst>
          </p:cNvPr>
          <p:cNvCxnSpPr>
            <a:cxnSpLocks/>
          </p:cNvCxnSpPr>
          <p:nvPr userDrawn="1"/>
        </p:nvCxnSpPr>
        <p:spPr>
          <a:xfrm>
            <a:off x="4604725" y="4303621"/>
            <a:ext cx="0" cy="1487732"/>
          </a:xfrm>
          <a:prstGeom prst="line">
            <a:avLst/>
          </a:prstGeom>
          <a:ln w="25400">
            <a:solidFill>
              <a:srgbClr val="FCC42A"/>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19371AE-BD3F-374B-A20D-5764FDC44B00}"/>
              </a:ext>
            </a:extLst>
          </p:cNvPr>
          <p:cNvSpPr/>
          <p:nvPr userDrawn="1"/>
        </p:nvSpPr>
        <p:spPr>
          <a:xfrm>
            <a:off x="5120640" y="7380652"/>
            <a:ext cx="9509760" cy="848947"/>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8" name="TextBox 17">
            <a:extLst>
              <a:ext uri="{FF2B5EF4-FFF2-40B4-BE49-F238E27FC236}">
                <a16:creationId xmlns:a16="http://schemas.microsoft.com/office/drawing/2014/main" id="{6569162A-F14B-EE4C-9905-AFD3EC8A3E2D}"/>
              </a:ext>
            </a:extLst>
          </p:cNvPr>
          <p:cNvSpPr txBox="1"/>
          <p:nvPr userDrawn="1"/>
        </p:nvSpPr>
        <p:spPr>
          <a:xfrm>
            <a:off x="10672491" y="7694327"/>
            <a:ext cx="3388093" cy="221599"/>
          </a:xfrm>
          <a:prstGeom prst="rect">
            <a:avLst/>
          </a:prstGeom>
          <a:noFill/>
        </p:spPr>
        <p:txBody>
          <a:bodyPr wrap="square" lIns="0" tIns="0" rIns="0" bIns="0" rtlCol="0" anchor="ctr" anchorCtr="0">
            <a:spAutoFit/>
          </a:bodyPr>
          <a:lstStyle/>
          <a:p>
            <a:pPr algn="r"/>
            <a:r>
              <a:rPr lang="en-US" sz="1440" b="1" dirty="0" err="1">
                <a:solidFill>
                  <a:schemeClr val="bg1"/>
                </a:solidFill>
              </a:rPr>
              <a:t>joneswalker.com</a:t>
            </a:r>
            <a:endParaRPr lang="en-US" sz="1440" b="1" dirty="0">
              <a:solidFill>
                <a:schemeClr val="bg1"/>
              </a:solidFill>
            </a:endParaRPr>
          </a:p>
        </p:txBody>
      </p:sp>
    </p:spTree>
    <p:extLst>
      <p:ext uri="{BB962C8B-B14F-4D97-AF65-F5344CB8AC3E}">
        <p14:creationId xmlns:p14="http://schemas.microsoft.com/office/powerpoint/2010/main" val="328611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512064"/>
          <a:lstStyle/>
          <a:p>
            <a:r>
              <a:rPr lang="en-US"/>
              <a:t>Click to edit Master title style</a:t>
            </a:r>
            <a:endParaRPr lang="en-US" dirty="0"/>
          </a:p>
        </p:txBody>
      </p:sp>
      <p:sp>
        <p:nvSpPr>
          <p:cNvPr id="3" name="Content Placeholder 2"/>
          <p:cNvSpPr>
            <a:spLocks noGrp="1"/>
          </p:cNvSpPr>
          <p:nvPr>
            <p:ph idx="1"/>
          </p:nvPr>
        </p:nvSpPr>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defRPr/>
            </a:lvl1pPr>
          </a:lstStyle>
          <a:p>
            <a:r>
              <a:rPr lang="en-US" dirty="0" err="1"/>
              <a:t>joneswalker.com</a:t>
            </a:r>
            <a:r>
              <a:rPr lang="en-US" dirty="0"/>
              <a:t>  </a:t>
            </a:r>
            <a:r>
              <a:rPr lang="en-US" dirty="0">
                <a:solidFill>
                  <a:srgbClr val="FCC42A"/>
                </a:solidFill>
              </a:rPr>
              <a:t> |   </a:t>
            </a:r>
            <a:fld id="{2A523EE0-663D-DA45-A89C-9A34837C0BA7}" type="slidenum">
              <a:rPr lang="en-US" smtClean="0"/>
              <a:pPr/>
              <a:t>‹#›</a:t>
            </a:fld>
            <a:endParaRPr lang="en-US" dirty="0"/>
          </a:p>
        </p:txBody>
      </p:sp>
      <p:sp>
        <p:nvSpPr>
          <p:cNvPr id="7" name="Rectangle 6">
            <a:extLst>
              <a:ext uri="{FF2B5EF4-FFF2-40B4-BE49-F238E27FC236}">
                <a16:creationId xmlns:a16="http://schemas.microsoft.com/office/drawing/2014/main" id="{0DBF55CA-14EF-4742-995E-EEF7060E0C52}"/>
              </a:ext>
            </a:extLst>
          </p:cNvPr>
          <p:cNvSpPr/>
          <p:nvPr userDrawn="1"/>
        </p:nvSpPr>
        <p:spPr>
          <a:xfrm>
            <a:off x="0" y="0"/>
            <a:ext cx="274320" cy="1645920"/>
          </a:xfrm>
          <a:prstGeom prst="rect">
            <a:avLst/>
          </a:prstGeom>
          <a:solidFill>
            <a:srgbClr val="FCC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1360110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512064"/>
          <a:lstStyle/>
          <a:p>
            <a:r>
              <a:rPr lang="en-US"/>
              <a:t>Click to edit Master title style</a:t>
            </a:r>
            <a:endParaRPr lang="en-US" dirty="0"/>
          </a:p>
        </p:txBody>
      </p:sp>
      <p:sp>
        <p:nvSpPr>
          <p:cNvPr id="3" name="Content Placeholder 2"/>
          <p:cNvSpPr>
            <a:spLocks noGrp="1"/>
          </p:cNvSpPr>
          <p:nvPr>
            <p:ph idx="1"/>
          </p:nvPr>
        </p:nvSpPr>
        <p:spPr>
          <a:xfrm>
            <a:off x="1097282" y="2190751"/>
            <a:ext cx="5848310" cy="4993547"/>
          </a:xfrm>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defRPr/>
            </a:lvl1pPr>
          </a:lstStyle>
          <a:p>
            <a:r>
              <a:rPr lang="en-US" dirty="0" err="1"/>
              <a:t>joneswalker.com</a:t>
            </a:r>
            <a:r>
              <a:rPr lang="en-US" dirty="0"/>
              <a:t>  </a:t>
            </a:r>
            <a:r>
              <a:rPr lang="en-US" dirty="0">
                <a:solidFill>
                  <a:srgbClr val="FCC42A"/>
                </a:solidFill>
              </a:rPr>
              <a:t> |   </a:t>
            </a:r>
            <a:fld id="{2A523EE0-663D-DA45-A89C-9A34837C0BA7}" type="slidenum">
              <a:rPr lang="en-US" smtClean="0"/>
              <a:pPr/>
              <a:t>‹#›</a:t>
            </a:fld>
            <a:endParaRPr lang="en-US" dirty="0"/>
          </a:p>
        </p:txBody>
      </p:sp>
      <p:sp>
        <p:nvSpPr>
          <p:cNvPr id="7" name="Rectangle 6">
            <a:extLst>
              <a:ext uri="{FF2B5EF4-FFF2-40B4-BE49-F238E27FC236}">
                <a16:creationId xmlns:a16="http://schemas.microsoft.com/office/drawing/2014/main" id="{0DBF55CA-14EF-4742-995E-EEF7060E0C52}"/>
              </a:ext>
            </a:extLst>
          </p:cNvPr>
          <p:cNvSpPr/>
          <p:nvPr userDrawn="1"/>
        </p:nvSpPr>
        <p:spPr>
          <a:xfrm>
            <a:off x="0" y="0"/>
            <a:ext cx="274320" cy="1645920"/>
          </a:xfrm>
          <a:prstGeom prst="rect">
            <a:avLst/>
          </a:prstGeom>
          <a:solidFill>
            <a:srgbClr val="FCC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8" name="Content Placeholder 2">
            <a:extLst>
              <a:ext uri="{FF2B5EF4-FFF2-40B4-BE49-F238E27FC236}">
                <a16:creationId xmlns:a16="http://schemas.microsoft.com/office/drawing/2014/main" id="{8B1AA102-4787-714C-A82D-7CF9BA42E0DD}"/>
              </a:ext>
            </a:extLst>
          </p:cNvPr>
          <p:cNvSpPr>
            <a:spLocks noGrp="1"/>
          </p:cNvSpPr>
          <p:nvPr>
            <p:ph idx="13"/>
          </p:nvPr>
        </p:nvSpPr>
        <p:spPr>
          <a:xfrm>
            <a:off x="7684810" y="2190749"/>
            <a:ext cx="5848310" cy="4993547"/>
          </a:xfrm>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23739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FF0ED"/>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FF0ED"/>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FF0ED"/>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FF0ED"/>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FF0ED"/>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FF0ED"/>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FF0ED"/>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FF0ED"/>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1E03D-7B83-0942-8D09-39679B9AB306}"/>
              </a:ext>
            </a:extLst>
          </p:cNvPr>
          <p:cNvSpPr>
            <a:spLocks noGrp="1"/>
          </p:cNvSpPr>
          <p:nvPr>
            <p:ph type="ctrTitle"/>
          </p:nvPr>
        </p:nvSpPr>
        <p:spPr>
          <a:xfrm>
            <a:off x="2744162" y="2451371"/>
            <a:ext cx="5294776" cy="1645920"/>
          </a:xfrm>
        </p:spPr>
        <p:txBody>
          <a:bodyPr>
            <a:noAutofit/>
          </a:bodyPr>
          <a:lstStyle/>
          <a:p>
            <a:pPr>
              <a:lnSpc>
                <a:spcPct val="100000"/>
              </a:lnSpc>
            </a:pPr>
            <a:r>
              <a:rPr lang="en-US" sz="2880" b="1" dirty="0">
                <a:solidFill>
                  <a:srgbClr val="2E3131"/>
                </a:solidFill>
              </a:rPr>
              <a:t>Mastering Maritime Cybersecurity: A Discussion of the New USCG Regulation</a:t>
            </a:r>
            <a:endParaRPr lang="en-US" sz="2880" dirty="0"/>
          </a:p>
        </p:txBody>
      </p:sp>
      <p:sp>
        <p:nvSpPr>
          <p:cNvPr id="5" name="Subtitle 4">
            <a:extLst>
              <a:ext uri="{FF2B5EF4-FFF2-40B4-BE49-F238E27FC236}">
                <a16:creationId xmlns:a16="http://schemas.microsoft.com/office/drawing/2014/main" id="{E22C8E86-F747-EF46-8D33-E0BB954EDDF6}"/>
              </a:ext>
            </a:extLst>
          </p:cNvPr>
          <p:cNvSpPr>
            <a:spLocks noGrp="1"/>
          </p:cNvSpPr>
          <p:nvPr>
            <p:ph type="subTitle" idx="1"/>
          </p:nvPr>
        </p:nvSpPr>
        <p:spPr>
          <a:xfrm>
            <a:off x="2736945" y="4307406"/>
            <a:ext cx="2372146" cy="1430350"/>
          </a:xfrm>
        </p:spPr>
        <p:txBody>
          <a:bodyPr/>
          <a:lstStyle/>
          <a:p>
            <a:endParaRPr lang="en-US" dirty="0"/>
          </a:p>
        </p:txBody>
      </p:sp>
      <p:sp>
        <p:nvSpPr>
          <p:cNvPr id="6" name="TextBox 5">
            <a:extLst>
              <a:ext uri="{FF2B5EF4-FFF2-40B4-BE49-F238E27FC236}">
                <a16:creationId xmlns:a16="http://schemas.microsoft.com/office/drawing/2014/main" id="{66D81A9E-A06B-DA4F-8267-4B9730C520F8}"/>
              </a:ext>
            </a:extLst>
          </p:cNvPr>
          <p:cNvSpPr txBox="1"/>
          <p:nvPr/>
        </p:nvSpPr>
        <p:spPr>
          <a:xfrm>
            <a:off x="5499335" y="4778712"/>
            <a:ext cx="2416482" cy="593144"/>
          </a:xfrm>
          <a:prstGeom prst="rect">
            <a:avLst/>
          </a:prstGeom>
          <a:noFill/>
        </p:spPr>
        <p:txBody>
          <a:bodyPr wrap="square" lIns="0" tIns="0" rIns="0" bIns="0" rtlCol="0">
            <a:noAutofit/>
          </a:bodyPr>
          <a:lstStyle/>
          <a:p>
            <a:pPr>
              <a:spcBef>
                <a:spcPts val="1440"/>
              </a:spcBef>
            </a:pPr>
            <a:r>
              <a:rPr lang="en-US" sz="1920" b="1" dirty="0">
                <a:solidFill>
                  <a:srgbClr val="515151"/>
                </a:solidFill>
              </a:rPr>
              <a:t>May 29, 2025</a:t>
            </a:r>
          </a:p>
        </p:txBody>
      </p:sp>
      <p:pic>
        <p:nvPicPr>
          <p:cNvPr id="8" name="Picture 7" descr="A logo with red letters and black text&#10;&#10;Description automatically generated">
            <a:extLst>
              <a:ext uri="{FF2B5EF4-FFF2-40B4-BE49-F238E27FC236}">
                <a16:creationId xmlns:a16="http://schemas.microsoft.com/office/drawing/2014/main" id="{D8065B06-05E6-EBDF-AD58-399CCC2379B2}"/>
              </a:ext>
            </a:extLst>
          </p:cNvPr>
          <p:cNvPicPr>
            <a:picLocks noChangeAspect="1"/>
          </p:cNvPicPr>
          <p:nvPr/>
        </p:nvPicPr>
        <p:blipFill>
          <a:blip r:embed="rId2"/>
          <a:stretch>
            <a:fillRect/>
          </a:stretch>
        </p:blipFill>
        <p:spPr>
          <a:xfrm>
            <a:off x="2624030" y="4307406"/>
            <a:ext cx="2485062" cy="942610"/>
          </a:xfrm>
          <a:prstGeom prst="rect">
            <a:avLst/>
          </a:prstGeom>
        </p:spPr>
      </p:pic>
    </p:spTree>
    <p:extLst>
      <p:ext uri="{BB962C8B-B14F-4D97-AF65-F5344CB8AC3E}">
        <p14:creationId xmlns:p14="http://schemas.microsoft.com/office/powerpoint/2010/main" val="902154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D5DB4-0048-F7C6-B1E1-F89C30EC817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21E7571-D814-68B9-039C-99F0723D0CDE}"/>
              </a:ext>
            </a:extLst>
          </p:cNvPr>
          <p:cNvSpPr>
            <a:spLocks noGrp="1"/>
          </p:cNvSpPr>
          <p:nvPr>
            <p:ph type="title"/>
          </p:nvPr>
        </p:nvSpPr>
        <p:spPr/>
        <p:txBody>
          <a:bodyPr/>
          <a:lstStyle/>
          <a:p>
            <a:endParaRPr lang="en-US"/>
          </a:p>
        </p:txBody>
      </p:sp>
      <p:sp>
        <p:nvSpPr>
          <p:cNvPr id="7" name="Content Placeholder 6">
            <a:extLst>
              <a:ext uri="{FF2B5EF4-FFF2-40B4-BE49-F238E27FC236}">
                <a16:creationId xmlns:a16="http://schemas.microsoft.com/office/drawing/2014/main" id="{841376E8-A22D-04A1-4BD2-45309BC1AEFC}"/>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C87F0EB-C2FA-6465-FE7F-A6C5F24B9649}"/>
              </a:ext>
            </a:extLst>
          </p:cNvPr>
          <p:cNvSpPr>
            <a:spLocks noGrp="1"/>
          </p:cNvSpPr>
          <p:nvPr>
            <p:ph type="sldNum" sz="quarter" idx="12"/>
          </p:nvPr>
        </p:nvSpPr>
        <p:spPr/>
        <p:txBody>
          <a:bodyPr/>
          <a:lstStyle/>
          <a:p>
            <a:r>
              <a:rPr lang="en-US"/>
              <a:t>joneswalker.com  </a:t>
            </a:r>
            <a:r>
              <a:rPr lang="en-US">
                <a:solidFill>
                  <a:srgbClr val="FCC42A"/>
                </a:solidFill>
              </a:rPr>
              <a:t> |   </a:t>
            </a:r>
            <a:fld id="{2A523EE0-663D-DA45-A89C-9A34837C0BA7}" type="slidenum">
              <a:rPr lang="en-US" smtClean="0"/>
              <a:pPr/>
              <a:t>10</a:t>
            </a:fld>
            <a:endParaRPr lang="en-US" dirty="0"/>
          </a:p>
        </p:txBody>
      </p:sp>
      <p:pic>
        <p:nvPicPr>
          <p:cNvPr id="11" name="Picture 10">
            <a:extLst>
              <a:ext uri="{FF2B5EF4-FFF2-40B4-BE49-F238E27FC236}">
                <a16:creationId xmlns:a16="http://schemas.microsoft.com/office/drawing/2014/main" id="{4DC47091-DE58-2560-C3D4-9DC8CB88396C}"/>
              </a:ext>
            </a:extLst>
          </p:cNvPr>
          <p:cNvPicPr>
            <a:picLocks noChangeAspect="1"/>
          </p:cNvPicPr>
          <p:nvPr/>
        </p:nvPicPr>
        <p:blipFill>
          <a:blip r:embed="rId2"/>
          <a:stretch>
            <a:fillRect/>
          </a:stretch>
        </p:blipFill>
        <p:spPr>
          <a:xfrm>
            <a:off x="2387506" y="614159"/>
            <a:ext cx="9855388" cy="72410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26203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25302" y="922020"/>
            <a:ext cx="7287220" cy="659725"/>
          </a:xfrm>
          <a:prstGeom prst="rect">
            <a:avLst/>
          </a:prstGeom>
          <a:noFill/>
          <a:ln/>
        </p:spPr>
        <p:txBody>
          <a:bodyPr wrap="none" lIns="0" tIns="0" rIns="0" bIns="0" rtlCol="0" anchor="t"/>
          <a:lstStyle/>
          <a:p>
            <a:pPr marL="0" indent="0" algn="l">
              <a:lnSpc>
                <a:spcPts val="5150"/>
              </a:lnSpc>
              <a:buNone/>
            </a:pPr>
            <a:r>
              <a:rPr lang="en-US" sz="4150" dirty="0">
                <a:solidFill>
                  <a:srgbClr val="0C0D0F"/>
                </a:solidFill>
                <a:latin typeface="Inter" pitchFamily="34" charset="0"/>
                <a:ea typeface="Inter" pitchFamily="34" charset="-122"/>
                <a:cs typeface="Inter" pitchFamily="34" charset="-120"/>
              </a:rPr>
              <a:t>Rule Overview &amp; Applicability</a:t>
            </a:r>
            <a:endParaRPr lang="en-US" sz="4150" dirty="0"/>
          </a:p>
        </p:txBody>
      </p:sp>
      <p:sp>
        <p:nvSpPr>
          <p:cNvPr id="4" name="Shape 1"/>
          <p:cNvSpPr/>
          <p:nvPr/>
        </p:nvSpPr>
        <p:spPr>
          <a:xfrm>
            <a:off x="6225302" y="1898452"/>
            <a:ext cx="475059" cy="475059"/>
          </a:xfrm>
          <a:prstGeom prst="roundRect">
            <a:avLst>
              <a:gd name="adj" fmla="val 40001"/>
            </a:avLst>
          </a:prstGeom>
          <a:solidFill>
            <a:srgbClr val="FFFFFF"/>
          </a:solidFill>
          <a:ln w="7620">
            <a:solidFill>
              <a:srgbClr val="FF7047"/>
            </a:solidFill>
            <a:prstDash val="solid"/>
          </a:ln>
        </p:spPr>
        <p:txBody>
          <a:bodyPr/>
          <a:lstStyle/>
          <a:p>
            <a:endParaRPr lang="en-US"/>
          </a:p>
        </p:txBody>
      </p:sp>
      <p:pic>
        <p:nvPicPr>
          <p:cNvPr id="5" name="Image 1" descr="preencoded.png"/>
          <p:cNvPicPr>
            <a:picLocks noChangeAspect="1"/>
          </p:cNvPicPr>
          <p:nvPr/>
        </p:nvPicPr>
        <p:blipFill>
          <a:blip r:embed="rId4"/>
          <a:stretch>
            <a:fillRect/>
          </a:stretch>
        </p:blipFill>
        <p:spPr>
          <a:xfrm>
            <a:off x="6304478" y="1938040"/>
            <a:ext cx="316706" cy="395883"/>
          </a:xfrm>
          <a:prstGeom prst="rect">
            <a:avLst/>
          </a:prstGeom>
        </p:spPr>
      </p:pic>
      <p:sp>
        <p:nvSpPr>
          <p:cNvPr id="6" name="Text 2"/>
          <p:cNvSpPr/>
          <p:nvPr/>
        </p:nvSpPr>
        <p:spPr>
          <a:xfrm>
            <a:off x="6911459" y="1970961"/>
            <a:ext cx="2639258" cy="329922"/>
          </a:xfrm>
          <a:prstGeom prst="rect">
            <a:avLst/>
          </a:prstGeom>
          <a:noFill/>
          <a:ln/>
        </p:spPr>
        <p:txBody>
          <a:bodyPr wrap="none" lIns="0" tIns="0" rIns="0" bIns="0" rtlCol="0" anchor="t"/>
          <a:lstStyle/>
          <a:p>
            <a:pPr marL="0" indent="0" algn="l">
              <a:lnSpc>
                <a:spcPts val="2550"/>
              </a:lnSpc>
              <a:buNone/>
            </a:pPr>
            <a:r>
              <a:rPr lang="en-US" sz="2050" dirty="0">
                <a:solidFill>
                  <a:srgbClr val="55575A"/>
                </a:solidFill>
                <a:latin typeface="Inter" pitchFamily="34" charset="0"/>
                <a:ea typeface="Inter" pitchFamily="34" charset="-122"/>
                <a:cs typeface="Inter" pitchFamily="34" charset="-120"/>
              </a:rPr>
              <a:t>Rule Goal</a:t>
            </a:r>
            <a:endParaRPr lang="en-US" sz="2050" dirty="0"/>
          </a:p>
        </p:txBody>
      </p:sp>
      <p:sp>
        <p:nvSpPr>
          <p:cNvPr id="7" name="Text 3"/>
          <p:cNvSpPr/>
          <p:nvPr/>
        </p:nvSpPr>
        <p:spPr>
          <a:xfrm>
            <a:off x="6911459" y="2427565"/>
            <a:ext cx="6980039" cy="675323"/>
          </a:xfrm>
          <a:prstGeom prst="rect">
            <a:avLst/>
          </a:prstGeom>
          <a:noFill/>
          <a:ln/>
        </p:spPr>
        <p:txBody>
          <a:bodyPr wrap="square" lIns="0" tIns="0" rIns="0" bIns="0" rtlCol="0" anchor="t"/>
          <a:lstStyle/>
          <a:p>
            <a:pPr marL="0" indent="0" algn="l">
              <a:lnSpc>
                <a:spcPts val="2650"/>
              </a:lnSpc>
              <a:buNone/>
            </a:pPr>
            <a:r>
              <a:rPr lang="en-US" sz="1650" dirty="0">
                <a:solidFill>
                  <a:srgbClr val="55575A"/>
                </a:solidFill>
                <a:latin typeface="Manrope" pitchFamily="34" charset="0"/>
                <a:ea typeface="Manrope" pitchFamily="34" charset="-122"/>
                <a:cs typeface="Manrope" pitchFamily="34" charset="-120"/>
              </a:rPr>
              <a:t>Minimize cybersecurity-related Transportation Security Incidents in the Marine Transportation System.</a:t>
            </a:r>
            <a:endParaRPr lang="en-US" sz="1650" dirty="0"/>
          </a:p>
        </p:txBody>
      </p:sp>
      <p:sp>
        <p:nvSpPr>
          <p:cNvPr id="8" name="Shape 4"/>
          <p:cNvSpPr/>
          <p:nvPr/>
        </p:nvSpPr>
        <p:spPr>
          <a:xfrm>
            <a:off x="6225302" y="3525083"/>
            <a:ext cx="475059" cy="475059"/>
          </a:xfrm>
          <a:prstGeom prst="roundRect">
            <a:avLst>
              <a:gd name="adj" fmla="val 40001"/>
            </a:avLst>
          </a:prstGeom>
          <a:solidFill>
            <a:srgbClr val="FFFFFF"/>
          </a:solidFill>
          <a:ln w="7620">
            <a:solidFill>
              <a:srgbClr val="FF7047"/>
            </a:solidFill>
            <a:prstDash val="solid"/>
          </a:ln>
        </p:spPr>
        <p:txBody>
          <a:bodyPr/>
          <a:lstStyle/>
          <a:p>
            <a:endParaRPr lang="en-US"/>
          </a:p>
        </p:txBody>
      </p:sp>
      <p:pic>
        <p:nvPicPr>
          <p:cNvPr id="9" name="Image 2" descr="preencoded.png"/>
          <p:cNvPicPr>
            <a:picLocks noChangeAspect="1"/>
          </p:cNvPicPr>
          <p:nvPr/>
        </p:nvPicPr>
        <p:blipFill>
          <a:blip r:embed="rId5"/>
          <a:stretch>
            <a:fillRect/>
          </a:stretch>
        </p:blipFill>
        <p:spPr>
          <a:xfrm>
            <a:off x="6304478" y="3564672"/>
            <a:ext cx="316706" cy="395883"/>
          </a:xfrm>
          <a:prstGeom prst="rect">
            <a:avLst/>
          </a:prstGeom>
        </p:spPr>
      </p:pic>
      <p:sp>
        <p:nvSpPr>
          <p:cNvPr id="10" name="Text 5"/>
          <p:cNvSpPr/>
          <p:nvPr/>
        </p:nvSpPr>
        <p:spPr>
          <a:xfrm>
            <a:off x="6911459" y="3597593"/>
            <a:ext cx="2639258" cy="329922"/>
          </a:xfrm>
          <a:prstGeom prst="rect">
            <a:avLst/>
          </a:prstGeom>
          <a:noFill/>
          <a:ln/>
        </p:spPr>
        <p:txBody>
          <a:bodyPr wrap="none" lIns="0" tIns="0" rIns="0" bIns="0" rtlCol="0" anchor="t"/>
          <a:lstStyle/>
          <a:p>
            <a:pPr marL="0" indent="0" algn="l">
              <a:lnSpc>
                <a:spcPts val="2550"/>
              </a:lnSpc>
              <a:buNone/>
            </a:pPr>
            <a:r>
              <a:rPr lang="en-US" sz="2050" dirty="0">
                <a:solidFill>
                  <a:srgbClr val="55575A"/>
                </a:solidFill>
                <a:latin typeface="Inter" pitchFamily="34" charset="0"/>
                <a:ea typeface="Inter" pitchFamily="34" charset="-122"/>
                <a:cs typeface="Inter" pitchFamily="34" charset="-120"/>
              </a:rPr>
              <a:t>Effective Date</a:t>
            </a:r>
            <a:endParaRPr lang="en-US" sz="2050" dirty="0"/>
          </a:p>
        </p:txBody>
      </p:sp>
      <p:sp>
        <p:nvSpPr>
          <p:cNvPr id="11" name="Text 6"/>
          <p:cNvSpPr/>
          <p:nvPr/>
        </p:nvSpPr>
        <p:spPr>
          <a:xfrm>
            <a:off x="6911459" y="4054197"/>
            <a:ext cx="6980039" cy="337661"/>
          </a:xfrm>
          <a:prstGeom prst="rect">
            <a:avLst/>
          </a:prstGeom>
          <a:noFill/>
          <a:ln/>
        </p:spPr>
        <p:txBody>
          <a:bodyPr wrap="none" lIns="0" tIns="0" rIns="0" bIns="0" rtlCol="0" anchor="t"/>
          <a:lstStyle/>
          <a:p>
            <a:pPr marL="0" indent="0" algn="l">
              <a:lnSpc>
                <a:spcPts val="2650"/>
              </a:lnSpc>
              <a:buNone/>
            </a:pPr>
            <a:r>
              <a:rPr lang="en-US" sz="1650" dirty="0">
                <a:solidFill>
                  <a:srgbClr val="55575A"/>
                </a:solidFill>
                <a:latin typeface="Manrope" pitchFamily="34" charset="0"/>
                <a:ea typeface="Manrope" pitchFamily="34" charset="-122"/>
                <a:cs typeface="Manrope" pitchFamily="34" charset="-120"/>
              </a:rPr>
              <a:t>July 16, 2025</a:t>
            </a:r>
            <a:endParaRPr lang="en-US" sz="1650" dirty="0"/>
          </a:p>
        </p:txBody>
      </p:sp>
      <p:sp>
        <p:nvSpPr>
          <p:cNvPr id="12" name="Shape 7"/>
          <p:cNvSpPr/>
          <p:nvPr/>
        </p:nvSpPr>
        <p:spPr>
          <a:xfrm>
            <a:off x="6225302" y="4814054"/>
            <a:ext cx="475059" cy="475059"/>
          </a:xfrm>
          <a:prstGeom prst="roundRect">
            <a:avLst>
              <a:gd name="adj" fmla="val 40001"/>
            </a:avLst>
          </a:prstGeom>
          <a:solidFill>
            <a:srgbClr val="FFFFFF"/>
          </a:solidFill>
          <a:ln w="7620">
            <a:solidFill>
              <a:srgbClr val="FF7047"/>
            </a:solidFill>
            <a:prstDash val="solid"/>
          </a:ln>
        </p:spPr>
        <p:txBody>
          <a:bodyPr/>
          <a:lstStyle/>
          <a:p>
            <a:endParaRPr lang="en-US"/>
          </a:p>
        </p:txBody>
      </p:sp>
      <p:pic>
        <p:nvPicPr>
          <p:cNvPr id="13" name="Image 3" descr="preencoded.png"/>
          <p:cNvPicPr>
            <a:picLocks noChangeAspect="1"/>
          </p:cNvPicPr>
          <p:nvPr/>
        </p:nvPicPr>
        <p:blipFill>
          <a:blip r:embed="rId6"/>
          <a:stretch>
            <a:fillRect/>
          </a:stretch>
        </p:blipFill>
        <p:spPr>
          <a:xfrm>
            <a:off x="6304478" y="4853642"/>
            <a:ext cx="316706" cy="395883"/>
          </a:xfrm>
          <a:prstGeom prst="rect">
            <a:avLst/>
          </a:prstGeom>
        </p:spPr>
      </p:pic>
      <p:sp>
        <p:nvSpPr>
          <p:cNvPr id="14" name="Text 8"/>
          <p:cNvSpPr/>
          <p:nvPr/>
        </p:nvSpPr>
        <p:spPr>
          <a:xfrm>
            <a:off x="6911459" y="4886563"/>
            <a:ext cx="2639258" cy="329922"/>
          </a:xfrm>
          <a:prstGeom prst="rect">
            <a:avLst/>
          </a:prstGeom>
          <a:noFill/>
          <a:ln/>
        </p:spPr>
        <p:txBody>
          <a:bodyPr wrap="none" lIns="0" tIns="0" rIns="0" bIns="0" rtlCol="0" anchor="t"/>
          <a:lstStyle/>
          <a:p>
            <a:pPr marL="0" indent="0" algn="l">
              <a:lnSpc>
                <a:spcPts val="2550"/>
              </a:lnSpc>
              <a:buNone/>
            </a:pPr>
            <a:r>
              <a:rPr lang="en-US" sz="2050" dirty="0">
                <a:solidFill>
                  <a:srgbClr val="55575A"/>
                </a:solidFill>
                <a:latin typeface="Inter" pitchFamily="34" charset="0"/>
                <a:ea typeface="Inter" pitchFamily="34" charset="-122"/>
                <a:cs typeface="Inter" pitchFamily="34" charset="-120"/>
              </a:rPr>
              <a:t>Who Is Affected</a:t>
            </a:r>
            <a:endParaRPr lang="en-US" sz="2050" dirty="0"/>
          </a:p>
        </p:txBody>
      </p:sp>
      <p:sp>
        <p:nvSpPr>
          <p:cNvPr id="15" name="Text 9"/>
          <p:cNvSpPr/>
          <p:nvPr/>
        </p:nvSpPr>
        <p:spPr>
          <a:xfrm>
            <a:off x="6911459" y="5343168"/>
            <a:ext cx="6980039" cy="675323"/>
          </a:xfrm>
          <a:prstGeom prst="rect">
            <a:avLst/>
          </a:prstGeom>
          <a:noFill/>
          <a:ln/>
        </p:spPr>
        <p:txBody>
          <a:bodyPr wrap="square" lIns="0" tIns="0" rIns="0" bIns="0" rtlCol="0" anchor="t"/>
          <a:lstStyle/>
          <a:p>
            <a:pPr marL="0" indent="0" algn="l">
              <a:lnSpc>
                <a:spcPts val="2650"/>
              </a:lnSpc>
              <a:buNone/>
            </a:pPr>
            <a:r>
              <a:rPr lang="en-US" sz="1650" dirty="0">
                <a:solidFill>
                  <a:srgbClr val="55575A"/>
                </a:solidFill>
                <a:latin typeface="Manrope" pitchFamily="34" charset="0"/>
                <a:ea typeface="Manrope" pitchFamily="34" charset="-122"/>
                <a:cs typeface="Manrope" pitchFamily="34" charset="-120"/>
              </a:rPr>
              <a:t>U.S.-flagged vessels, OCS facilities, and MTSA facilities required to have security plans.</a:t>
            </a:r>
            <a:endParaRPr lang="en-US" sz="1650" dirty="0"/>
          </a:p>
        </p:txBody>
      </p:sp>
      <p:sp>
        <p:nvSpPr>
          <p:cNvPr id="16" name="Shape 10"/>
          <p:cNvSpPr/>
          <p:nvPr/>
        </p:nvSpPr>
        <p:spPr>
          <a:xfrm>
            <a:off x="6225302" y="6440686"/>
            <a:ext cx="475059" cy="475059"/>
          </a:xfrm>
          <a:prstGeom prst="roundRect">
            <a:avLst>
              <a:gd name="adj" fmla="val 40001"/>
            </a:avLst>
          </a:prstGeom>
          <a:solidFill>
            <a:srgbClr val="FFFFFF"/>
          </a:solidFill>
          <a:ln w="7620">
            <a:solidFill>
              <a:srgbClr val="FF7047"/>
            </a:solidFill>
            <a:prstDash val="solid"/>
          </a:ln>
        </p:spPr>
        <p:txBody>
          <a:bodyPr/>
          <a:lstStyle/>
          <a:p>
            <a:endParaRPr lang="en-US"/>
          </a:p>
        </p:txBody>
      </p:sp>
      <p:pic>
        <p:nvPicPr>
          <p:cNvPr id="17" name="Image 4" descr="preencoded.png"/>
          <p:cNvPicPr>
            <a:picLocks noChangeAspect="1"/>
          </p:cNvPicPr>
          <p:nvPr/>
        </p:nvPicPr>
        <p:blipFill>
          <a:blip r:embed="rId7"/>
          <a:stretch>
            <a:fillRect/>
          </a:stretch>
        </p:blipFill>
        <p:spPr>
          <a:xfrm>
            <a:off x="6304478" y="6480274"/>
            <a:ext cx="316706" cy="395883"/>
          </a:xfrm>
          <a:prstGeom prst="rect">
            <a:avLst/>
          </a:prstGeom>
        </p:spPr>
      </p:pic>
      <p:sp>
        <p:nvSpPr>
          <p:cNvPr id="18" name="Text 11"/>
          <p:cNvSpPr/>
          <p:nvPr/>
        </p:nvSpPr>
        <p:spPr>
          <a:xfrm>
            <a:off x="6911459" y="6513195"/>
            <a:ext cx="2639258" cy="329922"/>
          </a:xfrm>
          <a:prstGeom prst="rect">
            <a:avLst/>
          </a:prstGeom>
          <a:noFill/>
          <a:ln/>
        </p:spPr>
        <p:txBody>
          <a:bodyPr wrap="none" lIns="0" tIns="0" rIns="0" bIns="0" rtlCol="0" anchor="t"/>
          <a:lstStyle/>
          <a:p>
            <a:pPr marL="0" indent="0" algn="l">
              <a:lnSpc>
                <a:spcPts val="2550"/>
              </a:lnSpc>
              <a:buNone/>
            </a:pPr>
            <a:r>
              <a:rPr lang="en-US" sz="2050" dirty="0">
                <a:solidFill>
                  <a:srgbClr val="55575A"/>
                </a:solidFill>
                <a:latin typeface="Inter" pitchFamily="34" charset="0"/>
                <a:ea typeface="Inter" pitchFamily="34" charset="-122"/>
                <a:cs typeface="Inter" pitchFamily="34" charset="-120"/>
              </a:rPr>
              <a:t>Exclusions</a:t>
            </a:r>
            <a:endParaRPr lang="en-US" sz="2050" dirty="0"/>
          </a:p>
        </p:txBody>
      </p:sp>
      <p:sp>
        <p:nvSpPr>
          <p:cNvPr id="19" name="Text 12"/>
          <p:cNvSpPr/>
          <p:nvPr/>
        </p:nvSpPr>
        <p:spPr>
          <a:xfrm>
            <a:off x="6911459" y="6969800"/>
            <a:ext cx="6980039" cy="337661"/>
          </a:xfrm>
          <a:prstGeom prst="rect">
            <a:avLst/>
          </a:prstGeom>
          <a:noFill/>
          <a:ln/>
        </p:spPr>
        <p:txBody>
          <a:bodyPr wrap="none" lIns="0" tIns="0" rIns="0" bIns="0" rtlCol="0" anchor="t"/>
          <a:lstStyle/>
          <a:p>
            <a:pPr marL="0" indent="0" algn="l">
              <a:lnSpc>
                <a:spcPts val="2650"/>
              </a:lnSpc>
              <a:buNone/>
            </a:pPr>
            <a:r>
              <a:rPr lang="en-US" sz="1650" dirty="0">
                <a:solidFill>
                  <a:srgbClr val="55575A"/>
                </a:solidFill>
                <a:latin typeface="Manrope" pitchFamily="34" charset="0"/>
                <a:ea typeface="Manrope" pitchFamily="34" charset="-122"/>
                <a:cs typeface="Manrope" pitchFamily="34" charset="-120"/>
              </a:rPr>
              <a:t>Does NOT apply to foreign-flagged vessels subject to 33 CFR part 104.</a:t>
            </a:r>
            <a:endParaRPr lang="en-US" sz="16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12232" y="560308"/>
            <a:ext cx="5088136" cy="636032"/>
          </a:xfrm>
          <a:prstGeom prst="rect">
            <a:avLst/>
          </a:prstGeom>
          <a:noFill/>
          <a:ln/>
        </p:spPr>
        <p:txBody>
          <a:bodyPr wrap="none" lIns="0" tIns="0" rIns="0" bIns="0" rtlCol="0" anchor="t"/>
          <a:lstStyle/>
          <a:p>
            <a:pPr marL="0" indent="0" algn="l">
              <a:lnSpc>
                <a:spcPts val="5000"/>
              </a:lnSpc>
              <a:buNone/>
            </a:pPr>
            <a:r>
              <a:rPr lang="en-US" sz="4000" dirty="0">
                <a:solidFill>
                  <a:srgbClr val="0C0D0F"/>
                </a:solidFill>
                <a:latin typeface="Inter" pitchFamily="34" charset="0"/>
                <a:ea typeface="Inter" pitchFamily="34" charset="-122"/>
                <a:cs typeface="Inter" pitchFamily="34" charset="-120"/>
              </a:rPr>
              <a:t>Core Requirements</a:t>
            </a:r>
            <a:endParaRPr lang="en-US" sz="4000" dirty="0"/>
          </a:p>
        </p:txBody>
      </p:sp>
      <p:pic>
        <p:nvPicPr>
          <p:cNvPr id="3" name="Image 0" descr="preencoded.png"/>
          <p:cNvPicPr>
            <a:picLocks noChangeAspect="1"/>
          </p:cNvPicPr>
          <p:nvPr/>
        </p:nvPicPr>
        <p:blipFill>
          <a:blip r:embed="rId3"/>
          <a:stretch>
            <a:fillRect/>
          </a:stretch>
        </p:blipFill>
        <p:spPr>
          <a:xfrm>
            <a:off x="3359944" y="1603296"/>
            <a:ext cx="1307306" cy="1172528"/>
          </a:xfrm>
          <a:prstGeom prst="rect">
            <a:avLst/>
          </a:prstGeom>
        </p:spPr>
      </p:pic>
      <p:pic>
        <p:nvPicPr>
          <p:cNvPr id="4" name="Image 1" descr="preencoded.png"/>
          <p:cNvPicPr>
            <a:picLocks noChangeAspect="1"/>
          </p:cNvPicPr>
          <p:nvPr/>
        </p:nvPicPr>
        <p:blipFill>
          <a:blip r:embed="rId4"/>
          <a:stretch>
            <a:fillRect/>
          </a:stretch>
        </p:blipFill>
        <p:spPr>
          <a:xfrm>
            <a:off x="3870484" y="2156103"/>
            <a:ext cx="286107" cy="357664"/>
          </a:xfrm>
          <a:prstGeom prst="rect">
            <a:avLst/>
          </a:prstGeom>
        </p:spPr>
      </p:pic>
      <p:sp>
        <p:nvSpPr>
          <p:cNvPr id="5" name="Text 1"/>
          <p:cNvSpPr/>
          <p:nvPr/>
        </p:nvSpPr>
        <p:spPr>
          <a:xfrm>
            <a:off x="4870728" y="1806773"/>
            <a:ext cx="2544008" cy="318016"/>
          </a:xfrm>
          <a:prstGeom prst="rect">
            <a:avLst/>
          </a:prstGeom>
          <a:noFill/>
          <a:ln/>
        </p:spPr>
        <p:txBody>
          <a:bodyPr wrap="none" lIns="0" tIns="0" rIns="0" bIns="0" rtlCol="0" anchor="t"/>
          <a:lstStyle/>
          <a:p>
            <a:pPr marL="0" indent="0" algn="l">
              <a:lnSpc>
                <a:spcPts val="2500"/>
              </a:lnSpc>
              <a:buNone/>
            </a:pPr>
            <a:r>
              <a:rPr lang="en-US" sz="2000" dirty="0">
                <a:solidFill>
                  <a:srgbClr val="55575A"/>
                </a:solidFill>
                <a:latin typeface="Inter" pitchFamily="34" charset="0"/>
                <a:ea typeface="Inter" pitchFamily="34" charset="-122"/>
                <a:cs typeface="Inter" pitchFamily="34" charset="-120"/>
              </a:rPr>
              <a:t>Cybersecurity Plan</a:t>
            </a:r>
            <a:endParaRPr lang="en-US" sz="2000" dirty="0"/>
          </a:p>
        </p:txBody>
      </p:sp>
      <p:sp>
        <p:nvSpPr>
          <p:cNvPr id="6" name="Text 2"/>
          <p:cNvSpPr/>
          <p:nvPr/>
        </p:nvSpPr>
        <p:spPr>
          <a:xfrm>
            <a:off x="4870728" y="2246828"/>
            <a:ext cx="6562487" cy="325517"/>
          </a:xfrm>
          <a:prstGeom prst="rect">
            <a:avLst/>
          </a:prstGeom>
          <a:noFill/>
          <a:ln/>
        </p:spPr>
        <p:txBody>
          <a:bodyPr wrap="none" lIns="0" tIns="0" rIns="0" bIns="0" rtlCol="0" anchor="t"/>
          <a:lstStyle/>
          <a:p>
            <a:pPr marL="0" indent="0" algn="l">
              <a:lnSpc>
                <a:spcPts val="2550"/>
              </a:lnSpc>
              <a:buNone/>
            </a:pPr>
            <a:r>
              <a:rPr lang="en-US" sz="1600" dirty="0">
                <a:solidFill>
                  <a:srgbClr val="55575A"/>
                </a:solidFill>
                <a:latin typeface="Manrope" pitchFamily="34" charset="0"/>
                <a:ea typeface="Manrope" pitchFamily="34" charset="-122"/>
                <a:cs typeface="Manrope" pitchFamily="34" charset="-120"/>
              </a:rPr>
              <a:t>Mandatory plan including account, device, and data security measures</a:t>
            </a:r>
            <a:endParaRPr lang="en-US" sz="1600" dirty="0"/>
          </a:p>
        </p:txBody>
      </p:sp>
      <p:sp>
        <p:nvSpPr>
          <p:cNvPr id="7" name="Shape 3"/>
          <p:cNvSpPr/>
          <p:nvPr/>
        </p:nvSpPr>
        <p:spPr>
          <a:xfrm>
            <a:off x="4718090" y="2791658"/>
            <a:ext cx="9149239" cy="11430"/>
          </a:xfrm>
          <a:prstGeom prst="roundRect">
            <a:avLst>
              <a:gd name="adj" fmla="val 1602576"/>
            </a:avLst>
          </a:prstGeom>
          <a:solidFill>
            <a:srgbClr val="FF7047"/>
          </a:solidFill>
          <a:ln/>
        </p:spPr>
        <p:txBody>
          <a:bodyPr/>
          <a:lstStyle/>
          <a:p>
            <a:endParaRPr lang="en-US"/>
          </a:p>
        </p:txBody>
      </p:sp>
      <p:pic>
        <p:nvPicPr>
          <p:cNvPr id="8" name="Image 2" descr="preencoded.png"/>
          <p:cNvPicPr>
            <a:picLocks noChangeAspect="1"/>
          </p:cNvPicPr>
          <p:nvPr/>
        </p:nvPicPr>
        <p:blipFill>
          <a:blip r:embed="rId5"/>
          <a:stretch>
            <a:fillRect/>
          </a:stretch>
        </p:blipFill>
        <p:spPr>
          <a:xfrm>
            <a:off x="2706291" y="2826663"/>
            <a:ext cx="2614732" cy="1172528"/>
          </a:xfrm>
          <a:prstGeom prst="rect">
            <a:avLst/>
          </a:prstGeom>
        </p:spPr>
      </p:pic>
      <p:pic>
        <p:nvPicPr>
          <p:cNvPr id="9" name="Image 3" descr="preencoded.png"/>
          <p:cNvPicPr>
            <a:picLocks noChangeAspect="1"/>
          </p:cNvPicPr>
          <p:nvPr/>
        </p:nvPicPr>
        <p:blipFill>
          <a:blip r:embed="rId6"/>
          <a:stretch>
            <a:fillRect/>
          </a:stretch>
        </p:blipFill>
        <p:spPr>
          <a:xfrm>
            <a:off x="3870484" y="3234095"/>
            <a:ext cx="286107" cy="357664"/>
          </a:xfrm>
          <a:prstGeom prst="rect">
            <a:avLst/>
          </a:prstGeom>
        </p:spPr>
      </p:pic>
      <p:sp>
        <p:nvSpPr>
          <p:cNvPr id="10" name="Text 4"/>
          <p:cNvSpPr/>
          <p:nvPr/>
        </p:nvSpPr>
        <p:spPr>
          <a:xfrm>
            <a:off x="5524500" y="3030141"/>
            <a:ext cx="2594015" cy="318016"/>
          </a:xfrm>
          <a:prstGeom prst="rect">
            <a:avLst/>
          </a:prstGeom>
          <a:noFill/>
          <a:ln/>
        </p:spPr>
        <p:txBody>
          <a:bodyPr wrap="none" lIns="0" tIns="0" rIns="0" bIns="0" rtlCol="0" anchor="t"/>
          <a:lstStyle/>
          <a:p>
            <a:pPr marL="0" indent="0" algn="l">
              <a:lnSpc>
                <a:spcPts val="2500"/>
              </a:lnSpc>
              <a:buNone/>
            </a:pPr>
            <a:r>
              <a:rPr lang="en-US" sz="2000" dirty="0">
                <a:solidFill>
                  <a:srgbClr val="55575A"/>
                </a:solidFill>
                <a:latin typeface="Inter" pitchFamily="34" charset="0"/>
                <a:ea typeface="Inter" pitchFamily="34" charset="-122"/>
                <a:cs typeface="Inter" pitchFamily="34" charset="-120"/>
              </a:rPr>
              <a:t>Cybersecurity Officer</a:t>
            </a:r>
            <a:endParaRPr lang="en-US" sz="2000" dirty="0"/>
          </a:p>
        </p:txBody>
      </p:sp>
      <p:sp>
        <p:nvSpPr>
          <p:cNvPr id="11" name="Text 5"/>
          <p:cNvSpPr/>
          <p:nvPr/>
        </p:nvSpPr>
        <p:spPr>
          <a:xfrm>
            <a:off x="5524500" y="3470196"/>
            <a:ext cx="6284119" cy="325517"/>
          </a:xfrm>
          <a:prstGeom prst="rect">
            <a:avLst/>
          </a:prstGeom>
          <a:noFill/>
          <a:ln/>
        </p:spPr>
        <p:txBody>
          <a:bodyPr wrap="none" lIns="0" tIns="0" rIns="0" bIns="0" rtlCol="0" anchor="t"/>
          <a:lstStyle/>
          <a:p>
            <a:pPr marL="0" indent="0" algn="l">
              <a:lnSpc>
                <a:spcPts val="2550"/>
              </a:lnSpc>
              <a:buNone/>
            </a:pPr>
            <a:r>
              <a:rPr lang="en-US" sz="1600" dirty="0">
                <a:solidFill>
                  <a:srgbClr val="55575A"/>
                </a:solidFill>
                <a:latin typeface="Manrope" pitchFamily="34" charset="0"/>
                <a:ea typeface="Manrope" pitchFamily="34" charset="-122"/>
                <a:cs typeface="Manrope" pitchFamily="34" charset="-120"/>
              </a:rPr>
              <a:t>Designated individual responsible for implementation and oversight</a:t>
            </a:r>
            <a:endParaRPr lang="en-US" sz="1600" dirty="0"/>
          </a:p>
        </p:txBody>
      </p:sp>
      <p:sp>
        <p:nvSpPr>
          <p:cNvPr id="12" name="Shape 6"/>
          <p:cNvSpPr/>
          <p:nvPr/>
        </p:nvSpPr>
        <p:spPr>
          <a:xfrm>
            <a:off x="5371862" y="4015026"/>
            <a:ext cx="8495467" cy="11430"/>
          </a:xfrm>
          <a:prstGeom prst="roundRect">
            <a:avLst>
              <a:gd name="adj" fmla="val 1602576"/>
            </a:avLst>
          </a:prstGeom>
          <a:solidFill>
            <a:srgbClr val="FF7047"/>
          </a:solidFill>
          <a:ln/>
        </p:spPr>
        <p:txBody>
          <a:bodyPr/>
          <a:lstStyle/>
          <a:p>
            <a:endParaRPr lang="en-US"/>
          </a:p>
        </p:txBody>
      </p:sp>
      <p:pic>
        <p:nvPicPr>
          <p:cNvPr id="13" name="Image 4" descr="preencoded.png"/>
          <p:cNvPicPr>
            <a:picLocks noChangeAspect="1"/>
          </p:cNvPicPr>
          <p:nvPr/>
        </p:nvPicPr>
        <p:blipFill>
          <a:blip r:embed="rId7"/>
          <a:stretch>
            <a:fillRect/>
          </a:stretch>
        </p:blipFill>
        <p:spPr>
          <a:xfrm>
            <a:off x="2052518" y="4050030"/>
            <a:ext cx="3922157" cy="1172528"/>
          </a:xfrm>
          <a:prstGeom prst="rect">
            <a:avLst/>
          </a:prstGeom>
        </p:spPr>
      </p:pic>
      <p:pic>
        <p:nvPicPr>
          <p:cNvPr id="14" name="Image 5" descr="preencoded.png"/>
          <p:cNvPicPr>
            <a:picLocks noChangeAspect="1"/>
          </p:cNvPicPr>
          <p:nvPr/>
        </p:nvPicPr>
        <p:blipFill>
          <a:blip r:embed="rId8"/>
          <a:stretch>
            <a:fillRect/>
          </a:stretch>
        </p:blipFill>
        <p:spPr>
          <a:xfrm>
            <a:off x="3870484" y="4457462"/>
            <a:ext cx="286107" cy="357664"/>
          </a:xfrm>
          <a:prstGeom prst="rect">
            <a:avLst/>
          </a:prstGeom>
        </p:spPr>
      </p:pic>
      <p:sp>
        <p:nvSpPr>
          <p:cNvPr id="15" name="Text 7"/>
          <p:cNvSpPr/>
          <p:nvPr/>
        </p:nvSpPr>
        <p:spPr>
          <a:xfrm>
            <a:off x="6178153" y="4253508"/>
            <a:ext cx="2781657" cy="318016"/>
          </a:xfrm>
          <a:prstGeom prst="rect">
            <a:avLst/>
          </a:prstGeom>
          <a:noFill/>
          <a:ln/>
        </p:spPr>
        <p:txBody>
          <a:bodyPr wrap="none" lIns="0" tIns="0" rIns="0" bIns="0" rtlCol="0" anchor="t"/>
          <a:lstStyle/>
          <a:p>
            <a:pPr marL="0" indent="0" algn="l">
              <a:lnSpc>
                <a:spcPts val="2500"/>
              </a:lnSpc>
              <a:buNone/>
            </a:pPr>
            <a:r>
              <a:rPr lang="en-US" sz="2000" dirty="0">
                <a:solidFill>
                  <a:srgbClr val="55575A"/>
                </a:solidFill>
                <a:latin typeface="Inter" pitchFamily="34" charset="0"/>
                <a:ea typeface="Inter" pitchFamily="34" charset="-122"/>
                <a:cs typeface="Inter" pitchFamily="34" charset="-120"/>
              </a:rPr>
              <a:t>Assessments &amp; Testing</a:t>
            </a:r>
            <a:endParaRPr lang="en-US" sz="2000" dirty="0"/>
          </a:p>
        </p:txBody>
      </p:sp>
      <p:sp>
        <p:nvSpPr>
          <p:cNvPr id="16" name="Text 8"/>
          <p:cNvSpPr/>
          <p:nvPr/>
        </p:nvSpPr>
        <p:spPr>
          <a:xfrm>
            <a:off x="6178153" y="4693563"/>
            <a:ext cx="5147072" cy="325517"/>
          </a:xfrm>
          <a:prstGeom prst="rect">
            <a:avLst/>
          </a:prstGeom>
          <a:noFill/>
          <a:ln/>
        </p:spPr>
        <p:txBody>
          <a:bodyPr wrap="none" lIns="0" tIns="0" rIns="0" bIns="0" rtlCol="0" anchor="t"/>
          <a:lstStyle/>
          <a:p>
            <a:pPr marL="0" indent="0" algn="l">
              <a:lnSpc>
                <a:spcPts val="2550"/>
              </a:lnSpc>
              <a:buNone/>
            </a:pPr>
            <a:r>
              <a:rPr lang="en-US" sz="1600" dirty="0">
                <a:solidFill>
                  <a:srgbClr val="55575A"/>
                </a:solidFill>
                <a:latin typeface="Manrope" pitchFamily="34" charset="0"/>
                <a:ea typeface="Manrope" pitchFamily="34" charset="-122"/>
                <a:cs typeface="Manrope" pitchFamily="34" charset="-120"/>
              </a:rPr>
              <a:t>Identify vulnerabilities and conduct penetration testing</a:t>
            </a:r>
            <a:endParaRPr lang="en-US" sz="1600" dirty="0"/>
          </a:p>
        </p:txBody>
      </p:sp>
      <p:sp>
        <p:nvSpPr>
          <p:cNvPr id="17" name="Shape 9"/>
          <p:cNvSpPr/>
          <p:nvPr/>
        </p:nvSpPr>
        <p:spPr>
          <a:xfrm>
            <a:off x="6025515" y="5238393"/>
            <a:ext cx="7841813" cy="11430"/>
          </a:xfrm>
          <a:prstGeom prst="roundRect">
            <a:avLst>
              <a:gd name="adj" fmla="val 1602576"/>
            </a:avLst>
          </a:prstGeom>
          <a:solidFill>
            <a:srgbClr val="FF7047"/>
          </a:solidFill>
          <a:ln/>
        </p:spPr>
        <p:txBody>
          <a:bodyPr/>
          <a:lstStyle/>
          <a:p>
            <a:endParaRPr lang="en-US"/>
          </a:p>
        </p:txBody>
      </p:sp>
      <p:pic>
        <p:nvPicPr>
          <p:cNvPr id="18" name="Image 6" descr="preencoded.png"/>
          <p:cNvPicPr>
            <a:picLocks noChangeAspect="1"/>
          </p:cNvPicPr>
          <p:nvPr/>
        </p:nvPicPr>
        <p:blipFill>
          <a:blip r:embed="rId9"/>
          <a:stretch>
            <a:fillRect/>
          </a:stretch>
        </p:blipFill>
        <p:spPr>
          <a:xfrm>
            <a:off x="1398865" y="5273397"/>
            <a:ext cx="5229463" cy="1172528"/>
          </a:xfrm>
          <a:prstGeom prst="rect">
            <a:avLst/>
          </a:prstGeom>
        </p:spPr>
      </p:pic>
      <p:pic>
        <p:nvPicPr>
          <p:cNvPr id="19" name="Image 7" descr="preencoded.png"/>
          <p:cNvPicPr>
            <a:picLocks noChangeAspect="1"/>
          </p:cNvPicPr>
          <p:nvPr/>
        </p:nvPicPr>
        <p:blipFill>
          <a:blip r:embed="rId10"/>
          <a:stretch>
            <a:fillRect/>
          </a:stretch>
        </p:blipFill>
        <p:spPr>
          <a:xfrm>
            <a:off x="3870484" y="5680829"/>
            <a:ext cx="286107" cy="357664"/>
          </a:xfrm>
          <a:prstGeom prst="rect">
            <a:avLst/>
          </a:prstGeom>
        </p:spPr>
      </p:pic>
      <p:sp>
        <p:nvSpPr>
          <p:cNvPr id="20" name="Text 10"/>
          <p:cNvSpPr/>
          <p:nvPr/>
        </p:nvSpPr>
        <p:spPr>
          <a:xfrm>
            <a:off x="6831806" y="5476875"/>
            <a:ext cx="2544008" cy="318016"/>
          </a:xfrm>
          <a:prstGeom prst="rect">
            <a:avLst/>
          </a:prstGeom>
          <a:noFill/>
          <a:ln/>
        </p:spPr>
        <p:txBody>
          <a:bodyPr wrap="none" lIns="0" tIns="0" rIns="0" bIns="0" rtlCol="0" anchor="t"/>
          <a:lstStyle/>
          <a:p>
            <a:pPr marL="0" indent="0" algn="l">
              <a:lnSpc>
                <a:spcPts val="2500"/>
              </a:lnSpc>
              <a:buNone/>
            </a:pPr>
            <a:r>
              <a:rPr lang="en-US" sz="2000" dirty="0">
                <a:solidFill>
                  <a:srgbClr val="55575A"/>
                </a:solidFill>
                <a:latin typeface="Inter" pitchFamily="34" charset="0"/>
                <a:ea typeface="Inter" pitchFamily="34" charset="-122"/>
                <a:cs typeface="Inter" pitchFamily="34" charset="-120"/>
              </a:rPr>
              <a:t>Training &amp; Drills</a:t>
            </a:r>
            <a:endParaRPr lang="en-US" sz="2000" dirty="0"/>
          </a:p>
        </p:txBody>
      </p:sp>
      <p:sp>
        <p:nvSpPr>
          <p:cNvPr id="21" name="Text 11"/>
          <p:cNvSpPr/>
          <p:nvPr/>
        </p:nvSpPr>
        <p:spPr>
          <a:xfrm>
            <a:off x="6831806" y="5916930"/>
            <a:ext cx="5094565" cy="325517"/>
          </a:xfrm>
          <a:prstGeom prst="rect">
            <a:avLst/>
          </a:prstGeom>
          <a:noFill/>
          <a:ln/>
        </p:spPr>
        <p:txBody>
          <a:bodyPr wrap="none" lIns="0" tIns="0" rIns="0" bIns="0" rtlCol="0" anchor="t"/>
          <a:lstStyle/>
          <a:p>
            <a:pPr marL="0" indent="0" algn="l">
              <a:lnSpc>
                <a:spcPts val="2550"/>
              </a:lnSpc>
              <a:buNone/>
            </a:pPr>
            <a:r>
              <a:rPr lang="en-US" sz="1600" dirty="0">
                <a:solidFill>
                  <a:srgbClr val="55575A"/>
                </a:solidFill>
                <a:latin typeface="Manrope" pitchFamily="34" charset="0"/>
                <a:ea typeface="Manrope" pitchFamily="34" charset="-122"/>
                <a:cs typeface="Manrope" pitchFamily="34" charset="-120"/>
              </a:rPr>
              <a:t>Personnel training, two drills and one exercise annually</a:t>
            </a:r>
            <a:endParaRPr lang="en-US" sz="1600" dirty="0"/>
          </a:p>
        </p:txBody>
      </p:sp>
      <p:sp>
        <p:nvSpPr>
          <p:cNvPr id="22" name="Shape 12"/>
          <p:cNvSpPr/>
          <p:nvPr/>
        </p:nvSpPr>
        <p:spPr>
          <a:xfrm>
            <a:off x="6679168" y="6461760"/>
            <a:ext cx="7188160" cy="11430"/>
          </a:xfrm>
          <a:prstGeom prst="roundRect">
            <a:avLst>
              <a:gd name="adj" fmla="val 1602576"/>
            </a:avLst>
          </a:prstGeom>
          <a:solidFill>
            <a:srgbClr val="FF7047"/>
          </a:solidFill>
          <a:ln/>
        </p:spPr>
        <p:txBody>
          <a:bodyPr/>
          <a:lstStyle/>
          <a:p>
            <a:endParaRPr lang="en-US"/>
          </a:p>
        </p:txBody>
      </p:sp>
      <p:pic>
        <p:nvPicPr>
          <p:cNvPr id="23" name="Image 8" descr="preencoded.png"/>
          <p:cNvPicPr>
            <a:picLocks noChangeAspect="1"/>
          </p:cNvPicPr>
          <p:nvPr/>
        </p:nvPicPr>
        <p:blipFill>
          <a:blip r:embed="rId11"/>
          <a:stretch>
            <a:fillRect/>
          </a:stretch>
        </p:blipFill>
        <p:spPr>
          <a:xfrm>
            <a:off x="745212" y="6496764"/>
            <a:ext cx="6536888" cy="1172528"/>
          </a:xfrm>
          <a:prstGeom prst="rect">
            <a:avLst/>
          </a:prstGeom>
        </p:spPr>
      </p:pic>
      <p:pic>
        <p:nvPicPr>
          <p:cNvPr id="24" name="Image 9" descr="preencoded.png"/>
          <p:cNvPicPr>
            <a:picLocks noChangeAspect="1"/>
          </p:cNvPicPr>
          <p:nvPr/>
        </p:nvPicPr>
        <p:blipFill>
          <a:blip r:embed="rId12"/>
          <a:stretch>
            <a:fillRect/>
          </a:stretch>
        </p:blipFill>
        <p:spPr>
          <a:xfrm>
            <a:off x="3870484" y="6904196"/>
            <a:ext cx="286107" cy="357664"/>
          </a:xfrm>
          <a:prstGeom prst="rect">
            <a:avLst/>
          </a:prstGeom>
        </p:spPr>
      </p:pic>
      <p:sp>
        <p:nvSpPr>
          <p:cNvPr id="25" name="Text 13"/>
          <p:cNvSpPr/>
          <p:nvPr/>
        </p:nvSpPr>
        <p:spPr>
          <a:xfrm>
            <a:off x="7485578" y="6700242"/>
            <a:ext cx="2544008" cy="318016"/>
          </a:xfrm>
          <a:prstGeom prst="rect">
            <a:avLst/>
          </a:prstGeom>
          <a:noFill/>
          <a:ln/>
        </p:spPr>
        <p:txBody>
          <a:bodyPr wrap="none" lIns="0" tIns="0" rIns="0" bIns="0" rtlCol="0" anchor="t"/>
          <a:lstStyle/>
          <a:p>
            <a:pPr marL="0" indent="0" algn="l">
              <a:lnSpc>
                <a:spcPts val="2500"/>
              </a:lnSpc>
              <a:buNone/>
            </a:pPr>
            <a:r>
              <a:rPr lang="en-US" sz="2000" dirty="0">
                <a:solidFill>
                  <a:srgbClr val="55575A"/>
                </a:solidFill>
                <a:latin typeface="Inter" pitchFamily="34" charset="0"/>
                <a:ea typeface="Inter" pitchFamily="34" charset="-122"/>
                <a:cs typeface="Inter" pitchFamily="34" charset="-120"/>
              </a:rPr>
              <a:t>Incident Reporting</a:t>
            </a:r>
            <a:endParaRPr lang="en-US" sz="2000" dirty="0"/>
          </a:p>
        </p:txBody>
      </p:sp>
      <p:sp>
        <p:nvSpPr>
          <p:cNvPr id="26" name="Text 14"/>
          <p:cNvSpPr/>
          <p:nvPr/>
        </p:nvSpPr>
        <p:spPr>
          <a:xfrm>
            <a:off x="7485578" y="7140297"/>
            <a:ext cx="4119562" cy="325517"/>
          </a:xfrm>
          <a:prstGeom prst="rect">
            <a:avLst/>
          </a:prstGeom>
          <a:noFill/>
          <a:ln/>
        </p:spPr>
        <p:txBody>
          <a:bodyPr wrap="none" lIns="0" tIns="0" rIns="0" bIns="0" rtlCol="0" anchor="t"/>
          <a:lstStyle/>
          <a:p>
            <a:pPr marL="0" indent="0" algn="l">
              <a:lnSpc>
                <a:spcPts val="2550"/>
              </a:lnSpc>
              <a:buNone/>
            </a:pPr>
            <a:r>
              <a:rPr lang="en-US" sz="1600" dirty="0">
                <a:solidFill>
                  <a:srgbClr val="55575A"/>
                </a:solidFill>
                <a:latin typeface="Manrope" pitchFamily="34" charset="0"/>
                <a:ea typeface="Manrope" pitchFamily="34" charset="-122"/>
                <a:cs typeface="Manrope" pitchFamily="34" charset="-120"/>
              </a:rPr>
              <a:t>Report cyber incidents to NRC without delay</a:t>
            </a:r>
            <a:endParaRPr lang="en-US" sz="16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866061"/>
            <a:ext cx="7146250" cy="708779"/>
          </a:xfrm>
          <a:prstGeom prst="rect">
            <a:avLst/>
          </a:prstGeom>
          <a:noFill/>
          <a:ln/>
        </p:spPr>
        <p:txBody>
          <a:bodyPr wrap="none" lIns="0" tIns="0" rIns="0" bIns="0" rtlCol="0" anchor="t"/>
          <a:lstStyle/>
          <a:p>
            <a:pPr marL="0" indent="0" algn="l">
              <a:lnSpc>
                <a:spcPts val="5550"/>
              </a:lnSpc>
              <a:buNone/>
            </a:pPr>
            <a:r>
              <a:rPr lang="en-US" sz="4450" dirty="0">
                <a:solidFill>
                  <a:srgbClr val="0C0D0F"/>
                </a:solidFill>
                <a:latin typeface="Inter" pitchFamily="34" charset="0"/>
                <a:ea typeface="Inter" pitchFamily="34" charset="-122"/>
                <a:cs typeface="Inter" pitchFamily="34" charset="-120"/>
              </a:rPr>
              <a:t>Key Compliance Deadlines</a:t>
            </a:r>
            <a:endParaRPr lang="en-US" sz="4450" dirty="0"/>
          </a:p>
        </p:txBody>
      </p:sp>
      <p:sp>
        <p:nvSpPr>
          <p:cNvPr id="4" name="Shape 1"/>
          <p:cNvSpPr/>
          <p:nvPr/>
        </p:nvSpPr>
        <p:spPr>
          <a:xfrm>
            <a:off x="6535341" y="1915001"/>
            <a:ext cx="30480" cy="5448538"/>
          </a:xfrm>
          <a:prstGeom prst="roundRect">
            <a:avLst>
              <a:gd name="adj" fmla="val 669768"/>
            </a:avLst>
          </a:prstGeom>
          <a:solidFill>
            <a:srgbClr val="000000">
              <a:alpha val="8000"/>
            </a:srgbClr>
          </a:solidFill>
          <a:ln/>
        </p:spPr>
        <p:txBody>
          <a:bodyPr/>
          <a:lstStyle/>
          <a:p>
            <a:endParaRPr lang="en-US"/>
          </a:p>
        </p:txBody>
      </p:sp>
      <p:sp>
        <p:nvSpPr>
          <p:cNvPr id="5" name="Shape 2"/>
          <p:cNvSpPr/>
          <p:nvPr/>
        </p:nvSpPr>
        <p:spPr>
          <a:xfrm>
            <a:off x="6760012" y="2154912"/>
            <a:ext cx="680442" cy="30480"/>
          </a:xfrm>
          <a:prstGeom prst="roundRect">
            <a:avLst>
              <a:gd name="adj" fmla="val 669768"/>
            </a:avLst>
          </a:prstGeom>
          <a:solidFill>
            <a:srgbClr val="FF7047"/>
          </a:solidFill>
          <a:ln/>
        </p:spPr>
        <p:txBody>
          <a:bodyPr/>
          <a:lstStyle/>
          <a:p>
            <a:endParaRPr lang="en-US"/>
          </a:p>
        </p:txBody>
      </p:sp>
      <p:sp>
        <p:nvSpPr>
          <p:cNvPr id="6" name="Shape 3"/>
          <p:cNvSpPr/>
          <p:nvPr/>
        </p:nvSpPr>
        <p:spPr>
          <a:xfrm>
            <a:off x="6280190" y="1915001"/>
            <a:ext cx="510302" cy="510302"/>
          </a:xfrm>
          <a:prstGeom prst="roundRect">
            <a:avLst>
              <a:gd name="adj" fmla="val 40005"/>
            </a:avLst>
          </a:prstGeom>
          <a:solidFill>
            <a:srgbClr val="FFFFFF"/>
          </a:solidFill>
          <a:ln w="7620">
            <a:solidFill>
              <a:srgbClr val="FF7047"/>
            </a:solidFill>
            <a:prstDash val="solid"/>
          </a:ln>
        </p:spPr>
        <p:txBody>
          <a:bodyPr/>
          <a:lstStyle/>
          <a:p>
            <a:endParaRPr lang="en-US"/>
          </a:p>
        </p:txBody>
      </p:sp>
      <p:pic>
        <p:nvPicPr>
          <p:cNvPr id="7" name="Image 1" descr="preencoded.png"/>
          <p:cNvPicPr>
            <a:picLocks noChangeAspect="1"/>
          </p:cNvPicPr>
          <p:nvPr/>
        </p:nvPicPr>
        <p:blipFill>
          <a:blip r:embed="rId4"/>
          <a:stretch>
            <a:fillRect/>
          </a:stretch>
        </p:blipFill>
        <p:spPr>
          <a:xfrm>
            <a:off x="6365260" y="1957507"/>
            <a:ext cx="340162" cy="425291"/>
          </a:xfrm>
          <a:prstGeom prst="rect">
            <a:avLst/>
          </a:prstGeom>
        </p:spPr>
      </p:pic>
      <p:sp>
        <p:nvSpPr>
          <p:cNvPr id="8" name="Text 4"/>
          <p:cNvSpPr/>
          <p:nvPr/>
        </p:nvSpPr>
        <p:spPr>
          <a:xfrm>
            <a:off x="7669411" y="199286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5575A"/>
                </a:solidFill>
                <a:latin typeface="Inter" pitchFamily="34" charset="0"/>
                <a:ea typeface="Inter" pitchFamily="34" charset="-122"/>
                <a:cs typeface="Inter" pitchFamily="34" charset="-120"/>
              </a:rPr>
              <a:t>July 16, 2025</a:t>
            </a:r>
            <a:endParaRPr lang="en-US" sz="2200" dirty="0"/>
          </a:p>
        </p:txBody>
      </p:sp>
      <p:sp>
        <p:nvSpPr>
          <p:cNvPr id="9" name="Text 5"/>
          <p:cNvSpPr/>
          <p:nvPr/>
        </p:nvSpPr>
        <p:spPr>
          <a:xfrm>
            <a:off x="7669411" y="2483287"/>
            <a:ext cx="6167199" cy="362903"/>
          </a:xfrm>
          <a:prstGeom prst="rect">
            <a:avLst/>
          </a:prstGeom>
          <a:noFill/>
          <a:ln/>
        </p:spPr>
        <p:txBody>
          <a:bodyPr wrap="none" lIns="0" tIns="0" rIns="0" bIns="0" rtlCol="0" anchor="t"/>
          <a:lstStyle/>
          <a:p>
            <a:pPr marL="0" indent="0" algn="l">
              <a:lnSpc>
                <a:spcPts val="2850"/>
              </a:lnSpc>
              <a:buNone/>
            </a:pPr>
            <a:r>
              <a:rPr lang="en-US" sz="1750" dirty="0">
                <a:solidFill>
                  <a:srgbClr val="55575A"/>
                </a:solidFill>
                <a:latin typeface="Manrope" pitchFamily="34" charset="0"/>
                <a:ea typeface="Manrope" pitchFamily="34" charset="-122"/>
                <a:cs typeface="Manrope" pitchFamily="34" charset="-120"/>
              </a:rPr>
              <a:t>Begin reporting cyber incidents to NRC</a:t>
            </a:r>
            <a:endParaRPr lang="en-US" sz="1750" dirty="0"/>
          </a:p>
        </p:txBody>
      </p:sp>
      <p:sp>
        <p:nvSpPr>
          <p:cNvPr id="10" name="Shape 6"/>
          <p:cNvSpPr/>
          <p:nvPr/>
        </p:nvSpPr>
        <p:spPr>
          <a:xfrm>
            <a:off x="6760012" y="3539728"/>
            <a:ext cx="680442" cy="30480"/>
          </a:xfrm>
          <a:prstGeom prst="roundRect">
            <a:avLst>
              <a:gd name="adj" fmla="val 669768"/>
            </a:avLst>
          </a:prstGeom>
          <a:solidFill>
            <a:srgbClr val="FF7047"/>
          </a:solidFill>
          <a:ln/>
        </p:spPr>
        <p:txBody>
          <a:bodyPr/>
          <a:lstStyle/>
          <a:p>
            <a:endParaRPr lang="en-US"/>
          </a:p>
        </p:txBody>
      </p:sp>
      <p:sp>
        <p:nvSpPr>
          <p:cNvPr id="11" name="Shape 7"/>
          <p:cNvSpPr/>
          <p:nvPr/>
        </p:nvSpPr>
        <p:spPr>
          <a:xfrm>
            <a:off x="6280190" y="3299817"/>
            <a:ext cx="510302" cy="510302"/>
          </a:xfrm>
          <a:prstGeom prst="roundRect">
            <a:avLst>
              <a:gd name="adj" fmla="val 40005"/>
            </a:avLst>
          </a:prstGeom>
          <a:solidFill>
            <a:srgbClr val="FFFFFF"/>
          </a:solidFill>
          <a:ln w="7620">
            <a:solidFill>
              <a:srgbClr val="FF7047"/>
            </a:solidFill>
            <a:prstDash val="solid"/>
          </a:ln>
        </p:spPr>
        <p:txBody>
          <a:bodyPr/>
          <a:lstStyle/>
          <a:p>
            <a:endParaRPr lang="en-US"/>
          </a:p>
        </p:txBody>
      </p:sp>
      <p:pic>
        <p:nvPicPr>
          <p:cNvPr id="12" name="Image 2" descr="preencoded.png"/>
          <p:cNvPicPr>
            <a:picLocks noChangeAspect="1"/>
          </p:cNvPicPr>
          <p:nvPr/>
        </p:nvPicPr>
        <p:blipFill>
          <a:blip r:embed="rId5"/>
          <a:stretch>
            <a:fillRect/>
          </a:stretch>
        </p:blipFill>
        <p:spPr>
          <a:xfrm>
            <a:off x="6365260" y="3342322"/>
            <a:ext cx="340162" cy="425291"/>
          </a:xfrm>
          <a:prstGeom prst="rect">
            <a:avLst/>
          </a:prstGeom>
        </p:spPr>
      </p:pic>
      <p:sp>
        <p:nvSpPr>
          <p:cNvPr id="13" name="Text 8"/>
          <p:cNvSpPr/>
          <p:nvPr/>
        </p:nvSpPr>
        <p:spPr>
          <a:xfrm>
            <a:off x="7669411" y="337768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5575A"/>
                </a:solidFill>
                <a:latin typeface="Inter" pitchFamily="34" charset="0"/>
                <a:ea typeface="Inter" pitchFamily="34" charset="-122"/>
                <a:cs typeface="Inter" pitchFamily="34" charset="-120"/>
              </a:rPr>
              <a:t>January 12, 2026</a:t>
            </a:r>
            <a:endParaRPr lang="en-US" sz="2200" dirty="0"/>
          </a:p>
        </p:txBody>
      </p:sp>
      <p:sp>
        <p:nvSpPr>
          <p:cNvPr id="14" name="Text 9"/>
          <p:cNvSpPr/>
          <p:nvPr/>
        </p:nvSpPr>
        <p:spPr>
          <a:xfrm>
            <a:off x="7669411" y="3868103"/>
            <a:ext cx="6167199" cy="362903"/>
          </a:xfrm>
          <a:prstGeom prst="rect">
            <a:avLst/>
          </a:prstGeom>
          <a:noFill/>
          <a:ln/>
        </p:spPr>
        <p:txBody>
          <a:bodyPr wrap="none" lIns="0" tIns="0" rIns="0" bIns="0" rtlCol="0" anchor="t"/>
          <a:lstStyle/>
          <a:p>
            <a:pPr marL="0" indent="0" algn="l">
              <a:lnSpc>
                <a:spcPts val="2850"/>
              </a:lnSpc>
              <a:buNone/>
            </a:pPr>
            <a:r>
              <a:rPr lang="en-US" sz="1750" dirty="0">
                <a:solidFill>
                  <a:srgbClr val="55575A"/>
                </a:solidFill>
                <a:latin typeface="Manrope" pitchFamily="34" charset="0"/>
                <a:ea typeface="Manrope" pitchFamily="34" charset="-122"/>
                <a:cs typeface="Manrope" pitchFamily="34" charset="-120"/>
              </a:rPr>
              <a:t>Complete initial personnel and key personnel training</a:t>
            </a:r>
            <a:endParaRPr lang="en-US" sz="1750" dirty="0"/>
          </a:p>
        </p:txBody>
      </p:sp>
      <p:sp>
        <p:nvSpPr>
          <p:cNvPr id="15" name="Shape 10"/>
          <p:cNvSpPr/>
          <p:nvPr/>
        </p:nvSpPr>
        <p:spPr>
          <a:xfrm>
            <a:off x="6760012" y="4924544"/>
            <a:ext cx="680442" cy="30480"/>
          </a:xfrm>
          <a:prstGeom prst="roundRect">
            <a:avLst>
              <a:gd name="adj" fmla="val 669768"/>
            </a:avLst>
          </a:prstGeom>
          <a:solidFill>
            <a:srgbClr val="FF7047"/>
          </a:solidFill>
          <a:ln/>
        </p:spPr>
        <p:txBody>
          <a:bodyPr/>
          <a:lstStyle/>
          <a:p>
            <a:endParaRPr lang="en-US"/>
          </a:p>
        </p:txBody>
      </p:sp>
      <p:sp>
        <p:nvSpPr>
          <p:cNvPr id="16" name="Shape 11"/>
          <p:cNvSpPr/>
          <p:nvPr/>
        </p:nvSpPr>
        <p:spPr>
          <a:xfrm>
            <a:off x="6280190" y="4684633"/>
            <a:ext cx="510302" cy="510302"/>
          </a:xfrm>
          <a:prstGeom prst="roundRect">
            <a:avLst>
              <a:gd name="adj" fmla="val 40005"/>
            </a:avLst>
          </a:prstGeom>
          <a:solidFill>
            <a:srgbClr val="FFFFFF"/>
          </a:solidFill>
          <a:ln w="7620">
            <a:solidFill>
              <a:srgbClr val="FF7047"/>
            </a:solidFill>
            <a:prstDash val="solid"/>
          </a:ln>
        </p:spPr>
        <p:txBody>
          <a:bodyPr/>
          <a:lstStyle/>
          <a:p>
            <a:endParaRPr lang="en-US"/>
          </a:p>
        </p:txBody>
      </p:sp>
      <p:pic>
        <p:nvPicPr>
          <p:cNvPr id="17" name="Image 3" descr="preencoded.png"/>
          <p:cNvPicPr>
            <a:picLocks noChangeAspect="1"/>
          </p:cNvPicPr>
          <p:nvPr/>
        </p:nvPicPr>
        <p:blipFill>
          <a:blip r:embed="rId6"/>
          <a:stretch>
            <a:fillRect/>
          </a:stretch>
        </p:blipFill>
        <p:spPr>
          <a:xfrm>
            <a:off x="6365260" y="4727138"/>
            <a:ext cx="340162" cy="425291"/>
          </a:xfrm>
          <a:prstGeom prst="rect">
            <a:avLst/>
          </a:prstGeom>
        </p:spPr>
      </p:pic>
      <p:sp>
        <p:nvSpPr>
          <p:cNvPr id="18" name="Text 12"/>
          <p:cNvSpPr/>
          <p:nvPr/>
        </p:nvSpPr>
        <p:spPr>
          <a:xfrm>
            <a:off x="7669411" y="476250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5575A"/>
                </a:solidFill>
                <a:latin typeface="Inter" pitchFamily="34" charset="0"/>
                <a:ea typeface="Inter" pitchFamily="34" charset="-122"/>
                <a:cs typeface="Inter" pitchFamily="34" charset="-120"/>
              </a:rPr>
              <a:t>July 16, 2027</a:t>
            </a:r>
            <a:endParaRPr lang="en-US" sz="2200" dirty="0"/>
          </a:p>
        </p:txBody>
      </p:sp>
      <p:sp>
        <p:nvSpPr>
          <p:cNvPr id="19" name="Text 13"/>
          <p:cNvSpPr/>
          <p:nvPr/>
        </p:nvSpPr>
        <p:spPr>
          <a:xfrm>
            <a:off x="7669411" y="5252918"/>
            <a:ext cx="6167199" cy="725805"/>
          </a:xfrm>
          <a:prstGeom prst="rect">
            <a:avLst/>
          </a:prstGeom>
          <a:noFill/>
          <a:ln/>
        </p:spPr>
        <p:txBody>
          <a:bodyPr wrap="square" lIns="0" tIns="0" rIns="0" bIns="0" rtlCol="0" anchor="t"/>
          <a:lstStyle/>
          <a:p>
            <a:pPr marL="0" indent="0" algn="l">
              <a:lnSpc>
                <a:spcPts val="2850"/>
              </a:lnSpc>
              <a:buNone/>
            </a:pPr>
            <a:r>
              <a:rPr lang="en-US" sz="1750" dirty="0">
                <a:solidFill>
                  <a:srgbClr val="55575A"/>
                </a:solidFill>
                <a:latin typeface="Manrope" pitchFamily="34" charset="0"/>
                <a:ea typeface="Manrope" pitchFamily="34" charset="-122"/>
                <a:cs typeface="Manrope" pitchFamily="34" charset="-120"/>
              </a:rPr>
              <a:t>Designate CySO, conduct assessment, submit plan for approval</a:t>
            </a:r>
            <a:endParaRPr lang="en-US" sz="1750" dirty="0"/>
          </a:p>
        </p:txBody>
      </p:sp>
      <p:sp>
        <p:nvSpPr>
          <p:cNvPr id="20" name="Shape 14"/>
          <p:cNvSpPr/>
          <p:nvPr/>
        </p:nvSpPr>
        <p:spPr>
          <a:xfrm>
            <a:off x="6760012" y="6672263"/>
            <a:ext cx="680442" cy="30480"/>
          </a:xfrm>
          <a:prstGeom prst="roundRect">
            <a:avLst>
              <a:gd name="adj" fmla="val 669768"/>
            </a:avLst>
          </a:prstGeom>
          <a:solidFill>
            <a:srgbClr val="FF7047"/>
          </a:solidFill>
          <a:ln/>
        </p:spPr>
        <p:txBody>
          <a:bodyPr/>
          <a:lstStyle/>
          <a:p>
            <a:endParaRPr lang="en-US"/>
          </a:p>
        </p:txBody>
      </p:sp>
      <p:sp>
        <p:nvSpPr>
          <p:cNvPr id="21" name="Shape 15"/>
          <p:cNvSpPr/>
          <p:nvPr/>
        </p:nvSpPr>
        <p:spPr>
          <a:xfrm>
            <a:off x="6280190" y="6432352"/>
            <a:ext cx="510302" cy="510302"/>
          </a:xfrm>
          <a:prstGeom prst="roundRect">
            <a:avLst>
              <a:gd name="adj" fmla="val 40005"/>
            </a:avLst>
          </a:prstGeom>
          <a:solidFill>
            <a:srgbClr val="FFFFFF"/>
          </a:solidFill>
          <a:ln w="7620">
            <a:solidFill>
              <a:srgbClr val="FF7047"/>
            </a:solidFill>
            <a:prstDash val="solid"/>
          </a:ln>
        </p:spPr>
        <p:txBody>
          <a:bodyPr/>
          <a:lstStyle/>
          <a:p>
            <a:endParaRPr lang="en-US"/>
          </a:p>
        </p:txBody>
      </p:sp>
      <p:pic>
        <p:nvPicPr>
          <p:cNvPr id="22" name="Image 4" descr="preencoded.png"/>
          <p:cNvPicPr>
            <a:picLocks noChangeAspect="1"/>
          </p:cNvPicPr>
          <p:nvPr/>
        </p:nvPicPr>
        <p:blipFill>
          <a:blip r:embed="rId7"/>
          <a:stretch>
            <a:fillRect/>
          </a:stretch>
        </p:blipFill>
        <p:spPr>
          <a:xfrm>
            <a:off x="6365260" y="6474857"/>
            <a:ext cx="340162" cy="425291"/>
          </a:xfrm>
          <a:prstGeom prst="rect">
            <a:avLst/>
          </a:prstGeom>
        </p:spPr>
      </p:pic>
      <p:sp>
        <p:nvSpPr>
          <p:cNvPr id="23" name="Text 16"/>
          <p:cNvSpPr/>
          <p:nvPr/>
        </p:nvSpPr>
        <p:spPr>
          <a:xfrm>
            <a:off x="7669411" y="651021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5575A"/>
                </a:solidFill>
                <a:latin typeface="Inter" pitchFamily="34" charset="0"/>
                <a:ea typeface="Inter" pitchFamily="34" charset="-122"/>
                <a:cs typeface="Inter" pitchFamily="34" charset="-120"/>
              </a:rPr>
              <a:t>After Plan Approval</a:t>
            </a:r>
            <a:endParaRPr lang="en-US" sz="2200" dirty="0"/>
          </a:p>
        </p:txBody>
      </p:sp>
      <p:sp>
        <p:nvSpPr>
          <p:cNvPr id="24" name="Text 17"/>
          <p:cNvSpPr/>
          <p:nvPr/>
        </p:nvSpPr>
        <p:spPr>
          <a:xfrm>
            <a:off x="7669411" y="7000637"/>
            <a:ext cx="6167199" cy="362903"/>
          </a:xfrm>
          <a:prstGeom prst="rect">
            <a:avLst/>
          </a:prstGeom>
          <a:noFill/>
          <a:ln/>
        </p:spPr>
        <p:txBody>
          <a:bodyPr wrap="none" lIns="0" tIns="0" rIns="0" bIns="0" rtlCol="0" anchor="t"/>
          <a:lstStyle/>
          <a:p>
            <a:pPr marL="0" indent="0" algn="l">
              <a:lnSpc>
                <a:spcPts val="2850"/>
              </a:lnSpc>
              <a:buNone/>
            </a:pPr>
            <a:r>
              <a:rPr lang="en-US" sz="1750" dirty="0">
                <a:solidFill>
                  <a:srgbClr val="55575A"/>
                </a:solidFill>
                <a:latin typeface="Manrope" pitchFamily="34" charset="0"/>
                <a:ea typeface="Manrope" pitchFamily="34" charset="-122"/>
                <a:cs typeface="Manrope" pitchFamily="34" charset="-120"/>
              </a:rPr>
              <a:t>Conduct drills/exercises; additional training within 60 days</a:t>
            </a:r>
            <a:endParaRPr lang="en-US" sz="17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672001"/>
          </a:xfrm>
          <a:prstGeom prst="rect">
            <a:avLst/>
          </a:prstGeom>
        </p:spPr>
      </p:pic>
      <p:sp>
        <p:nvSpPr>
          <p:cNvPr id="3" name="Text 0"/>
          <p:cNvSpPr/>
          <p:nvPr/>
        </p:nvSpPr>
        <p:spPr>
          <a:xfrm>
            <a:off x="748070" y="3260884"/>
            <a:ext cx="9730383" cy="667941"/>
          </a:xfrm>
          <a:prstGeom prst="rect">
            <a:avLst/>
          </a:prstGeom>
          <a:noFill/>
          <a:ln/>
        </p:spPr>
        <p:txBody>
          <a:bodyPr wrap="none" lIns="0" tIns="0" rIns="0" bIns="0" rtlCol="0" anchor="t"/>
          <a:lstStyle/>
          <a:p>
            <a:pPr marL="0" indent="0" algn="l">
              <a:lnSpc>
                <a:spcPts val="5250"/>
              </a:lnSpc>
              <a:buNone/>
            </a:pPr>
            <a:r>
              <a:rPr lang="en-US" sz="4200" dirty="0">
                <a:solidFill>
                  <a:srgbClr val="0C0D0F"/>
                </a:solidFill>
                <a:latin typeface="Inter" pitchFamily="34" charset="0"/>
                <a:ea typeface="Inter" pitchFamily="34" charset="-122"/>
                <a:cs typeface="Inter" pitchFamily="34" charset="-120"/>
              </a:rPr>
              <a:t>The Maritime Cyber Threat Landscape</a:t>
            </a:r>
            <a:endParaRPr lang="en-US" sz="4200" dirty="0"/>
          </a:p>
        </p:txBody>
      </p:sp>
      <p:sp>
        <p:nvSpPr>
          <p:cNvPr id="4" name="Shape 1"/>
          <p:cNvSpPr/>
          <p:nvPr/>
        </p:nvSpPr>
        <p:spPr>
          <a:xfrm>
            <a:off x="748070" y="4249460"/>
            <a:ext cx="6460331" cy="1588770"/>
          </a:xfrm>
          <a:prstGeom prst="roundRect">
            <a:avLst>
              <a:gd name="adj" fmla="val 12109"/>
            </a:avLst>
          </a:prstGeom>
          <a:solidFill>
            <a:srgbClr val="FFFFFF"/>
          </a:solidFill>
          <a:ln w="7620">
            <a:solidFill>
              <a:srgbClr val="FF7047"/>
            </a:solidFill>
            <a:prstDash val="solid"/>
          </a:ln>
        </p:spPr>
        <p:txBody>
          <a:bodyPr/>
          <a:lstStyle/>
          <a:p>
            <a:endParaRPr lang="en-US"/>
          </a:p>
        </p:txBody>
      </p:sp>
      <p:sp>
        <p:nvSpPr>
          <p:cNvPr id="5" name="Text 2"/>
          <p:cNvSpPr/>
          <p:nvPr/>
        </p:nvSpPr>
        <p:spPr>
          <a:xfrm>
            <a:off x="969407" y="4470797"/>
            <a:ext cx="3841671" cy="333970"/>
          </a:xfrm>
          <a:prstGeom prst="rect">
            <a:avLst/>
          </a:prstGeom>
          <a:noFill/>
          <a:ln/>
        </p:spPr>
        <p:txBody>
          <a:bodyPr wrap="none" lIns="0" tIns="0" rIns="0" bIns="0" rtlCol="0" anchor="t"/>
          <a:lstStyle/>
          <a:p>
            <a:pPr marL="0" indent="0" algn="l">
              <a:lnSpc>
                <a:spcPts val="2600"/>
              </a:lnSpc>
              <a:buNone/>
            </a:pPr>
            <a:r>
              <a:rPr lang="en-US" sz="2100" dirty="0">
                <a:solidFill>
                  <a:srgbClr val="55575A"/>
                </a:solidFill>
                <a:latin typeface="Inter" pitchFamily="34" charset="0"/>
                <a:ea typeface="Inter" pitchFamily="34" charset="-122"/>
                <a:cs typeface="Inter" pitchFamily="34" charset="-120"/>
              </a:rPr>
              <a:t>Increasing Digital Connectivity</a:t>
            </a:r>
            <a:endParaRPr lang="en-US" sz="2100" dirty="0"/>
          </a:p>
        </p:txBody>
      </p:sp>
      <p:sp>
        <p:nvSpPr>
          <p:cNvPr id="6" name="Text 3"/>
          <p:cNvSpPr/>
          <p:nvPr/>
        </p:nvSpPr>
        <p:spPr>
          <a:xfrm>
            <a:off x="969407" y="4932998"/>
            <a:ext cx="6017657" cy="683895"/>
          </a:xfrm>
          <a:prstGeom prst="rect">
            <a:avLst/>
          </a:prstGeom>
          <a:noFill/>
          <a:ln/>
        </p:spPr>
        <p:txBody>
          <a:bodyPr wrap="square" lIns="0" tIns="0" rIns="0" bIns="0" rtlCol="0" anchor="t"/>
          <a:lstStyle/>
          <a:p>
            <a:pPr marL="0" indent="0" algn="l">
              <a:lnSpc>
                <a:spcPts val="2650"/>
              </a:lnSpc>
              <a:buNone/>
            </a:pPr>
            <a:r>
              <a:rPr lang="en-US" sz="1650" dirty="0">
                <a:solidFill>
                  <a:srgbClr val="55575A"/>
                </a:solidFill>
                <a:latin typeface="Manrope" pitchFamily="34" charset="0"/>
                <a:ea typeface="Manrope" pitchFamily="34" charset="-122"/>
                <a:cs typeface="Manrope" pitchFamily="34" charset="-120"/>
              </a:rPr>
              <a:t>Rapid adoption of interconnected IT and OT systems creates expanded attack surfaces.</a:t>
            </a:r>
            <a:endParaRPr lang="en-US" sz="1650" dirty="0"/>
          </a:p>
        </p:txBody>
      </p:sp>
      <p:sp>
        <p:nvSpPr>
          <p:cNvPr id="7" name="Shape 4"/>
          <p:cNvSpPr/>
          <p:nvPr/>
        </p:nvSpPr>
        <p:spPr>
          <a:xfrm>
            <a:off x="7422118" y="4249460"/>
            <a:ext cx="6460331" cy="1588770"/>
          </a:xfrm>
          <a:prstGeom prst="roundRect">
            <a:avLst>
              <a:gd name="adj" fmla="val 12109"/>
            </a:avLst>
          </a:prstGeom>
          <a:solidFill>
            <a:srgbClr val="FFFFFF"/>
          </a:solidFill>
          <a:ln w="7620">
            <a:solidFill>
              <a:srgbClr val="FF7047"/>
            </a:solidFill>
            <a:prstDash val="solid"/>
          </a:ln>
        </p:spPr>
        <p:txBody>
          <a:bodyPr/>
          <a:lstStyle/>
          <a:p>
            <a:endParaRPr lang="en-US"/>
          </a:p>
        </p:txBody>
      </p:sp>
      <p:sp>
        <p:nvSpPr>
          <p:cNvPr id="8" name="Text 5"/>
          <p:cNvSpPr/>
          <p:nvPr/>
        </p:nvSpPr>
        <p:spPr>
          <a:xfrm>
            <a:off x="7643455" y="4470797"/>
            <a:ext cx="3300413" cy="333970"/>
          </a:xfrm>
          <a:prstGeom prst="rect">
            <a:avLst/>
          </a:prstGeom>
          <a:noFill/>
          <a:ln/>
        </p:spPr>
        <p:txBody>
          <a:bodyPr wrap="none" lIns="0" tIns="0" rIns="0" bIns="0" rtlCol="0" anchor="t"/>
          <a:lstStyle/>
          <a:p>
            <a:pPr marL="0" indent="0" algn="l">
              <a:lnSpc>
                <a:spcPts val="2600"/>
              </a:lnSpc>
              <a:buNone/>
            </a:pPr>
            <a:r>
              <a:rPr lang="en-US" sz="2100" dirty="0">
                <a:solidFill>
                  <a:srgbClr val="55575A"/>
                </a:solidFill>
                <a:latin typeface="Inter" pitchFamily="34" charset="0"/>
                <a:ea typeface="Inter" pitchFamily="34" charset="-122"/>
                <a:cs typeface="Inter" pitchFamily="34" charset="-120"/>
              </a:rPr>
              <a:t>Sophisticated Adversaries</a:t>
            </a:r>
            <a:endParaRPr lang="en-US" sz="2100" dirty="0"/>
          </a:p>
        </p:txBody>
      </p:sp>
      <p:sp>
        <p:nvSpPr>
          <p:cNvPr id="9" name="Text 6"/>
          <p:cNvSpPr/>
          <p:nvPr/>
        </p:nvSpPr>
        <p:spPr>
          <a:xfrm>
            <a:off x="7643455" y="4932998"/>
            <a:ext cx="6017657" cy="683895"/>
          </a:xfrm>
          <a:prstGeom prst="rect">
            <a:avLst/>
          </a:prstGeom>
          <a:noFill/>
          <a:ln/>
        </p:spPr>
        <p:txBody>
          <a:bodyPr wrap="square" lIns="0" tIns="0" rIns="0" bIns="0" rtlCol="0" anchor="t"/>
          <a:lstStyle/>
          <a:p>
            <a:pPr marL="0" indent="0" algn="l">
              <a:lnSpc>
                <a:spcPts val="2650"/>
              </a:lnSpc>
              <a:buNone/>
            </a:pPr>
            <a:r>
              <a:rPr lang="en-US" sz="1650" dirty="0">
                <a:solidFill>
                  <a:srgbClr val="55575A"/>
                </a:solidFill>
                <a:latin typeface="Manrope" pitchFamily="34" charset="0"/>
                <a:ea typeface="Manrope" pitchFamily="34" charset="-122"/>
                <a:cs typeface="Manrope" pitchFamily="34" charset="-120"/>
              </a:rPr>
              <a:t>Nation-state actors and criminal groups target maritime infrastructure daily.</a:t>
            </a:r>
            <a:endParaRPr lang="en-US" sz="1650" dirty="0"/>
          </a:p>
        </p:txBody>
      </p:sp>
      <p:sp>
        <p:nvSpPr>
          <p:cNvPr id="10" name="Shape 7"/>
          <p:cNvSpPr/>
          <p:nvPr/>
        </p:nvSpPr>
        <p:spPr>
          <a:xfrm>
            <a:off x="748070" y="6051947"/>
            <a:ext cx="6460331" cy="1588770"/>
          </a:xfrm>
          <a:prstGeom prst="roundRect">
            <a:avLst>
              <a:gd name="adj" fmla="val 12109"/>
            </a:avLst>
          </a:prstGeom>
          <a:solidFill>
            <a:srgbClr val="FFFFFF"/>
          </a:solidFill>
          <a:ln w="7620">
            <a:solidFill>
              <a:srgbClr val="FF7047"/>
            </a:solidFill>
            <a:prstDash val="solid"/>
          </a:ln>
        </p:spPr>
        <p:txBody>
          <a:bodyPr/>
          <a:lstStyle/>
          <a:p>
            <a:endParaRPr lang="en-US"/>
          </a:p>
        </p:txBody>
      </p:sp>
      <p:sp>
        <p:nvSpPr>
          <p:cNvPr id="11" name="Text 8"/>
          <p:cNvSpPr/>
          <p:nvPr/>
        </p:nvSpPr>
        <p:spPr>
          <a:xfrm>
            <a:off x="969407" y="6273284"/>
            <a:ext cx="2672001" cy="333970"/>
          </a:xfrm>
          <a:prstGeom prst="rect">
            <a:avLst/>
          </a:prstGeom>
          <a:noFill/>
          <a:ln/>
        </p:spPr>
        <p:txBody>
          <a:bodyPr wrap="none" lIns="0" tIns="0" rIns="0" bIns="0" rtlCol="0" anchor="t"/>
          <a:lstStyle/>
          <a:p>
            <a:pPr marL="0" indent="0" algn="l">
              <a:lnSpc>
                <a:spcPts val="2600"/>
              </a:lnSpc>
              <a:buNone/>
            </a:pPr>
            <a:r>
              <a:rPr lang="en-US" sz="2100" dirty="0">
                <a:solidFill>
                  <a:srgbClr val="55575A"/>
                </a:solidFill>
                <a:latin typeface="Inter" pitchFamily="34" charset="0"/>
                <a:ea typeface="Inter" pitchFamily="34" charset="-122"/>
                <a:cs typeface="Inter" pitchFamily="34" charset="-120"/>
              </a:rPr>
              <a:t>Attack Vectors</a:t>
            </a:r>
            <a:endParaRPr lang="en-US" sz="2100" dirty="0"/>
          </a:p>
        </p:txBody>
      </p:sp>
      <p:sp>
        <p:nvSpPr>
          <p:cNvPr id="12" name="Text 9"/>
          <p:cNvSpPr/>
          <p:nvPr/>
        </p:nvSpPr>
        <p:spPr>
          <a:xfrm>
            <a:off x="969407" y="6735485"/>
            <a:ext cx="6017657" cy="683895"/>
          </a:xfrm>
          <a:prstGeom prst="rect">
            <a:avLst/>
          </a:prstGeom>
          <a:noFill/>
          <a:ln/>
        </p:spPr>
        <p:txBody>
          <a:bodyPr wrap="square" lIns="0" tIns="0" rIns="0" bIns="0" rtlCol="0" anchor="t"/>
          <a:lstStyle/>
          <a:p>
            <a:pPr marL="0" indent="0" algn="l">
              <a:lnSpc>
                <a:spcPts val="2650"/>
              </a:lnSpc>
              <a:buNone/>
            </a:pPr>
            <a:r>
              <a:rPr lang="en-US" sz="1650" dirty="0">
                <a:solidFill>
                  <a:srgbClr val="55575A"/>
                </a:solidFill>
                <a:latin typeface="Manrope" pitchFamily="34" charset="0"/>
                <a:ea typeface="Manrope" pitchFamily="34" charset="-122"/>
                <a:cs typeface="Manrope" pitchFamily="34" charset="-120"/>
              </a:rPr>
              <a:t>Phishing (71% of initial access) and valid accounts (42% of MTS incidents) are primary vectors.</a:t>
            </a:r>
            <a:endParaRPr lang="en-US" sz="1650" dirty="0"/>
          </a:p>
        </p:txBody>
      </p:sp>
      <p:sp>
        <p:nvSpPr>
          <p:cNvPr id="13" name="Shape 10"/>
          <p:cNvSpPr/>
          <p:nvPr/>
        </p:nvSpPr>
        <p:spPr>
          <a:xfrm>
            <a:off x="7422118" y="6051947"/>
            <a:ext cx="6460331" cy="1588770"/>
          </a:xfrm>
          <a:prstGeom prst="roundRect">
            <a:avLst>
              <a:gd name="adj" fmla="val 12109"/>
            </a:avLst>
          </a:prstGeom>
          <a:solidFill>
            <a:srgbClr val="FFFFFF"/>
          </a:solidFill>
          <a:ln w="7620">
            <a:solidFill>
              <a:srgbClr val="FF7047"/>
            </a:solidFill>
            <a:prstDash val="solid"/>
          </a:ln>
        </p:spPr>
        <p:txBody>
          <a:bodyPr/>
          <a:lstStyle/>
          <a:p>
            <a:endParaRPr lang="en-US"/>
          </a:p>
        </p:txBody>
      </p:sp>
      <p:sp>
        <p:nvSpPr>
          <p:cNvPr id="14" name="Text 11"/>
          <p:cNvSpPr/>
          <p:nvPr/>
        </p:nvSpPr>
        <p:spPr>
          <a:xfrm>
            <a:off x="7643455" y="6273284"/>
            <a:ext cx="2672001" cy="333970"/>
          </a:xfrm>
          <a:prstGeom prst="rect">
            <a:avLst/>
          </a:prstGeom>
          <a:noFill/>
          <a:ln/>
        </p:spPr>
        <p:txBody>
          <a:bodyPr wrap="none" lIns="0" tIns="0" rIns="0" bIns="0" rtlCol="0" anchor="t"/>
          <a:lstStyle/>
          <a:p>
            <a:pPr marL="0" indent="0" algn="l">
              <a:lnSpc>
                <a:spcPts val="2600"/>
              </a:lnSpc>
              <a:buNone/>
            </a:pPr>
            <a:r>
              <a:rPr lang="en-US" sz="2100" dirty="0">
                <a:solidFill>
                  <a:srgbClr val="55575A"/>
                </a:solidFill>
                <a:latin typeface="Inter" pitchFamily="34" charset="0"/>
                <a:ea typeface="Inter" pitchFamily="34" charset="-122"/>
                <a:cs typeface="Inter" pitchFamily="34" charset="-120"/>
              </a:rPr>
              <a:t>Potential Impacts</a:t>
            </a:r>
            <a:endParaRPr lang="en-US" sz="2100" dirty="0"/>
          </a:p>
        </p:txBody>
      </p:sp>
      <p:sp>
        <p:nvSpPr>
          <p:cNvPr id="15" name="Text 12"/>
          <p:cNvSpPr/>
          <p:nvPr/>
        </p:nvSpPr>
        <p:spPr>
          <a:xfrm>
            <a:off x="7643455" y="6735485"/>
            <a:ext cx="6017657" cy="683895"/>
          </a:xfrm>
          <a:prstGeom prst="rect">
            <a:avLst/>
          </a:prstGeom>
          <a:noFill/>
          <a:ln/>
        </p:spPr>
        <p:txBody>
          <a:bodyPr wrap="square" lIns="0" tIns="0" rIns="0" bIns="0" rtlCol="0" anchor="t"/>
          <a:lstStyle/>
          <a:p>
            <a:pPr marL="0" indent="0" algn="l">
              <a:lnSpc>
                <a:spcPts val="2650"/>
              </a:lnSpc>
              <a:buNone/>
            </a:pPr>
            <a:r>
              <a:rPr lang="en-US" sz="1650" dirty="0">
                <a:solidFill>
                  <a:srgbClr val="55575A"/>
                </a:solidFill>
                <a:latin typeface="Manrope" pitchFamily="34" charset="0"/>
                <a:ea typeface="Manrope" pitchFamily="34" charset="-122"/>
                <a:cs typeface="Manrope" pitchFamily="34" charset="-120"/>
              </a:rPr>
              <a:t>Navigation disruption, cargo control compromise, safety risks, and economic damage.</a:t>
            </a:r>
            <a:endParaRPr lang="en-US" sz="16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15658" y="1132284"/>
            <a:ext cx="7657386" cy="651272"/>
          </a:xfrm>
          <a:prstGeom prst="rect">
            <a:avLst/>
          </a:prstGeom>
          <a:noFill/>
          <a:ln/>
        </p:spPr>
        <p:txBody>
          <a:bodyPr wrap="none" lIns="0" tIns="0" rIns="0" bIns="0" rtlCol="0" anchor="t"/>
          <a:lstStyle/>
          <a:p>
            <a:pPr marL="0" indent="0" algn="l">
              <a:lnSpc>
                <a:spcPts val="5100"/>
              </a:lnSpc>
              <a:buNone/>
            </a:pPr>
            <a:r>
              <a:rPr lang="en-US" sz="4100" dirty="0">
                <a:solidFill>
                  <a:srgbClr val="0C0D0F"/>
                </a:solidFill>
                <a:latin typeface="Inter" pitchFamily="34" charset="0"/>
                <a:ea typeface="Inter" pitchFamily="34" charset="-122"/>
                <a:cs typeface="Inter" pitchFamily="34" charset="-120"/>
              </a:rPr>
              <a:t>First Steps Toward Compliance</a:t>
            </a:r>
            <a:endParaRPr lang="en-US" sz="4100" dirty="0"/>
          </a:p>
        </p:txBody>
      </p:sp>
      <p:pic>
        <p:nvPicPr>
          <p:cNvPr id="4" name="Image 1" descr="preencoded.png"/>
          <p:cNvPicPr>
            <a:picLocks noChangeAspect="1"/>
          </p:cNvPicPr>
          <p:nvPr/>
        </p:nvPicPr>
        <p:blipFill>
          <a:blip r:embed="rId4"/>
          <a:stretch>
            <a:fillRect/>
          </a:stretch>
        </p:blipFill>
        <p:spPr>
          <a:xfrm>
            <a:off x="6215658" y="2096095"/>
            <a:ext cx="1041916" cy="1250275"/>
          </a:xfrm>
          <a:prstGeom prst="rect">
            <a:avLst/>
          </a:prstGeom>
        </p:spPr>
      </p:pic>
      <p:sp>
        <p:nvSpPr>
          <p:cNvPr id="5" name="Text 1"/>
          <p:cNvSpPr/>
          <p:nvPr/>
        </p:nvSpPr>
        <p:spPr>
          <a:xfrm>
            <a:off x="7570113" y="2304455"/>
            <a:ext cx="2604730" cy="325636"/>
          </a:xfrm>
          <a:prstGeom prst="rect">
            <a:avLst/>
          </a:prstGeom>
          <a:noFill/>
          <a:ln/>
        </p:spPr>
        <p:txBody>
          <a:bodyPr wrap="none" lIns="0" tIns="0" rIns="0" bIns="0" rtlCol="0" anchor="t"/>
          <a:lstStyle/>
          <a:p>
            <a:pPr marL="0" indent="0" algn="l">
              <a:lnSpc>
                <a:spcPts val="2550"/>
              </a:lnSpc>
              <a:buNone/>
            </a:pPr>
            <a:r>
              <a:rPr lang="en-US" sz="2050" dirty="0">
                <a:solidFill>
                  <a:srgbClr val="55575A"/>
                </a:solidFill>
                <a:latin typeface="Inter" pitchFamily="34" charset="0"/>
                <a:ea typeface="Inter" pitchFamily="34" charset="-122"/>
                <a:cs typeface="Inter" pitchFamily="34" charset="-120"/>
              </a:rPr>
              <a:t>Start Now</a:t>
            </a:r>
            <a:endParaRPr lang="en-US" sz="2050" dirty="0"/>
          </a:p>
        </p:txBody>
      </p:sp>
      <p:sp>
        <p:nvSpPr>
          <p:cNvPr id="6" name="Text 2"/>
          <p:cNvSpPr/>
          <p:nvPr/>
        </p:nvSpPr>
        <p:spPr>
          <a:xfrm>
            <a:off x="7570113" y="2755106"/>
            <a:ext cx="6331029" cy="333375"/>
          </a:xfrm>
          <a:prstGeom prst="rect">
            <a:avLst/>
          </a:prstGeom>
          <a:noFill/>
          <a:ln/>
        </p:spPr>
        <p:txBody>
          <a:bodyPr wrap="none" lIns="0" tIns="0" rIns="0" bIns="0" rtlCol="0" anchor="t"/>
          <a:lstStyle/>
          <a:p>
            <a:pPr marL="0" indent="0" algn="l">
              <a:lnSpc>
                <a:spcPts val="2600"/>
              </a:lnSpc>
              <a:buNone/>
            </a:pPr>
            <a:r>
              <a:rPr lang="en-US" sz="1600" dirty="0">
                <a:solidFill>
                  <a:srgbClr val="55575A"/>
                </a:solidFill>
                <a:latin typeface="Manrope" pitchFamily="34" charset="0"/>
                <a:ea typeface="Manrope" pitchFamily="34" charset="-122"/>
                <a:cs typeface="Manrope" pitchFamily="34" charset="-120"/>
              </a:rPr>
              <a:t>Don't wait for deadlines. Begin preparation immediately.</a:t>
            </a:r>
            <a:endParaRPr lang="en-US" sz="1600" dirty="0"/>
          </a:p>
        </p:txBody>
      </p:sp>
      <p:pic>
        <p:nvPicPr>
          <p:cNvPr id="7" name="Image 2" descr="preencoded.png"/>
          <p:cNvPicPr>
            <a:picLocks noChangeAspect="1"/>
          </p:cNvPicPr>
          <p:nvPr/>
        </p:nvPicPr>
        <p:blipFill>
          <a:blip r:embed="rId5"/>
          <a:stretch>
            <a:fillRect/>
          </a:stretch>
        </p:blipFill>
        <p:spPr>
          <a:xfrm>
            <a:off x="6215658" y="3346371"/>
            <a:ext cx="1041916" cy="1250275"/>
          </a:xfrm>
          <a:prstGeom prst="rect">
            <a:avLst/>
          </a:prstGeom>
        </p:spPr>
      </p:pic>
      <p:sp>
        <p:nvSpPr>
          <p:cNvPr id="8" name="Text 3"/>
          <p:cNvSpPr/>
          <p:nvPr/>
        </p:nvSpPr>
        <p:spPr>
          <a:xfrm>
            <a:off x="7570113" y="3554730"/>
            <a:ext cx="2604730" cy="325636"/>
          </a:xfrm>
          <a:prstGeom prst="rect">
            <a:avLst/>
          </a:prstGeom>
          <a:noFill/>
          <a:ln/>
        </p:spPr>
        <p:txBody>
          <a:bodyPr wrap="none" lIns="0" tIns="0" rIns="0" bIns="0" rtlCol="0" anchor="t"/>
          <a:lstStyle/>
          <a:p>
            <a:pPr marL="0" indent="0" algn="l">
              <a:lnSpc>
                <a:spcPts val="2550"/>
              </a:lnSpc>
              <a:buNone/>
            </a:pPr>
            <a:r>
              <a:rPr lang="en-US" sz="2050" dirty="0">
                <a:solidFill>
                  <a:srgbClr val="55575A"/>
                </a:solidFill>
                <a:latin typeface="Inter" pitchFamily="34" charset="0"/>
                <a:ea typeface="Inter" pitchFamily="34" charset="-122"/>
                <a:cs typeface="Inter" pitchFamily="34" charset="-120"/>
              </a:rPr>
              <a:t>CySO Evaluation</a:t>
            </a:r>
            <a:endParaRPr lang="en-US" sz="2050" dirty="0"/>
          </a:p>
        </p:txBody>
      </p:sp>
      <p:sp>
        <p:nvSpPr>
          <p:cNvPr id="9" name="Text 4"/>
          <p:cNvSpPr/>
          <p:nvPr/>
        </p:nvSpPr>
        <p:spPr>
          <a:xfrm>
            <a:off x="7570113" y="4005382"/>
            <a:ext cx="6331029" cy="333375"/>
          </a:xfrm>
          <a:prstGeom prst="rect">
            <a:avLst/>
          </a:prstGeom>
          <a:noFill/>
          <a:ln/>
        </p:spPr>
        <p:txBody>
          <a:bodyPr wrap="none" lIns="0" tIns="0" rIns="0" bIns="0" rtlCol="0" anchor="t"/>
          <a:lstStyle/>
          <a:p>
            <a:pPr marL="0" indent="0" algn="l">
              <a:lnSpc>
                <a:spcPts val="2600"/>
              </a:lnSpc>
              <a:buNone/>
            </a:pPr>
            <a:r>
              <a:rPr lang="en-US" sz="1600" dirty="0">
                <a:solidFill>
                  <a:srgbClr val="55575A"/>
                </a:solidFill>
                <a:latin typeface="Manrope" pitchFamily="34" charset="0"/>
                <a:ea typeface="Manrope" pitchFamily="34" charset="-122"/>
                <a:cs typeface="Manrope" pitchFamily="34" charset="-120"/>
              </a:rPr>
              <a:t>Assess internal capabilities or outsourcing needs for this role.</a:t>
            </a:r>
            <a:endParaRPr lang="en-US" sz="1600" dirty="0"/>
          </a:p>
        </p:txBody>
      </p:sp>
      <p:pic>
        <p:nvPicPr>
          <p:cNvPr id="10" name="Image 3" descr="preencoded.png"/>
          <p:cNvPicPr>
            <a:picLocks noChangeAspect="1"/>
          </p:cNvPicPr>
          <p:nvPr/>
        </p:nvPicPr>
        <p:blipFill>
          <a:blip r:embed="rId6"/>
          <a:stretch>
            <a:fillRect/>
          </a:stretch>
        </p:blipFill>
        <p:spPr>
          <a:xfrm>
            <a:off x="6215658" y="4596646"/>
            <a:ext cx="1041916" cy="1250275"/>
          </a:xfrm>
          <a:prstGeom prst="rect">
            <a:avLst/>
          </a:prstGeom>
        </p:spPr>
      </p:pic>
      <p:sp>
        <p:nvSpPr>
          <p:cNvPr id="11" name="Text 5"/>
          <p:cNvSpPr/>
          <p:nvPr/>
        </p:nvSpPr>
        <p:spPr>
          <a:xfrm>
            <a:off x="7570113" y="4805005"/>
            <a:ext cx="3021806" cy="325636"/>
          </a:xfrm>
          <a:prstGeom prst="rect">
            <a:avLst/>
          </a:prstGeom>
          <a:noFill/>
          <a:ln/>
        </p:spPr>
        <p:txBody>
          <a:bodyPr wrap="none" lIns="0" tIns="0" rIns="0" bIns="0" rtlCol="0" anchor="t"/>
          <a:lstStyle/>
          <a:p>
            <a:pPr marL="0" indent="0" algn="l">
              <a:lnSpc>
                <a:spcPts val="2550"/>
              </a:lnSpc>
              <a:buNone/>
            </a:pPr>
            <a:r>
              <a:rPr lang="en-US" sz="2050" dirty="0">
                <a:solidFill>
                  <a:srgbClr val="55575A"/>
                </a:solidFill>
                <a:latin typeface="Inter" pitchFamily="34" charset="0"/>
                <a:ea typeface="Inter" pitchFamily="34" charset="-122"/>
                <a:cs typeface="Inter" pitchFamily="34" charset="-120"/>
              </a:rPr>
              <a:t>System &amp; Data Inventory</a:t>
            </a:r>
            <a:endParaRPr lang="en-US" sz="2050" dirty="0"/>
          </a:p>
        </p:txBody>
      </p:sp>
      <p:sp>
        <p:nvSpPr>
          <p:cNvPr id="12" name="Text 6"/>
          <p:cNvSpPr/>
          <p:nvPr/>
        </p:nvSpPr>
        <p:spPr>
          <a:xfrm>
            <a:off x="7570113" y="5255657"/>
            <a:ext cx="6331029" cy="333375"/>
          </a:xfrm>
          <a:prstGeom prst="rect">
            <a:avLst/>
          </a:prstGeom>
          <a:noFill/>
          <a:ln/>
        </p:spPr>
        <p:txBody>
          <a:bodyPr wrap="none" lIns="0" tIns="0" rIns="0" bIns="0" rtlCol="0" anchor="t"/>
          <a:lstStyle/>
          <a:p>
            <a:pPr marL="0" indent="0" algn="l">
              <a:lnSpc>
                <a:spcPts val="2600"/>
              </a:lnSpc>
              <a:buNone/>
            </a:pPr>
            <a:r>
              <a:rPr lang="en-US" sz="1600" dirty="0">
                <a:solidFill>
                  <a:srgbClr val="55575A"/>
                </a:solidFill>
                <a:latin typeface="Manrope" pitchFamily="34" charset="0"/>
                <a:ea typeface="Manrope" pitchFamily="34" charset="-122"/>
                <a:cs typeface="Manrope" pitchFamily="34" charset="-120"/>
              </a:rPr>
              <a:t>Identify critical IT/OT systems and sensitive data locations.</a:t>
            </a:r>
            <a:endParaRPr lang="en-US" sz="1600" dirty="0"/>
          </a:p>
        </p:txBody>
      </p:sp>
      <p:pic>
        <p:nvPicPr>
          <p:cNvPr id="13" name="Image 4" descr="preencoded.png"/>
          <p:cNvPicPr>
            <a:picLocks noChangeAspect="1"/>
          </p:cNvPicPr>
          <p:nvPr/>
        </p:nvPicPr>
        <p:blipFill>
          <a:blip r:embed="rId7"/>
          <a:stretch>
            <a:fillRect/>
          </a:stretch>
        </p:blipFill>
        <p:spPr>
          <a:xfrm>
            <a:off x="6215658" y="5846921"/>
            <a:ext cx="1041916" cy="1250275"/>
          </a:xfrm>
          <a:prstGeom prst="rect">
            <a:avLst/>
          </a:prstGeom>
        </p:spPr>
      </p:pic>
      <p:sp>
        <p:nvSpPr>
          <p:cNvPr id="14" name="Text 7"/>
          <p:cNvSpPr/>
          <p:nvPr/>
        </p:nvSpPr>
        <p:spPr>
          <a:xfrm>
            <a:off x="7570113" y="6055281"/>
            <a:ext cx="2604730" cy="325636"/>
          </a:xfrm>
          <a:prstGeom prst="rect">
            <a:avLst/>
          </a:prstGeom>
          <a:noFill/>
          <a:ln/>
        </p:spPr>
        <p:txBody>
          <a:bodyPr wrap="none" lIns="0" tIns="0" rIns="0" bIns="0" rtlCol="0" anchor="t"/>
          <a:lstStyle/>
          <a:p>
            <a:pPr marL="0" indent="0" algn="l">
              <a:lnSpc>
                <a:spcPts val="2550"/>
              </a:lnSpc>
              <a:buNone/>
            </a:pPr>
            <a:r>
              <a:rPr lang="en-US" sz="2050" dirty="0">
                <a:solidFill>
                  <a:srgbClr val="55575A"/>
                </a:solidFill>
                <a:latin typeface="Inter" pitchFamily="34" charset="0"/>
                <a:ea typeface="Inter" pitchFamily="34" charset="-122"/>
                <a:cs typeface="Inter" pitchFamily="34" charset="-120"/>
              </a:rPr>
              <a:t>Gap Analysis</a:t>
            </a:r>
            <a:endParaRPr lang="en-US" sz="2050" dirty="0"/>
          </a:p>
        </p:txBody>
      </p:sp>
      <p:sp>
        <p:nvSpPr>
          <p:cNvPr id="15" name="Text 8"/>
          <p:cNvSpPr/>
          <p:nvPr/>
        </p:nvSpPr>
        <p:spPr>
          <a:xfrm>
            <a:off x="7570113" y="6505932"/>
            <a:ext cx="6331029" cy="333375"/>
          </a:xfrm>
          <a:prstGeom prst="rect">
            <a:avLst/>
          </a:prstGeom>
          <a:noFill/>
          <a:ln/>
        </p:spPr>
        <p:txBody>
          <a:bodyPr wrap="none" lIns="0" tIns="0" rIns="0" bIns="0" rtlCol="0" anchor="t"/>
          <a:lstStyle/>
          <a:p>
            <a:pPr marL="0" indent="0" algn="l">
              <a:lnSpc>
                <a:spcPts val="2600"/>
              </a:lnSpc>
              <a:buNone/>
            </a:pPr>
            <a:r>
              <a:rPr lang="en-US" sz="1600" dirty="0">
                <a:solidFill>
                  <a:srgbClr val="55575A"/>
                </a:solidFill>
                <a:latin typeface="Manrope" pitchFamily="34" charset="0"/>
                <a:ea typeface="Manrope" pitchFamily="34" charset="-122"/>
                <a:cs typeface="Manrope" pitchFamily="34" charset="-120"/>
              </a:rPr>
              <a:t>Compare existing security measures against rule requirements.</a:t>
            </a:r>
            <a:endParaRPr lang="en-US" sz="16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1999893"/>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0C0D0F"/>
                </a:solidFill>
                <a:latin typeface="Inter" pitchFamily="34" charset="0"/>
                <a:ea typeface="Inter" pitchFamily="34" charset="-122"/>
                <a:cs typeface="Inter" pitchFamily="34" charset="-120"/>
              </a:rPr>
              <a:t>Regulatory Flexibility</a:t>
            </a:r>
            <a:endParaRPr lang="en-US" sz="4450" dirty="0"/>
          </a:p>
        </p:txBody>
      </p:sp>
      <p:sp>
        <p:nvSpPr>
          <p:cNvPr id="3" name="Text 1"/>
          <p:cNvSpPr/>
          <p:nvPr/>
        </p:nvSpPr>
        <p:spPr>
          <a:xfrm>
            <a:off x="793790" y="3275648"/>
            <a:ext cx="3978116" cy="708660"/>
          </a:xfrm>
          <a:prstGeom prst="rect">
            <a:avLst/>
          </a:prstGeom>
          <a:noFill/>
          <a:ln/>
        </p:spPr>
        <p:txBody>
          <a:bodyPr wrap="square" lIns="0" tIns="0" rIns="0" bIns="0" rtlCol="0" anchor="t"/>
          <a:lstStyle/>
          <a:p>
            <a:pPr marL="0" indent="0" algn="l">
              <a:lnSpc>
                <a:spcPts val="2750"/>
              </a:lnSpc>
              <a:buNone/>
            </a:pPr>
            <a:r>
              <a:rPr lang="en-US" sz="2200" dirty="0">
                <a:solidFill>
                  <a:srgbClr val="0C0D0F"/>
                </a:solidFill>
                <a:latin typeface="Inter" pitchFamily="34" charset="0"/>
                <a:ea typeface="Inter" pitchFamily="34" charset="-122"/>
                <a:cs typeface="Inter" pitchFamily="34" charset="-120"/>
              </a:rPr>
              <a:t>Performance-Based Approach</a:t>
            </a:r>
            <a:endParaRPr lang="en-US" sz="2200" dirty="0"/>
          </a:p>
        </p:txBody>
      </p:sp>
      <p:sp>
        <p:nvSpPr>
          <p:cNvPr id="4" name="Text 2"/>
          <p:cNvSpPr/>
          <p:nvPr/>
        </p:nvSpPr>
        <p:spPr>
          <a:xfrm>
            <a:off x="793790" y="4211122"/>
            <a:ext cx="3978116" cy="1814513"/>
          </a:xfrm>
          <a:prstGeom prst="rect">
            <a:avLst/>
          </a:prstGeom>
          <a:noFill/>
          <a:ln/>
        </p:spPr>
        <p:txBody>
          <a:bodyPr wrap="square" lIns="0" tIns="0" rIns="0" bIns="0" rtlCol="0" anchor="t"/>
          <a:lstStyle/>
          <a:p>
            <a:pPr marL="0" indent="0" algn="l">
              <a:lnSpc>
                <a:spcPts val="2850"/>
              </a:lnSpc>
              <a:buNone/>
            </a:pPr>
            <a:r>
              <a:rPr lang="en-US" sz="2400" dirty="0">
                <a:solidFill>
                  <a:srgbClr val="55575A"/>
                </a:solidFill>
                <a:latin typeface="Manrope" pitchFamily="34" charset="0"/>
                <a:ea typeface="Manrope" pitchFamily="34" charset="-122"/>
                <a:cs typeface="Manrope" pitchFamily="34" charset="-120"/>
              </a:rPr>
              <a:t>The rule focuses on security outcomes rather than specific technical solutions. This gives operators flexibility in implementation methods.</a:t>
            </a:r>
            <a:endParaRPr lang="en-US" sz="2400" dirty="0"/>
          </a:p>
        </p:txBody>
      </p:sp>
      <p:sp>
        <p:nvSpPr>
          <p:cNvPr id="5" name="Text 3"/>
          <p:cNvSpPr/>
          <p:nvPr/>
        </p:nvSpPr>
        <p:spPr>
          <a:xfrm>
            <a:off x="5332928" y="327564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0C0D0F"/>
                </a:solidFill>
                <a:latin typeface="Inter" pitchFamily="34" charset="0"/>
                <a:ea typeface="Inter" pitchFamily="34" charset="-122"/>
                <a:cs typeface="Inter" pitchFamily="34" charset="-120"/>
              </a:rPr>
              <a:t>Waivers Available</a:t>
            </a:r>
            <a:endParaRPr lang="en-US" sz="2200" dirty="0"/>
          </a:p>
        </p:txBody>
      </p:sp>
      <p:sp>
        <p:nvSpPr>
          <p:cNvPr id="6" name="Text 4"/>
          <p:cNvSpPr/>
          <p:nvPr/>
        </p:nvSpPr>
        <p:spPr>
          <a:xfrm>
            <a:off x="5332928" y="3856792"/>
            <a:ext cx="3978116" cy="1814513"/>
          </a:xfrm>
          <a:prstGeom prst="rect">
            <a:avLst/>
          </a:prstGeom>
          <a:noFill/>
          <a:ln/>
        </p:spPr>
        <p:txBody>
          <a:bodyPr wrap="square" lIns="0" tIns="0" rIns="0" bIns="0" rtlCol="0" anchor="t"/>
          <a:lstStyle/>
          <a:p>
            <a:pPr marL="0" indent="0" algn="l">
              <a:lnSpc>
                <a:spcPts val="2850"/>
              </a:lnSpc>
              <a:buNone/>
            </a:pPr>
            <a:r>
              <a:rPr lang="en-US" sz="2400" dirty="0">
                <a:solidFill>
                  <a:srgbClr val="55575A"/>
                </a:solidFill>
                <a:latin typeface="Manrope" pitchFamily="34" charset="0"/>
                <a:ea typeface="Manrope" pitchFamily="34" charset="-122"/>
                <a:cs typeface="Manrope" pitchFamily="34" charset="-120"/>
              </a:rPr>
              <a:t>Owners can request waivers for specific requirements if deemed unnecessary given operating conditions. Must submit written justification.</a:t>
            </a:r>
            <a:endParaRPr lang="en-US" sz="2400" dirty="0"/>
          </a:p>
        </p:txBody>
      </p:sp>
      <p:sp>
        <p:nvSpPr>
          <p:cNvPr id="7" name="Text 5"/>
          <p:cNvSpPr/>
          <p:nvPr/>
        </p:nvSpPr>
        <p:spPr>
          <a:xfrm>
            <a:off x="9872067" y="3275648"/>
            <a:ext cx="3732728" cy="354330"/>
          </a:xfrm>
          <a:prstGeom prst="rect">
            <a:avLst/>
          </a:prstGeom>
          <a:noFill/>
          <a:ln/>
        </p:spPr>
        <p:txBody>
          <a:bodyPr wrap="none" lIns="0" tIns="0" rIns="0" bIns="0" rtlCol="0" anchor="t"/>
          <a:lstStyle/>
          <a:p>
            <a:pPr marL="0" indent="0" algn="l">
              <a:lnSpc>
                <a:spcPts val="2750"/>
              </a:lnSpc>
              <a:buNone/>
            </a:pPr>
            <a:r>
              <a:rPr lang="en-US" sz="2200" dirty="0">
                <a:solidFill>
                  <a:srgbClr val="0C0D0F"/>
                </a:solidFill>
                <a:latin typeface="Inter" pitchFamily="34" charset="0"/>
                <a:ea typeface="Inter" pitchFamily="34" charset="-122"/>
                <a:cs typeface="Inter" pitchFamily="34" charset="-120"/>
              </a:rPr>
              <a:t>Equivalence Determinations</a:t>
            </a:r>
            <a:endParaRPr lang="en-US" sz="2200" dirty="0"/>
          </a:p>
        </p:txBody>
      </p:sp>
      <p:sp>
        <p:nvSpPr>
          <p:cNvPr id="8" name="Text 6"/>
          <p:cNvSpPr/>
          <p:nvPr/>
        </p:nvSpPr>
        <p:spPr>
          <a:xfrm>
            <a:off x="9872067" y="3856792"/>
            <a:ext cx="3978116" cy="1088708"/>
          </a:xfrm>
          <a:prstGeom prst="rect">
            <a:avLst/>
          </a:prstGeom>
          <a:noFill/>
          <a:ln/>
        </p:spPr>
        <p:txBody>
          <a:bodyPr wrap="square" lIns="0" tIns="0" rIns="0" bIns="0" rtlCol="0" anchor="t"/>
          <a:lstStyle/>
          <a:p>
            <a:pPr marL="0" indent="0" algn="l">
              <a:lnSpc>
                <a:spcPts val="2850"/>
              </a:lnSpc>
              <a:buNone/>
            </a:pPr>
            <a:r>
              <a:rPr lang="en-US" sz="2400" dirty="0">
                <a:solidFill>
                  <a:srgbClr val="55575A"/>
                </a:solidFill>
                <a:latin typeface="Manrope" pitchFamily="34" charset="0"/>
                <a:ea typeface="Manrope" pitchFamily="34" charset="-122"/>
                <a:cs typeface="Manrope" pitchFamily="34" charset="-120"/>
              </a:rPr>
              <a:t>Alternative measures can be proposed if they meet or exceed the effectiveness of required measures.</a:t>
            </a:r>
            <a:endParaRPr lang="en-US" sz="2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1336715"/>
            <a:ext cx="7067312" cy="708779"/>
          </a:xfrm>
          <a:prstGeom prst="rect">
            <a:avLst/>
          </a:prstGeom>
          <a:noFill/>
          <a:ln/>
        </p:spPr>
        <p:txBody>
          <a:bodyPr wrap="none" lIns="0" tIns="0" rIns="0" bIns="0" rtlCol="0" anchor="t"/>
          <a:lstStyle/>
          <a:p>
            <a:pPr marL="0" indent="0" algn="l">
              <a:lnSpc>
                <a:spcPts val="5550"/>
              </a:lnSpc>
              <a:buNone/>
            </a:pPr>
            <a:r>
              <a:rPr lang="en-US" sz="4450" dirty="0">
                <a:solidFill>
                  <a:srgbClr val="0C0D0F"/>
                </a:solidFill>
                <a:latin typeface="Inter" pitchFamily="34" charset="0"/>
                <a:ea typeface="Inter" pitchFamily="34" charset="-122"/>
                <a:cs typeface="Inter" pitchFamily="34" charset="-120"/>
              </a:rPr>
              <a:t>Resources &amp; Collaboration</a:t>
            </a:r>
            <a:endParaRPr lang="en-US" sz="4450" dirty="0"/>
          </a:p>
        </p:txBody>
      </p:sp>
      <p:pic>
        <p:nvPicPr>
          <p:cNvPr id="3" name="Image 0" descr="preencoded.png"/>
          <p:cNvPicPr>
            <a:picLocks noChangeAspect="1"/>
          </p:cNvPicPr>
          <p:nvPr/>
        </p:nvPicPr>
        <p:blipFill>
          <a:blip r:embed="rId3"/>
          <a:stretch>
            <a:fillRect/>
          </a:stretch>
        </p:blipFill>
        <p:spPr>
          <a:xfrm>
            <a:off x="801410" y="2645093"/>
            <a:ext cx="3120747" cy="3120747"/>
          </a:xfrm>
          <a:prstGeom prst="rect">
            <a:avLst/>
          </a:prstGeom>
        </p:spPr>
      </p:pic>
      <p:pic>
        <p:nvPicPr>
          <p:cNvPr id="4" name="Image 1" descr="preencoded.png"/>
          <p:cNvPicPr>
            <a:picLocks noChangeAspect="1"/>
          </p:cNvPicPr>
          <p:nvPr/>
        </p:nvPicPr>
        <p:blipFill>
          <a:blip r:embed="rId4"/>
          <a:stretch>
            <a:fillRect/>
          </a:stretch>
        </p:blipFill>
        <p:spPr>
          <a:xfrm>
            <a:off x="4103608" y="2645093"/>
            <a:ext cx="3120866" cy="3120866"/>
          </a:xfrm>
          <a:prstGeom prst="rect">
            <a:avLst/>
          </a:prstGeom>
        </p:spPr>
      </p:pic>
      <p:pic>
        <p:nvPicPr>
          <p:cNvPr id="5" name="Image 2" descr="preencoded.png"/>
          <p:cNvPicPr>
            <a:picLocks noChangeAspect="1"/>
          </p:cNvPicPr>
          <p:nvPr/>
        </p:nvPicPr>
        <p:blipFill>
          <a:blip r:embed="rId5"/>
          <a:stretch>
            <a:fillRect/>
          </a:stretch>
        </p:blipFill>
        <p:spPr>
          <a:xfrm>
            <a:off x="7405926" y="2645093"/>
            <a:ext cx="3120747" cy="3120747"/>
          </a:xfrm>
          <a:prstGeom prst="rect">
            <a:avLst/>
          </a:prstGeom>
        </p:spPr>
      </p:pic>
      <p:pic>
        <p:nvPicPr>
          <p:cNvPr id="6" name="Image 3" descr="preencoded.png"/>
          <p:cNvPicPr>
            <a:picLocks noChangeAspect="1"/>
          </p:cNvPicPr>
          <p:nvPr/>
        </p:nvPicPr>
        <p:blipFill>
          <a:blip r:embed="rId6"/>
          <a:stretch>
            <a:fillRect/>
          </a:stretch>
        </p:blipFill>
        <p:spPr>
          <a:xfrm>
            <a:off x="10708124" y="2645093"/>
            <a:ext cx="3120866" cy="3120866"/>
          </a:xfrm>
          <a:prstGeom prst="rect">
            <a:avLst/>
          </a:prstGeom>
        </p:spPr>
      </p:pic>
      <p:sp>
        <p:nvSpPr>
          <p:cNvPr id="7" name="Text 1"/>
          <p:cNvSpPr/>
          <p:nvPr/>
        </p:nvSpPr>
        <p:spPr>
          <a:xfrm>
            <a:off x="793790" y="6167080"/>
            <a:ext cx="13042821" cy="725805"/>
          </a:xfrm>
          <a:prstGeom prst="rect">
            <a:avLst/>
          </a:prstGeom>
          <a:noFill/>
          <a:ln/>
        </p:spPr>
        <p:txBody>
          <a:bodyPr wrap="square" lIns="0" tIns="0" rIns="0" bIns="0" rtlCol="0" anchor="t"/>
          <a:lstStyle/>
          <a:p>
            <a:pPr marL="0" indent="0" algn="l">
              <a:lnSpc>
                <a:spcPts val="2850"/>
              </a:lnSpc>
              <a:buNone/>
            </a:pPr>
            <a:r>
              <a:rPr lang="en-US" sz="1750" dirty="0">
                <a:solidFill>
                  <a:srgbClr val="55575A"/>
                </a:solidFill>
                <a:latin typeface="Manrope" pitchFamily="34" charset="0"/>
                <a:ea typeface="Manrope" pitchFamily="34" charset="-122"/>
                <a:cs typeface="Manrope" pitchFamily="34" charset="-120"/>
              </a:rPr>
              <a:t>Leverage Coast Guard experts (uscg.mil/MaritimeCyber), CISA's Cyber Hygiene Services, industry partnerships, and Information Sharing and Analysis Centers (ISACs).</a:t>
            </a:r>
            <a:endParaRPr lang="en-US" sz="17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B1F23-8DDC-9EA2-5BC5-A7E4A87D67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FAE564-FBFE-B335-1980-0EB459008A09}"/>
              </a:ext>
            </a:extLst>
          </p:cNvPr>
          <p:cNvSpPr>
            <a:spLocks noGrp="1"/>
          </p:cNvSpPr>
          <p:nvPr>
            <p:ph type="ctrTitle"/>
          </p:nvPr>
        </p:nvSpPr>
        <p:spPr>
          <a:xfrm>
            <a:off x="2744162" y="2451371"/>
            <a:ext cx="5294776" cy="1645920"/>
          </a:xfrm>
        </p:spPr>
        <p:txBody>
          <a:bodyPr>
            <a:noAutofit/>
          </a:bodyPr>
          <a:lstStyle/>
          <a:p>
            <a:pPr>
              <a:lnSpc>
                <a:spcPct val="100000"/>
              </a:lnSpc>
            </a:pPr>
            <a:r>
              <a:rPr lang="en-US" sz="6600" b="1" dirty="0">
                <a:solidFill>
                  <a:srgbClr val="2E3131"/>
                </a:solidFill>
              </a:rPr>
              <a:t>QUESTIONS?</a:t>
            </a:r>
            <a:endParaRPr lang="en-US" sz="6600" dirty="0"/>
          </a:p>
        </p:txBody>
      </p:sp>
      <p:sp>
        <p:nvSpPr>
          <p:cNvPr id="5" name="Subtitle 4">
            <a:extLst>
              <a:ext uri="{FF2B5EF4-FFF2-40B4-BE49-F238E27FC236}">
                <a16:creationId xmlns:a16="http://schemas.microsoft.com/office/drawing/2014/main" id="{20EC87A7-216C-0A03-55CD-E5BEA8C06839}"/>
              </a:ext>
            </a:extLst>
          </p:cNvPr>
          <p:cNvSpPr>
            <a:spLocks noGrp="1"/>
          </p:cNvSpPr>
          <p:nvPr>
            <p:ph type="subTitle" idx="1"/>
          </p:nvPr>
        </p:nvSpPr>
        <p:spPr>
          <a:xfrm>
            <a:off x="2736945" y="4307406"/>
            <a:ext cx="2372146" cy="1430350"/>
          </a:xfrm>
        </p:spPr>
        <p:txBody>
          <a:bodyPr/>
          <a:lstStyle/>
          <a:p>
            <a:endParaRPr lang="en-US" dirty="0"/>
          </a:p>
        </p:txBody>
      </p:sp>
      <p:sp>
        <p:nvSpPr>
          <p:cNvPr id="6" name="TextBox 5">
            <a:extLst>
              <a:ext uri="{FF2B5EF4-FFF2-40B4-BE49-F238E27FC236}">
                <a16:creationId xmlns:a16="http://schemas.microsoft.com/office/drawing/2014/main" id="{D3B2CC3F-5D58-9FB7-F9B3-6D37831E8286}"/>
              </a:ext>
            </a:extLst>
          </p:cNvPr>
          <p:cNvSpPr txBox="1"/>
          <p:nvPr/>
        </p:nvSpPr>
        <p:spPr>
          <a:xfrm>
            <a:off x="5499335" y="4778712"/>
            <a:ext cx="2416482" cy="593144"/>
          </a:xfrm>
          <a:prstGeom prst="rect">
            <a:avLst/>
          </a:prstGeom>
          <a:noFill/>
        </p:spPr>
        <p:txBody>
          <a:bodyPr wrap="square" lIns="0" tIns="0" rIns="0" bIns="0" rtlCol="0">
            <a:noAutofit/>
          </a:bodyPr>
          <a:lstStyle/>
          <a:p>
            <a:pPr>
              <a:spcBef>
                <a:spcPts val="1440"/>
              </a:spcBef>
            </a:pPr>
            <a:r>
              <a:rPr lang="en-US" sz="1920" b="1" dirty="0">
                <a:solidFill>
                  <a:srgbClr val="515151"/>
                </a:solidFill>
              </a:rPr>
              <a:t>May 29, 2025</a:t>
            </a:r>
          </a:p>
        </p:txBody>
      </p:sp>
      <p:pic>
        <p:nvPicPr>
          <p:cNvPr id="8" name="Picture 7" descr="A logo with red letters and black text&#10;&#10;Description automatically generated">
            <a:extLst>
              <a:ext uri="{FF2B5EF4-FFF2-40B4-BE49-F238E27FC236}">
                <a16:creationId xmlns:a16="http://schemas.microsoft.com/office/drawing/2014/main" id="{E6E2F964-8269-675E-E747-CBAC6CBC2C34}"/>
              </a:ext>
            </a:extLst>
          </p:cNvPr>
          <p:cNvPicPr>
            <a:picLocks noChangeAspect="1"/>
          </p:cNvPicPr>
          <p:nvPr/>
        </p:nvPicPr>
        <p:blipFill>
          <a:blip r:embed="rId2"/>
          <a:stretch>
            <a:fillRect/>
          </a:stretch>
        </p:blipFill>
        <p:spPr>
          <a:xfrm>
            <a:off x="2624030" y="4307406"/>
            <a:ext cx="2485062" cy="942610"/>
          </a:xfrm>
          <a:prstGeom prst="rect">
            <a:avLst/>
          </a:prstGeom>
        </p:spPr>
      </p:pic>
    </p:spTree>
    <p:extLst>
      <p:ext uri="{BB962C8B-B14F-4D97-AF65-F5344CB8AC3E}">
        <p14:creationId xmlns:p14="http://schemas.microsoft.com/office/powerpoint/2010/main" val="2160820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72F18E6-231B-D674-170A-9459583875F6}"/>
              </a:ext>
            </a:extLst>
          </p:cNvPr>
          <p:cNvSpPr>
            <a:spLocks noGrp="1"/>
          </p:cNvSpPr>
          <p:nvPr>
            <p:ph type="subTitle" idx="1"/>
          </p:nvPr>
        </p:nvSpPr>
        <p:spPr>
          <a:xfrm>
            <a:off x="775855" y="2364658"/>
            <a:ext cx="3597867" cy="3500284"/>
          </a:xfrm>
        </p:spPr>
        <p:txBody>
          <a:bodyPr>
            <a:normAutofit lnSpcReduction="10000"/>
          </a:bodyPr>
          <a:lstStyle/>
          <a:p>
            <a:r>
              <a:rPr lang="en-US" dirty="0"/>
              <a:t>The views and opinions expressed by the panelists during this discussion are their own. These perspectives do not necessarily reflect the official policies or positions of the U.S. Coast Guard, Universal Strategy Group, Inc., Coruscant Productions, Jones Walker LLP, or any other organization with which the panelists are affiliated. This session is intended for informational and discussion purposes</a:t>
            </a:r>
          </a:p>
        </p:txBody>
      </p:sp>
      <p:sp>
        <p:nvSpPr>
          <p:cNvPr id="6" name="Subtitle 2">
            <a:extLst>
              <a:ext uri="{FF2B5EF4-FFF2-40B4-BE49-F238E27FC236}">
                <a16:creationId xmlns:a16="http://schemas.microsoft.com/office/drawing/2014/main" id="{CAD94C9B-985E-BBDB-341E-784132EA708A}"/>
              </a:ext>
            </a:extLst>
          </p:cNvPr>
          <p:cNvSpPr txBox="1">
            <a:spLocks/>
          </p:cNvSpPr>
          <p:nvPr/>
        </p:nvSpPr>
        <p:spPr>
          <a:xfrm>
            <a:off x="5060190" y="2723535"/>
            <a:ext cx="3162861" cy="3067818"/>
          </a:xfrm>
        </p:spPr>
        <p:txBody>
          <a:bodyPr lIns="0" tIns="0" rIns="0" bIns="0">
            <a:normAutofit/>
          </a:bodyPr>
          <a:lstStyle>
            <a:lvl1pPr marL="0" indent="0" algn="l" defTabSz="914400" rtl="0" eaLnBrk="1" latinLnBrk="0" hangingPunct="1">
              <a:spcBef>
                <a:spcPct val="20000"/>
              </a:spcBef>
              <a:buFont typeface="Arial" pitchFamily="34" charset="0"/>
              <a:buNone/>
              <a:defRPr sz="1920" b="1" kern="1200">
                <a:solidFill>
                  <a:srgbClr val="515151"/>
                </a:solidFill>
                <a:latin typeface="+mn-lt"/>
                <a:ea typeface="+mn-ea"/>
                <a:cs typeface="+mn-cs"/>
              </a:defRPr>
            </a:lvl1pPr>
            <a:lvl2pPr marL="548640" indent="0" algn="ctr" defTabSz="914400" rtl="0" eaLnBrk="1" latinLnBrk="0" hangingPunct="1">
              <a:spcBef>
                <a:spcPct val="20000"/>
              </a:spcBef>
              <a:buFont typeface="Arial" pitchFamily="34" charset="0"/>
              <a:buNone/>
              <a:defRPr sz="2400" kern="1200">
                <a:solidFill>
                  <a:schemeClr val="tx1"/>
                </a:solidFill>
                <a:latin typeface="+mn-lt"/>
                <a:ea typeface="+mn-ea"/>
                <a:cs typeface="+mn-cs"/>
              </a:defRPr>
            </a:lvl2pPr>
            <a:lvl3pPr marL="1097280" indent="0" algn="ctr" defTabSz="914400" rtl="0" eaLnBrk="1" latinLnBrk="0" hangingPunct="1">
              <a:spcBef>
                <a:spcPct val="20000"/>
              </a:spcBef>
              <a:buFont typeface="Arial" pitchFamily="34" charset="0"/>
              <a:buNone/>
              <a:defRPr sz="2160" kern="1200">
                <a:solidFill>
                  <a:schemeClr val="tx1"/>
                </a:solidFill>
                <a:latin typeface="+mn-lt"/>
                <a:ea typeface="+mn-ea"/>
                <a:cs typeface="+mn-cs"/>
              </a:defRPr>
            </a:lvl3pPr>
            <a:lvl4pPr marL="1645920" indent="0" algn="ctr" defTabSz="914400" rtl="0" eaLnBrk="1" latinLnBrk="0" hangingPunct="1">
              <a:spcBef>
                <a:spcPct val="20000"/>
              </a:spcBef>
              <a:buFont typeface="Arial" pitchFamily="34" charset="0"/>
              <a:buNone/>
              <a:defRPr sz="1920" kern="1200">
                <a:solidFill>
                  <a:schemeClr val="tx1"/>
                </a:solidFill>
                <a:latin typeface="+mn-lt"/>
                <a:ea typeface="+mn-ea"/>
                <a:cs typeface="+mn-cs"/>
              </a:defRPr>
            </a:lvl4pPr>
            <a:lvl5pPr marL="2194560" indent="0" algn="ctr" defTabSz="914400" rtl="0" eaLnBrk="1" latinLnBrk="0" hangingPunct="1">
              <a:spcBef>
                <a:spcPct val="20000"/>
              </a:spcBef>
              <a:buFont typeface="Arial" pitchFamily="34" charset="0"/>
              <a:buNone/>
              <a:defRPr sz="1920" kern="1200">
                <a:solidFill>
                  <a:schemeClr val="tx1"/>
                </a:solidFill>
                <a:latin typeface="+mn-lt"/>
                <a:ea typeface="+mn-ea"/>
                <a:cs typeface="+mn-cs"/>
              </a:defRPr>
            </a:lvl5pPr>
            <a:lvl6pPr marL="2743200" indent="0" algn="ctr" defTabSz="914400" rtl="0" eaLnBrk="1" latinLnBrk="0" hangingPunct="1">
              <a:spcBef>
                <a:spcPct val="20000"/>
              </a:spcBef>
              <a:buFont typeface="Arial" pitchFamily="34" charset="0"/>
              <a:buNone/>
              <a:defRPr sz="1920" kern="1200">
                <a:solidFill>
                  <a:schemeClr val="tx1"/>
                </a:solidFill>
                <a:latin typeface="+mn-lt"/>
                <a:ea typeface="+mn-ea"/>
                <a:cs typeface="+mn-cs"/>
              </a:defRPr>
            </a:lvl6pPr>
            <a:lvl7pPr marL="3291840" indent="0" algn="ctr" defTabSz="914400" rtl="0" eaLnBrk="1" latinLnBrk="0" hangingPunct="1">
              <a:spcBef>
                <a:spcPct val="20000"/>
              </a:spcBef>
              <a:buFont typeface="Arial" pitchFamily="34" charset="0"/>
              <a:buNone/>
              <a:defRPr sz="1920" kern="1200">
                <a:solidFill>
                  <a:schemeClr val="tx1"/>
                </a:solidFill>
                <a:latin typeface="+mn-lt"/>
                <a:ea typeface="+mn-ea"/>
                <a:cs typeface="+mn-cs"/>
              </a:defRPr>
            </a:lvl7pPr>
            <a:lvl8pPr marL="3840480" indent="0" algn="ctr" defTabSz="914400" rtl="0" eaLnBrk="1" latinLnBrk="0" hangingPunct="1">
              <a:spcBef>
                <a:spcPct val="20000"/>
              </a:spcBef>
              <a:buFont typeface="Arial" pitchFamily="34" charset="0"/>
              <a:buNone/>
              <a:defRPr sz="1920" kern="1200">
                <a:solidFill>
                  <a:schemeClr val="tx1"/>
                </a:solidFill>
                <a:latin typeface="+mn-lt"/>
                <a:ea typeface="+mn-ea"/>
                <a:cs typeface="+mn-cs"/>
              </a:defRPr>
            </a:lvl8pPr>
            <a:lvl9pPr marL="4389120" indent="0" algn="ctr" defTabSz="914400" rtl="0" eaLnBrk="1" latinLnBrk="0" hangingPunct="1">
              <a:spcBef>
                <a:spcPct val="20000"/>
              </a:spcBef>
              <a:buFont typeface="Arial" pitchFamily="34" charset="0"/>
              <a:buNone/>
              <a:defRPr sz="1920" kern="1200">
                <a:solidFill>
                  <a:schemeClr val="tx1"/>
                </a:solidFill>
                <a:latin typeface="+mn-lt"/>
                <a:ea typeface="+mn-ea"/>
                <a:cs typeface="+mn-cs"/>
              </a:defRPr>
            </a:lvl9pPr>
          </a:lstStyle>
          <a:p>
            <a:r>
              <a:rPr lang="en-US" sz="1800" dirty="0"/>
              <a:t>The information described in this program is general in nature, and may not apply to your specific situation. </a:t>
            </a:r>
          </a:p>
          <a:p>
            <a:r>
              <a:rPr lang="en-US" sz="1800" dirty="0"/>
              <a:t>Legal advice should be sought before taking action based on the information discussed. No attorney-client relationship is formed merely by your attendance at this event.</a:t>
            </a:r>
          </a:p>
          <a:p>
            <a:endParaRPr lang="en-US" dirty="0"/>
          </a:p>
        </p:txBody>
      </p:sp>
    </p:spTree>
    <p:extLst>
      <p:ext uri="{BB962C8B-B14F-4D97-AF65-F5344CB8AC3E}">
        <p14:creationId xmlns:p14="http://schemas.microsoft.com/office/powerpoint/2010/main" val="4094806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12"/>
          </p:nvPr>
        </p:nvSpPr>
        <p:spPr/>
        <p:txBody>
          <a:bodyPr/>
          <a:lstStyle/>
          <a:p>
            <a:r>
              <a:rPr lang="en-US" dirty="0"/>
              <a:t>joneswalker.com  </a:t>
            </a:r>
            <a:r>
              <a:rPr lang="en-US" dirty="0">
                <a:solidFill>
                  <a:srgbClr val="FCC42A"/>
                </a:solidFill>
              </a:rPr>
              <a:t> |   </a:t>
            </a:r>
            <a:fld id="{2A523EE0-663D-DA45-A89C-9A34837C0BA7}" type="slidenum">
              <a:rPr lang="en-US" smtClean="0"/>
              <a:t>3</a:t>
            </a:fld>
            <a:endParaRPr lang="en-US" dirty="0"/>
          </a:p>
        </p:txBody>
      </p:sp>
      <p:graphicFrame>
        <p:nvGraphicFramePr>
          <p:cNvPr id="3" name="Table 2">
            <a:extLst>
              <a:ext uri="{FF2B5EF4-FFF2-40B4-BE49-F238E27FC236}">
                <a16:creationId xmlns:a16="http://schemas.microsoft.com/office/drawing/2014/main" id="{2541C579-E5DA-9C8A-78CA-985AF2DC5FCC}"/>
              </a:ext>
            </a:extLst>
          </p:cNvPr>
          <p:cNvGraphicFramePr>
            <a:graphicFrameLocks noGrp="1"/>
          </p:cNvGraphicFramePr>
          <p:nvPr/>
        </p:nvGraphicFramePr>
        <p:xfrm>
          <a:off x="2051685" y="5474969"/>
          <a:ext cx="10527030" cy="1725168"/>
        </p:xfrm>
        <a:graphic>
          <a:graphicData uri="http://schemas.openxmlformats.org/drawingml/2006/table">
            <a:tbl>
              <a:tblPr firstRow="1" bandRow="1">
                <a:tableStyleId>{2D5ABB26-0587-4C30-8999-92F81FD0307C}</a:tableStyleId>
              </a:tblPr>
              <a:tblGrid>
                <a:gridCol w="3743326">
                  <a:extLst>
                    <a:ext uri="{9D8B030D-6E8A-4147-A177-3AD203B41FA5}">
                      <a16:colId xmlns:a16="http://schemas.microsoft.com/office/drawing/2014/main" val="3133817301"/>
                    </a:ext>
                  </a:extLst>
                </a:gridCol>
                <a:gridCol w="3600450">
                  <a:extLst>
                    <a:ext uri="{9D8B030D-6E8A-4147-A177-3AD203B41FA5}">
                      <a16:colId xmlns:a16="http://schemas.microsoft.com/office/drawing/2014/main" val="1401024135"/>
                    </a:ext>
                  </a:extLst>
                </a:gridCol>
                <a:gridCol w="3183254">
                  <a:extLst>
                    <a:ext uri="{9D8B030D-6E8A-4147-A177-3AD203B41FA5}">
                      <a16:colId xmlns:a16="http://schemas.microsoft.com/office/drawing/2014/main" val="3551555405"/>
                    </a:ext>
                  </a:extLst>
                </a:gridCol>
              </a:tblGrid>
              <a:tr h="1719072">
                <a:tc>
                  <a:txBody>
                    <a:bodyPr/>
                    <a:lstStyle/>
                    <a:p>
                      <a:pPr marL="0" indent="0" algn="ctr">
                        <a:lnSpc>
                          <a:spcPct val="100000"/>
                        </a:lnSpc>
                        <a:spcBef>
                          <a:spcPts val="0"/>
                        </a:spcBef>
                        <a:buNone/>
                      </a:pPr>
                      <a:r>
                        <a:rPr lang="en-US" sz="2000" b="1" i="0" dirty="0"/>
                        <a:t>Andrew R. Lee, CIPP/US</a:t>
                      </a:r>
                    </a:p>
                    <a:p>
                      <a:pPr marL="0" indent="0" algn="ctr">
                        <a:lnSpc>
                          <a:spcPct val="100000"/>
                        </a:lnSpc>
                        <a:spcBef>
                          <a:spcPts val="0"/>
                        </a:spcBef>
                        <a:buNone/>
                      </a:pPr>
                      <a:r>
                        <a:rPr lang="en-US" sz="2000" i="1" dirty="0"/>
                        <a:t>Partner &amp; </a:t>
                      </a:r>
                      <a:r>
                        <a:rPr lang="en-US" sz="2200" b="0" i="1" kern="1200" dirty="0">
                          <a:solidFill>
                            <a:schemeClr val="tx1"/>
                          </a:solidFill>
                          <a:effectLst/>
                          <a:latin typeface="+mn-lt"/>
                          <a:ea typeface="+mn-ea"/>
                          <a:cs typeface="+mn-cs"/>
                        </a:rPr>
                        <a:t>Privacy, Data Strategy, and Artificial Intelligence Team</a:t>
                      </a:r>
                      <a:r>
                        <a:rPr lang="en-US" sz="2000" b="0" i="1" dirty="0"/>
                        <a:t> </a:t>
                      </a:r>
                      <a:r>
                        <a:rPr lang="en-US" sz="2000" i="1" dirty="0"/>
                        <a:t>Co-leader</a:t>
                      </a:r>
                    </a:p>
                    <a:p>
                      <a:pPr marL="0" indent="0" algn="ctr">
                        <a:lnSpc>
                          <a:spcPct val="100000"/>
                        </a:lnSpc>
                        <a:spcBef>
                          <a:spcPts val="0"/>
                        </a:spcBef>
                        <a:buNone/>
                      </a:pPr>
                      <a:r>
                        <a:rPr lang="en-US" sz="2000" i="0" dirty="0"/>
                        <a:t>Jones Walker LLP</a:t>
                      </a:r>
                    </a:p>
                  </a:txBody>
                  <a:tcPr marL="109728" marR="109728" marT="54864" marB="54864"/>
                </a:tc>
                <a:tc>
                  <a:txBody>
                    <a:bodyPr/>
                    <a:lstStyle/>
                    <a:p>
                      <a:pPr marL="0" indent="0" algn="ctr">
                        <a:lnSpc>
                          <a:spcPct val="100000"/>
                        </a:lnSpc>
                        <a:spcBef>
                          <a:spcPct val="0"/>
                        </a:spcBef>
                        <a:buNone/>
                      </a:pPr>
                      <a:r>
                        <a:rPr lang="en-US" sz="2000" b="1" i="0" kern="1200" dirty="0">
                          <a:solidFill>
                            <a:schemeClr val="tx1"/>
                          </a:solidFill>
                          <a:effectLst/>
                          <a:latin typeface="+mn-lt"/>
                          <a:ea typeface="+mn-ea"/>
                          <a:cs typeface="+mn-cs"/>
                        </a:rPr>
                        <a:t>T. </a:t>
                      </a:r>
                      <a:r>
                        <a:rPr lang="en-US" sz="2000" b="1" i="0" kern="1200" dirty="0" err="1">
                          <a:solidFill>
                            <a:schemeClr val="tx1"/>
                          </a:solidFill>
                          <a:effectLst/>
                          <a:latin typeface="+mn-lt"/>
                          <a:ea typeface="+mn-ea"/>
                          <a:cs typeface="+mn-cs"/>
                        </a:rPr>
                        <a:t>Gwyddon</a:t>
                      </a:r>
                      <a:r>
                        <a:rPr lang="en-US" sz="2000" b="1" i="0" kern="1200" dirty="0">
                          <a:solidFill>
                            <a:schemeClr val="tx1"/>
                          </a:solidFill>
                          <a:effectLst/>
                          <a:latin typeface="+mn-lt"/>
                          <a:ea typeface="+mn-ea"/>
                          <a:cs typeface="+mn-cs"/>
                        </a:rPr>
                        <a:t> “Data” Owen</a:t>
                      </a:r>
                    </a:p>
                    <a:p>
                      <a:pPr marL="0" indent="0" algn="ctr">
                        <a:lnSpc>
                          <a:spcPct val="100000"/>
                        </a:lnSpc>
                        <a:spcBef>
                          <a:spcPct val="0"/>
                        </a:spcBef>
                        <a:buNone/>
                      </a:pPr>
                      <a:r>
                        <a:rPr lang="en-US" sz="2000" b="0" i="1" kern="1200" dirty="0">
                          <a:solidFill>
                            <a:schemeClr val="tx1"/>
                          </a:solidFill>
                          <a:effectLst/>
                          <a:latin typeface="+mn-lt"/>
                          <a:ea typeface="+mn-ea"/>
                          <a:cs typeface="+mn-cs"/>
                        </a:rPr>
                        <a:t>Director of Cyber and Technology</a:t>
                      </a:r>
                      <a:br>
                        <a:rPr lang="en-US" sz="2000" b="0" i="0" kern="1200" dirty="0">
                          <a:solidFill>
                            <a:schemeClr val="tx1"/>
                          </a:solidFill>
                          <a:effectLst/>
                          <a:latin typeface="+mn-lt"/>
                          <a:ea typeface="+mn-ea"/>
                          <a:cs typeface="+mn-cs"/>
                        </a:rPr>
                      </a:br>
                      <a:r>
                        <a:rPr lang="en-US" sz="2000" b="0" i="0" kern="1200" dirty="0">
                          <a:solidFill>
                            <a:schemeClr val="tx1"/>
                          </a:solidFill>
                          <a:effectLst/>
                          <a:latin typeface="+mn-lt"/>
                          <a:ea typeface="+mn-ea"/>
                          <a:cs typeface="+mn-cs"/>
                        </a:rPr>
                        <a:t>USGI</a:t>
                      </a:r>
                      <a:endParaRPr lang="en-US" sz="2000" i="0" dirty="0"/>
                    </a:p>
                  </a:txBody>
                  <a:tcPr marL="109728" marR="109728" marT="54864" marB="54864"/>
                </a:tc>
                <a:tc>
                  <a:txBody>
                    <a:bodyPr/>
                    <a:lstStyle/>
                    <a:p>
                      <a:pPr algn="ctr"/>
                      <a:r>
                        <a:rPr lang="en-US" sz="2000" b="1" i="0" u="none" strike="noStrike" kern="1200" dirty="0">
                          <a:solidFill>
                            <a:schemeClr val="tx1"/>
                          </a:solidFill>
                          <a:effectLst/>
                          <a:latin typeface="+mn-lt"/>
                          <a:ea typeface="+mn-ea"/>
                          <a:cs typeface="+mn-cs"/>
                        </a:rPr>
                        <a:t>Nick Parham</a:t>
                      </a:r>
                    </a:p>
                    <a:p>
                      <a:pPr algn="ctr"/>
                      <a:r>
                        <a:rPr lang="en-US" sz="2000" b="0" i="1" kern="1200" dirty="0">
                          <a:solidFill>
                            <a:schemeClr val="tx1"/>
                          </a:solidFill>
                          <a:effectLst/>
                          <a:latin typeface="+mn-lt"/>
                          <a:ea typeface="+mn-ea"/>
                          <a:cs typeface="+mn-cs"/>
                        </a:rPr>
                        <a:t>MTS Cybersecurity Coordinator</a:t>
                      </a:r>
                    </a:p>
                    <a:p>
                      <a:pPr algn="ctr"/>
                      <a:r>
                        <a:rPr lang="en-US" sz="2000" b="0" i="0" kern="1200" dirty="0">
                          <a:solidFill>
                            <a:schemeClr val="tx1"/>
                          </a:solidFill>
                          <a:effectLst/>
                          <a:latin typeface="+mn-lt"/>
                          <a:ea typeface="+mn-ea"/>
                          <a:cs typeface="+mn-cs"/>
                        </a:rPr>
                        <a:t>US Coast Guard’s Atlantic Area Command</a:t>
                      </a:r>
                    </a:p>
                  </a:txBody>
                  <a:tcPr marL="109728" marR="109728" marT="54864" marB="54864"/>
                </a:tc>
                <a:extLst>
                  <a:ext uri="{0D108BD9-81ED-4DB2-BD59-A6C34878D82A}">
                    <a16:rowId xmlns:a16="http://schemas.microsoft.com/office/drawing/2014/main" val="3643546660"/>
                  </a:ext>
                </a:extLst>
              </a:tr>
            </a:tbl>
          </a:graphicData>
        </a:graphic>
      </p:graphicFrame>
      <p:pic>
        <p:nvPicPr>
          <p:cNvPr id="15" name="Picture 14" descr="A person in a suit and tie&#10;&#10;Description automatically generated">
            <a:extLst>
              <a:ext uri="{FF2B5EF4-FFF2-40B4-BE49-F238E27FC236}">
                <a16:creationId xmlns:a16="http://schemas.microsoft.com/office/drawing/2014/main" id="{6D9837CA-4A7E-9CFB-BEE7-AC9ED7715246}"/>
              </a:ext>
            </a:extLst>
          </p:cNvPr>
          <p:cNvPicPr>
            <a:picLocks noChangeAspect="1"/>
          </p:cNvPicPr>
          <p:nvPr/>
        </p:nvPicPr>
        <p:blipFill>
          <a:blip r:embed="rId3"/>
          <a:stretch>
            <a:fillRect/>
          </a:stretch>
        </p:blipFill>
        <p:spPr>
          <a:xfrm>
            <a:off x="2681478" y="2160269"/>
            <a:ext cx="2587752" cy="3234690"/>
          </a:xfrm>
          <a:prstGeom prst="ellipse">
            <a:avLst/>
          </a:prstGeom>
          <a:ln>
            <a:noFill/>
          </a:ln>
          <a:effectLst>
            <a:softEdge rad="112500"/>
          </a:effectLst>
        </p:spPr>
      </p:pic>
      <p:pic>
        <p:nvPicPr>
          <p:cNvPr id="17" name="Picture 16" descr="A person in a suit smiling&#10;&#10;Description automatically generated">
            <a:extLst>
              <a:ext uri="{FF2B5EF4-FFF2-40B4-BE49-F238E27FC236}">
                <a16:creationId xmlns:a16="http://schemas.microsoft.com/office/drawing/2014/main" id="{2942EC17-8E75-4E6B-58CE-CEAB3F83EE68}"/>
              </a:ext>
            </a:extLst>
          </p:cNvPr>
          <p:cNvPicPr>
            <a:picLocks noChangeAspect="1"/>
          </p:cNvPicPr>
          <p:nvPr/>
        </p:nvPicPr>
        <p:blipFill>
          <a:blip r:embed="rId4"/>
          <a:stretch>
            <a:fillRect/>
          </a:stretch>
        </p:blipFill>
        <p:spPr>
          <a:xfrm>
            <a:off x="5799582" y="2157983"/>
            <a:ext cx="3236976" cy="3236976"/>
          </a:xfrm>
          <a:prstGeom prst="ellipse">
            <a:avLst/>
          </a:prstGeom>
          <a:ln>
            <a:noFill/>
          </a:ln>
          <a:effectLst>
            <a:softEdge rad="112500"/>
          </a:effectLst>
        </p:spPr>
      </p:pic>
      <p:pic>
        <p:nvPicPr>
          <p:cNvPr id="19" name="Picture 18" descr="A person in a suit and tie&#10;&#10;Description automatically generated">
            <a:extLst>
              <a:ext uri="{FF2B5EF4-FFF2-40B4-BE49-F238E27FC236}">
                <a16:creationId xmlns:a16="http://schemas.microsoft.com/office/drawing/2014/main" id="{E216901F-4E31-33D1-5550-CC2D502D76A7}"/>
              </a:ext>
            </a:extLst>
          </p:cNvPr>
          <p:cNvPicPr>
            <a:picLocks noChangeAspect="1"/>
          </p:cNvPicPr>
          <p:nvPr/>
        </p:nvPicPr>
        <p:blipFill>
          <a:blip r:embed="rId5"/>
          <a:stretch>
            <a:fillRect/>
          </a:stretch>
        </p:blipFill>
        <p:spPr>
          <a:xfrm>
            <a:off x="9566910" y="2157983"/>
            <a:ext cx="2589581" cy="3236976"/>
          </a:xfrm>
          <a:prstGeom prst="ellipse">
            <a:avLst/>
          </a:prstGeom>
          <a:ln>
            <a:noFill/>
          </a:ln>
          <a:effectLst>
            <a:softEdge rad="112500"/>
          </a:effectLst>
        </p:spPr>
      </p:pic>
    </p:spTree>
    <p:extLst>
      <p:ext uri="{BB962C8B-B14F-4D97-AF65-F5344CB8AC3E}">
        <p14:creationId xmlns:p14="http://schemas.microsoft.com/office/powerpoint/2010/main" val="2703896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23D612-7BD0-E70E-ABDE-B92E76A44A8F}"/>
              </a:ext>
            </a:extLst>
          </p:cNvPr>
          <p:cNvSpPr>
            <a:spLocks noGrp="1"/>
          </p:cNvSpPr>
          <p:nvPr>
            <p:ph type="title"/>
          </p:nvPr>
        </p:nvSpPr>
        <p:spPr/>
        <p:txBody>
          <a:bodyPr/>
          <a:lstStyle/>
          <a:p>
            <a:endParaRPr lang="en-US"/>
          </a:p>
        </p:txBody>
      </p:sp>
      <p:sp>
        <p:nvSpPr>
          <p:cNvPr id="7" name="Content Placeholder 6">
            <a:extLst>
              <a:ext uri="{FF2B5EF4-FFF2-40B4-BE49-F238E27FC236}">
                <a16:creationId xmlns:a16="http://schemas.microsoft.com/office/drawing/2014/main" id="{0EBCA1E3-FF38-3078-15A3-5B48A43D364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EBB9C28-75B4-7E2E-165F-EA32C45A55ED}"/>
              </a:ext>
            </a:extLst>
          </p:cNvPr>
          <p:cNvSpPr>
            <a:spLocks noGrp="1"/>
          </p:cNvSpPr>
          <p:nvPr>
            <p:ph type="sldNum" sz="quarter" idx="12"/>
          </p:nvPr>
        </p:nvSpPr>
        <p:spPr/>
        <p:txBody>
          <a:bodyPr/>
          <a:lstStyle/>
          <a:p>
            <a:r>
              <a:rPr lang="en-US"/>
              <a:t>joneswalker.com  </a:t>
            </a:r>
            <a:r>
              <a:rPr lang="en-US">
                <a:solidFill>
                  <a:srgbClr val="FCC42A"/>
                </a:solidFill>
              </a:rPr>
              <a:t> |   </a:t>
            </a:r>
            <a:fld id="{2A523EE0-663D-DA45-A89C-9A34837C0BA7}" type="slidenum">
              <a:rPr lang="en-US" smtClean="0"/>
              <a:pPr/>
              <a:t>4</a:t>
            </a:fld>
            <a:endParaRPr lang="en-US" dirty="0"/>
          </a:p>
        </p:txBody>
      </p:sp>
      <p:pic>
        <p:nvPicPr>
          <p:cNvPr id="11" name="Picture 10">
            <a:extLst>
              <a:ext uri="{FF2B5EF4-FFF2-40B4-BE49-F238E27FC236}">
                <a16:creationId xmlns:a16="http://schemas.microsoft.com/office/drawing/2014/main" id="{0BDC9424-A1C8-E498-5F52-07FC9FEB8EC7}"/>
              </a:ext>
            </a:extLst>
          </p:cNvPr>
          <p:cNvPicPr>
            <a:picLocks noChangeAspect="1"/>
          </p:cNvPicPr>
          <p:nvPr/>
        </p:nvPicPr>
        <p:blipFill>
          <a:blip r:embed="rId2"/>
          <a:stretch>
            <a:fillRect/>
          </a:stretch>
        </p:blipFill>
        <p:spPr>
          <a:xfrm>
            <a:off x="2387506" y="614159"/>
            <a:ext cx="9855388" cy="72410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21788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42E5436-4956-7565-1B25-B393752F32DF}"/>
              </a:ext>
            </a:extLst>
          </p:cNvPr>
          <p:cNvSpPr>
            <a:spLocks noGrp="1"/>
          </p:cNvSpPr>
          <p:nvPr>
            <p:ph type="title"/>
          </p:nvPr>
        </p:nvSpPr>
        <p:spPr/>
        <p:txBody>
          <a:bodyPr/>
          <a:lstStyle/>
          <a:p>
            <a:endParaRPr lang="en-US" dirty="0"/>
          </a:p>
        </p:txBody>
      </p:sp>
      <p:pic>
        <p:nvPicPr>
          <p:cNvPr id="9" name="Content Placeholder 8" descr="A logo for a company&#10;&#10;AI-generated content may be incorrect.">
            <a:extLst>
              <a:ext uri="{FF2B5EF4-FFF2-40B4-BE49-F238E27FC236}">
                <a16:creationId xmlns:a16="http://schemas.microsoft.com/office/drawing/2014/main" id="{C69A2716-B0CC-0F7B-0CE2-0A74B708DCC3}"/>
              </a:ext>
            </a:extLst>
          </p:cNvPr>
          <p:cNvPicPr>
            <a:picLocks noGrp="1" noChangeAspect="1"/>
          </p:cNvPicPr>
          <p:nvPr>
            <p:ph idx="1"/>
          </p:nvPr>
        </p:nvPicPr>
        <p:blipFill>
          <a:blip r:embed="rId2"/>
          <a:stretch>
            <a:fillRect/>
          </a:stretch>
        </p:blipFill>
        <p:spPr>
          <a:xfrm>
            <a:off x="4818697" y="1879854"/>
            <a:ext cx="4993006" cy="4993006"/>
          </a:xfrm>
        </p:spPr>
      </p:pic>
      <p:sp>
        <p:nvSpPr>
          <p:cNvPr id="4" name="Slide Number Placeholder 3">
            <a:extLst>
              <a:ext uri="{FF2B5EF4-FFF2-40B4-BE49-F238E27FC236}">
                <a16:creationId xmlns:a16="http://schemas.microsoft.com/office/drawing/2014/main" id="{345D78A4-B849-A74A-226B-B2D0087BC159}"/>
              </a:ext>
            </a:extLst>
          </p:cNvPr>
          <p:cNvSpPr>
            <a:spLocks noGrp="1"/>
          </p:cNvSpPr>
          <p:nvPr>
            <p:ph type="sldNum" sz="quarter" idx="12"/>
          </p:nvPr>
        </p:nvSpPr>
        <p:spPr/>
        <p:txBody>
          <a:bodyPr/>
          <a:lstStyle/>
          <a:p>
            <a:r>
              <a:rPr lang="en-US" dirty="0"/>
              <a:t>joneswalker.com  </a:t>
            </a:r>
            <a:r>
              <a:rPr lang="en-US" dirty="0">
                <a:solidFill>
                  <a:srgbClr val="FCC42A"/>
                </a:solidFill>
              </a:rPr>
              <a:t> |   </a:t>
            </a:r>
            <a:fld id="{2A523EE0-663D-DA45-A89C-9A34837C0BA7}" type="slidenum">
              <a:rPr lang="en-US" smtClean="0"/>
              <a:pPr/>
              <a:t>5</a:t>
            </a:fld>
            <a:endParaRPr lang="en-US" dirty="0"/>
          </a:p>
        </p:txBody>
      </p:sp>
      <p:pic>
        <p:nvPicPr>
          <p:cNvPr id="12" name="Picture 11" descr="A logo for a company&#10;&#10;AI-generated content may be incorrect.">
            <a:extLst>
              <a:ext uri="{FF2B5EF4-FFF2-40B4-BE49-F238E27FC236}">
                <a16:creationId xmlns:a16="http://schemas.microsoft.com/office/drawing/2014/main" id="{D77B8CBD-3066-BB32-70C8-C0AFB7DAC44D}"/>
              </a:ext>
            </a:extLst>
          </p:cNvPr>
          <p:cNvPicPr>
            <a:picLocks noChangeAspect="1"/>
          </p:cNvPicPr>
          <p:nvPr/>
        </p:nvPicPr>
        <p:blipFill>
          <a:blip r:embed="rId2"/>
          <a:stretch>
            <a:fillRect/>
          </a:stretch>
        </p:blipFill>
        <p:spPr>
          <a:xfrm>
            <a:off x="3200400" y="0"/>
            <a:ext cx="8229600" cy="8229600"/>
          </a:xfrm>
          <a:prstGeom prst="rect">
            <a:avLst/>
          </a:prstGeom>
        </p:spPr>
      </p:pic>
    </p:spTree>
    <p:extLst>
      <p:ext uri="{BB962C8B-B14F-4D97-AF65-F5344CB8AC3E}">
        <p14:creationId xmlns:p14="http://schemas.microsoft.com/office/powerpoint/2010/main" val="2563566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AAA36-2068-7A80-20DD-E197BEA4D75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D5FC9B8-D2F6-EFFD-7F1B-68D264D01792}"/>
              </a:ext>
            </a:extLst>
          </p:cNvPr>
          <p:cNvSpPr>
            <a:spLocks noGrp="1"/>
          </p:cNvSpPr>
          <p:nvPr>
            <p:ph type="title"/>
          </p:nvPr>
        </p:nvSpPr>
        <p:spPr/>
        <p:txBody>
          <a:bodyPr/>
          <a:lstStyle/>
          <a:p>
            <a:endParaRPr lang="en-US" dirty="0"/>
          </a:p>
        </p:txBody>
      </p:sp>
      <p:pic>
        <p:nvPicPr>
          <p:cNvPr id="9" name="Content Placeholder 8" descr="A logo for a company&#10;&#10;AI-generated content may be incorrect.">
            <a:extLst>
              <a:ext uri="{FF2B5EF4-FFF2-40B4-BE49-F238E27FC236}">
                <a16:creationId xmlns:a16="http://schemas.microsoft.com/office/drawing/2014/main" id="{B8B9B341-3963-F8DB-D453-BD27F831E161}"/>
              </a:ext>
            </a:extLst>
          </p:cNvPr>
          <p:cNvPicPr>
            <a:picLocks noGrp="1" noChangeAspect="1"/>
          </p:cNvPicPr>
          <p:nvPr>
            <p:ph idx="1"/>
          </p:nvPr>
        </p:nvPicPr>
        <p:blipFill>
          <a:blip r:embed="rId2"/>
          <a:stretch>
            <a:fillRect/>
          </a:stretch>
        </p:blipFill>
        <p:spPr>
          <a:xfrm>
            <a:off x="4818697" y="1879854"/>
            <a:ext cx="4993006" cy="4993006"/>
          </a:xfrm>
        </p:spPr>
      </p:pic>
      <p:sp>
        <p:nvSpPr>
          <p:cNvPr id="4" name="Slide Number Placeholder 3">
            <a:extLst>
              <a:ext uri="{FF2B5EF4-FFF2-40B4-BE49-F238E27FC236}">
                <a16:creationId xmlns:a16="http://schemas.microsoft.com/office/drawing/2014/main" id="{BAC7D71A-F9B5-A1DB-C4A7-1CF78ED6F736}"/>
              </a:ext>
            </a:extLst>
          </p:cNvPr>
          <p:cNvSpPr>
            <a:spLocks noGrp="1"/>
          </p:cNvSpPr>
          <p:nvPr>
            <p:ph type="sldNum" sz="quarter" idx="12"/>
          </p:nvPr>
        </p:nvSpPr>
        <p:spPr/>
        <p:txBody>
          <a:bodyPr/>
          <a:lstStyle/>
          <a:p>
            <a:r>
              <a:rPr lang="en-US" dirty="0"/>
              <a:t>joneswalker.com  </a:t>
            </a:r>
            <a:r>
              <a:rPr lang="en-US" dirty="0">
                <a:solidFill>
                  <a:srgbClr val="FCC42A"/>
                </a:solidFill>
              </a:rPr>
              <a:t> |   </a:t>
            </a:r>
            <a:fld id="{2A523EE0-663D-DA45-A89C-9A34837C0BA7}" type="slidenum">
              <a:rPr lang="en-US" smtClean="0"/>
              <a:pPr/>
              <a:t>6</a:t>
            </a:fld>
            <a:endParaRPr lang="en-US" dirty="0"/>
          </a:p>
        </p:txBody>
      </p:sp>
      <p:pic>
        <p:nvPicPr>
          <p:cNvPr id="7" name="Picture 6" descr="A person sitting at a desk looking at a computer screen&#10;&#10;AI-generated content may be incorrect.">
            <a:extLst>
              <a:ext uri="{FF2B5EF4-FFF2-40B4-BE49-F238E27FC236}">
                <a16:creationId xmlns:a16="http://schemas.microsoft.com/office/drawing/2014/main" id="{04EFF140-5C6F-7525-7373-A91AB790A3BC}"/>
              </a:ext>
            </a:extLst>
          </p:cNvPr>
          <p:cNvPicPr>
            <a:picLocks noChangeAspect="1"/>
          </p:cNvPicPr>
          <p:nvPr/>
        </p:nvPicPr>
        <p:blipFill>
          <a:blip r:embed="rId3"/>
          <a:stretch>
            <a:fillRect/>
          </a:stretch>
        </p:blipFill>
        <p:spPr>
          <a:xfrm>
            <a:off x="3200400" y="0"/>
            <a:ext cx="8229600" cy="8229600"/>
          </a:xfrm>
          <a:prstGeom prst="rect">
            <a:avLst/>
          </a:prstGeom>
        </p:spPr>
      </p:pic>
    </p:spTree>
    <p:extLst>
      <p:ext uri="{BB962C8B-B14F-4D97-AF65-F5344CB8AC3E}">
        <p14:creationId xmlns:p14="http://schemas.microsoft.com/office/powerpoint/2010/main" val="1129355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Content Placeholder 25" descr="A person and person sitting at computers&#10;&#10;AI-generated content may be incorrect.">
            <a:extLst>
              <a:ext uri="{FF2B5EF4-FFF2-40B4-BE49-F238E27FC236}">
                <a16:creationId xmlns:a16="http://schemas.microsoft.com/office/drawing/2014/main" id="{E61359C8-5D55-BB98-753F-AD35DC6372EF}"/>
              </a:ext>
            </a:extLst>
          </p:cNvPr>
          <p:cNvPicPr>
            <a:picLocks noGrp="1" noChangeAspect="1"/>
          </p:cNvPicPr>
          <p:nvPr>
            <p:ph idx="1"/>
          </p:nvPr>
        </p:nvPicPr>
        <p:blipFill>
          <a:blip r:embed="rId2"/>
          <a:stretch>
            <a:fillRect/>
          </a:stretch>
        </p:blipFill>
        <p:spPr>
          <a:xfrm>
            <a:off x="3776663" y="81916"/>
            <a:ext cx="7282814" cy="7282814"/>
          </a:xfrm>
          <a:prstGeom prst="round2DiagRect">
            <a:avLst>
              <a:gd name="adj1" fmla="val 16667"/>
              <a:gd name="adj2" fmla="val 0"/>
            </a:avLst>
          </a:prstGeom>
          <a:noFill/>
          <a:ln w="88900" cap="sq">
            <a:solidFill>
              <a:srgbClr val="FFFFFF"/>
            </a:solidFill>
            <a:miter lim="800000"/>
          </a:ln>
          <a:effectLst>
            <a:outerShdw blurRad="254000" algn="tl" rotWithShape="0">
              <a:srgbClr val="000000">
                <a:alpha val="43000"/>
              </a:srgbClr>
            </a:outerShdw>
          </a:effectLst>
        </p:spPr>
      </p:pic>
      <p:sp>
        <p:nvSpPr>
          <p:cNvPr id="4" name="Slide Number Placeholder 3" hidden="1">
            <a:extLst>
              <a:ext uri="{FF2B5EF4-FFF2-40B4-BE49-F238E27FC236}">
                <a16:creationId xmlns:a16="http://schemas.microsoft.com/office/drawing/2014/main" id="{3A36D896-793E-F557-934B-10354BD985A4}"/>
              </a:ext>
            </a:extLst>
          </p:cNvPr>
          <p:cNvSpPr>
            <a:spLocks noGrp="1"/>
          </p:cNvSpPr>
          <p:nvPr>
            <p:ph type="sldNum" sz="quarter" idx="12"/>
          </p:nvPr>
        </p:nvSpPr>
        <p:spPr/>
        <p:txBody>
          <a:bodyPr/>
          <a:lstStyle/>
          <a:p>
            <a:pPr>
              <a:spcAft>
                <a:spcPts val="720"/>
              </a:spcAft>
            </a:pPr>
            <a:r>
              <a:rPr lang="en-US"/>
              <a:t>joneswalker.com  </a:t>
            </a:r>
            <a:r>
              <a:rPr lang="en-US">
                <a:solidFill>
                  <a:srgbClr val="FCC42A"/>
                </a:solidFill>
              </a:rPr>
              <a:t> |   </a:t>
            </a:r>
            <a:fld id="{2A523EE0-663D-DA45-A89C-9A34837C0BA7}" type="slidenum">
              <a:rPr lang="en-US" smtClean="0"/>
              <a:pPr>
                <a:spcAft>
                  <a:spcPts val="720"/>
                </a:spcAft>
              </a:pPr>
              <a:t>7</a:t>
            </a:fld>
            <a:endParaRPr lang="en-US"/>
          </a:p>
        </p:txBody>
      </p:sp>
    </p:spTree>
    <p:extLst>
      <p:ext uri="{BB962C8B-B14F-4D97-AF65-F5344CB8AC3E}">
        <p14:creationId xmlns:p14="http://schemas.microsoft.com/office/powerpoint/2010/main" val="1796361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4BD0A6-FC74-A4B9-D5EC-1E0E0D4B2ADE}"/>
              </a:ext>
            </a:extLst>
          </p:cNvPr>
          <p:cNvPicPr>
            <a:picLocks noChangeAspect="1"/>
          </p:cNvPicPr>
          <p:nvPr/>
        </p:nvPicPr>
        <p:blipFill>
          <a:blip r:embed="rId2"/>
          <a:srcRect t="12830" b="4979"/>
          <a:stretch>
            <a:fillRect/>
          </a:stretch>
        </p:blipFill>
        <p:spPr>
          <a:xfrm>
            <a:off x="1828824" y="12"/>
            <a:ext cx="10972776" cy="8229588"/>
          </a:xfrm>
          <a:prstGeom prst="rect">
            <a:avLst/>
          </a:prstGeom>
          <a:noFill/>
        </p:spPr>
      </p:pic>
      <p:sp>
        <p:nvSpPr>
          <p:cNvPr id="4" name="Slide Number Placeholder 3" hidden="1">
            <a:extLst>
              <a:ext uri="{FF2B5EF4-FFF2-40B4-BE49-F238E27FC236}">
                <a16:creationId xmlns:a16="http://schemas.microsoft.com/office/drawing/2014/main" id="{8ADABF81-B03F-4529-A1B9-17DBD15F15E6}"/>
              </a:ext>
            </a:extLst>
          </p:cNvPr>
          <p:cNvSpPr>
            <a:spLocks noGrp="1"/>
          </p:cNvSpPr>
          <p:nvPr>
            <p:ph type="sldNum" sz="quarter" idx="12"/>
          </p:nvPr>
        </p:nvSpPr>
        <p:spPr/>
        <p:txBody>
          <a:bodyPr/>
          <a:lstStyle/>
          <a:p>
            <a:pPr>
              <a:spcAft>
                <a:spcPts val="720"/>
              </a:spcAft>
            </a:pPr>
            <a:r>
              <a:rPr lang="en-US"/>
              <a:t>joneswalker.com  </a:t>
            </a:r>
            <a:r>
              <a:rPr lang="en-US">
                <a:solidFill>
                  <a:srgbClr val="FCC42A"/>
                </a:solidFill>
              </a:rPr>
              <a:t> |   </a:t>
            </a:r>
            <a:fld id="{2A523EE0-663D-DA45-A89C-9A34837C0BA7}" type="slidenum">
              <a:rPr lang="en-US" smtClean="0"/>
              <a:pPr>
                <a:spcAft>
                  <a:spcPts val="720"/>
                </a:spcAft>
              </a:pPr>
              <a:t>8</a:t>
            </a:fld>
            <a:endParaRPr lang="en-US"/>
          </a:p>
        </p:txBody>
      </p:sp>
    </p:spTree>
    <p:extLst>
      <p:ext uri="{BB962C8B-B14F-4D97-AF65-F5344CB8AC3E}">
        <p14:creationId xmlns:p14="http://schemas.microsoft.com/office/powerpoint/2010/main" val="3978885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C71F7C-77B6-A678-E2F8-258B7988DE4A}"/>
              </a:ext>
            </a:extLst>
          </p:cNvPr>
          <p:cNvPicPr>
            <a:picLocks noChangeAspect="1"/>
          </p:cNvPicPr>
          <p:nvPr/>
        </p:nvPicPr>
        <p:blipFill>
          <a:blip r:embed="rId2"/>
          <a:srcRect t="11128" b="2666"/>
          <a:stretch>
            <a:fillRect/>
          </a:stretch>
        </p:blipFill>
        <p:spPr>
          <a:xfrm>
            <a:off x="1828824" y="12"/>
            <a:ext cx="10972776" cy="8229588"/>
          </a:xfrm>
          <a:prstGeom prst="rect">
            <a:avLst/>
          </a:prstGeom>
          <a:noFill/>
        </p:spPr>
      </p:pic>
      <p:sp>
        <p:nvSpPr>
          <p:cNvPr id="4" name="Slide Number Placeholder 3" hidden="1">
            <a:extLst>
              <a:ext uri="{FF2B5EF4-FFF2-40B4-BE49-F238E27FC236}">
                <a16:creationId xmlns:a16="http://schemas.microsoft.com/office/drawing/2014/main" id="{AF30E22D-1E8D-8D39-0D8D-94E00C77888F}"/>
              </a:ext>
            </a:extLst>
          </p:cNvPr>
          <p:cNvSpPr>
            <a:spLocks noGrp="1"/>
          </p:cNvSpPr>
          <p:nvPr>
            <p:ph type="sldNum" sz="quarter" idx="12"/>
          </p:nvPr>
        </p:nvSpPr>
        <p:spPr/>
        <p:txBody>
          <a:bodyPr/>
          <a:lstStyle/>
          <a:p>
            <a:pPr>
              <a:spcAft>
                <a:spcPts val="720"/>
              </a:spcAft>
            </a:pPr>
            <a:r>
              <a:rPr lang="en-US"/>
              <a:t>joneswalker.com  </a:t>
            </a:r>
            <a:r>
              <a:rPr lang="en-US">
                <a:solidFill>
                  <a:srgbClr val="FCC42A"/>
                </a:solidFill>
              </a:rPr>
              <a:t> |   </a:t>
            </a:r>
            <a:fld id="{2A523EE0-663D-DA45-A89C-9A34837C0BA7}" type="slidenum">
              <a:rPr lang="en-US" smtClean="0"/>
              <a:pPr>
                <a:spcAft>
                  <a:spcPts val="720"/>
                </a:spcAft>
              </a:pPr>
              <a:t>9</a:t>
            </a:fld>
            <a:endParaRPr lang="en-US"/>
          </a:p>
        </p:txBody>
      </p:sp>
    </p:spTree>
    <p:extLst>
      <p:ext uri="{BB962C8B-B14F-4D97-AF65-F5344CB8AC3E}">
        <p14:creationId xmlns:p14="http://schemas.microsoft.com/office/powerpoint/2010/main" val="30852363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TotalTime>
  <Words>615</Words>
  <Application>Microsoft Office PowerPoint</Application>
  <PresentationFormat>Custom</PresentationFormat>
  <Paragraphs>87</Paragraphs>
  <Slides>18</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Inter</vt:lpstr>
      <vt:lpstr>Manrope</vt:lpstr>
      <vt:lpstr>Office Theme</vt:lpstr>
      <vt:lpstr>Mastering Maritime Cybersecurity: A Discussion of the New USCG Regulation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Lee, Andy</cp:lastModifiedBy>
  <cp:revision>4</cp:revision>
  <dcterms:created xsi:type="dcterms:W3CDTF">2025-05-21T21:13:15Z</dcterms:created>
  <dcterms:modified xsi:type="dcterms:W3CDTF">2025-05-24T13:17:30Z</dcterms:modified>
</cp:coreProperties>
</file>