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drawings/drawing5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558" r:id="rId4"/>
    <p:sldId id="559" r:id="rId5"/>
    <p:sldId id="260" r:id="rId6"/>
    <p:sldId id="265" r:id="rId7"/>
    <p:sldId id="540" r:id="rId8"/>
    <p:sldId id="532" r:id="rId9"/>
    <p:sldId id="543" r:id="rId10"/>
    <p:sldId id="516" r:id="rId11"/>
    <p:sldId id="533" r:id="rId12"/>
    <p:sldId id="535" r:id="rId13"/>
    <p:sldId id="261" r:id="rId14"/>
    <p:sldId id="494" r:id="rId15"/>
    <p:sldId id="524" r:id="rId16"/>
    <p:sldId id="527" r:id="rId17"/>
    <p:sldId id="529" r:id="rId18"/>
    <p:sldId id="264" r:id="rId19"/>
    <p:sldId id="537" r:id="rId20"/>
    <p:sldId id="493" r:id="rId21"/>
    <p:sldId id="544" r:id="rId22"/>
    <p:sldId id="547" r:id="rId23"/>
    <p:sldId id="548" r:id="rId24"/>
    <p:sldId id="549" r:id="rId25"/>
    <p:sldId id="550" r:id="rId26"/>
    <p:sldId id="546" r:id="rId27"/>
    <p:sldId id="502" r:id="rId28"/>
    <p:sldId id="503" r:id="rId29"/>
    <p:sldId id="504" r:id="rId30"/>
    <p:sldId id="505" r:id="rId31"/>
    <p:sldId id="50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0F2D"/>
    <a:srgbClr val="002145"/>
    <a:srgbClr val="0563C1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6A0DA-18E8-4FC5-A55C-365AC12B056C}" v="23" dt="2025-05-28T17:30:21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2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Eriksen" userId="8c8c9adf-12a1-4727-b868-ad71b599fff7" providerId="ADAL" clId="{4E56A0DA-18E8-4FC5-A55C-365AC12B056C}"/>
    <pc:docChg chg="undo custSel addSld delSld modSld">
      <pc:chgData name="Ken Eriksen" userId="8c8c9adf-12a1-4727-b868-ad71b599fff7" providerId="ADAL" clId="{4E56A0DA-18E8-4FC5-A55C-365AC12B056C}" dt="2025-05-28T17:31:19.355" v="460" actId="47"/>
      <pc:docMkLst>
        <pc:docMk/>
      </pc:docMkLst>
      <pc:sldChg chg="modSp mod">
        <pc:chgData name="Ken Eriksen" userId="8c8c9adf-12a1-4727-b868-ad71b599fff7" providerId="ADAL" clId="{4E56A0DA-18E8-4FC5-A55C-365AC12B056C}" dt="2025-05-28T17:27:03.506" v="435" actId="20577"/>
        <pc:sldMkLst>
          <pc:docMk/>
          <pc:sldMk cId="2738377037" sldId="259"/>
        </pc:sldMkLst>
        <pc:spChg chg="mod">
          <ac:chgData name="Ken Eriksen" userId="8c8c9adf-12a1-4727-b868-ad71b599fff7" providerId="ADAL" clId="{4E56A0DA-18E8-4FC5-A55C-365AC12B056C}" dt="2025-05-28T17:27:03.506" v="435" actId="20577"/>
          <ac:spMkLst>
            <pc:docMk/>
            <pc:sldMk cId="2738377037" sldId="259"/>
            <ac:spMk id="3" creationId="{4E12D4F4-0A8A-7140-D667-009E85DEED48}"/>
          </ac:spMkLst>
        </pc:spChg>
      </pc:sldChg>
      <pc:sldChg chg="add del">
        <pc:chgData name="Ken Eriksen" userId="8c8c9adf-12a1-4727-b868-ad71b599fff7" providerId="ADAL" clId="{4E56A0DA-18E8-4FC5-A55C-365AC12B056C}" dt="2025-05-28T17:31:19.355" v="460" actId="47"/>
        <pc:sldMkLst>
          <pc:docMk/>
          <pc:sldMk cId="1518445094" sldId="494"/>
        </pc:sldMkLst>
      </pc:sldChg>
      <pc:sldChg chg="modSp mod modAnim">
        <pc:chgData name="Ken Eriksen" userId="8c8c9adf-12a1-4727-b868-ad71b599fff7" providerId="ADAL" clId="{4E56A0DA-18E8-4FC5-A55C-365AC12B056C}" dt="2025-05-28T17:29:38.467" v="452"/>
        <pc:sldMkLst>
          <pc:docMk/>
          <pc:sldMk cId="2999143946" sldId="516"/>
        </pc:sldMkLst>
        <pc:graphicFrameChg chg="mod">
          <ac:chgData name="Ken Eriksen" userId="8c8c9adf-12a1-4727-b868-ad71b599fff7" providerId="ADAL" clId="{4E56A0DA-18E8-4FC5-A55C-365AC12B056C}" dt="2025-05-28T17:29:21.063" v="449" actId="1076"/>
          <ac:graphicFrameMkLst>
            <pc:docMk/>
            <pc:sldMk cId="2999143946" sldId="516"/>
            <ac:graphicFrameMk id="11" creationId="{3B5B840B-35E2-4261-8E9E-9B6800C92E47}"/>
          </ac:graphicFrameMkLst>
        </pc:graphicFrameChg>
      </pc:sldChg>
      <pc:sldChg chg="modAnim">
        <pc:chgData name="Ken Eriksen" userId="8c8c9adf-12a1-4727-b868-ad71b599fff7" providerId="ADAL" clId="{4E56A0DA-18E8-4FC5-A55C-365AC12B056C}" dt="2025-05-28T17:28:31.079" v="443"/>
        <pc:sldMkLst>
          <pc:docMk/>
          <pc:sldMk cId="2430023709" sldId="532"/>
        </pc:sldMkLst>
      </pc:sldChg>
      <pc:sldChg chg="modAnim">
        <pc:chgData name="Ken Eriksen" userId="8c8c9adf-12a1-4727-b868-ad71b599fff7" providerId="ADAL" clId="{4E56A0DA-18E8-4FC5-A55C-365AC12B056C}" dt="2025-05-28T17:30:04.284" v="455"/>
        <pc:sldMkLst>
          <pc:docMk/>
          <pc:sldMk cId="3423907789" sldId="533"/>
        </pc:sldMkLst>
      </pc:sldChg>
      <pc:sldChg chg="modSp modAnim">
        <pc:chgData name="Ken Eriksen" userId="8c8c9adf-12a1-4727-b868-ad71b599fff7" providerId="ADAL" clId="{4E56A0DA-18E8-4FC5-A55C-365AC12B056C}" dt="2025-05-28T17:30:21.686" v="458"/>
        <pc:sldMkLst>
          <pc:docMk/>
          <pc:sldMk cId="1763221706" sldId="535"/>
        </pc:sldMkLst>
        <pc:graphicFrameChg chg="mod">
          <ac:chgData name="Ken Eriksen" userId="8c8c9adf-12a1-4727-b868-ad71b599fff7" providerId="ADAL" clId="{4E56A0DA-18E8-4FC5-A55C-365AC12B056C}" dt="2025-05-24T02:21:35.755" v="381"/>
          <ac:graphicFrameMkLst>
            <pc:docMk/>
            <pc:sldMk cId="1763221706" sldId="535"/>
            <ac:graphicFrameMk id="7" creationId="{37F7EF6B-8766-42F1-9551-0A5C3ABF58CB}"/>
          </ac:graphicFrameMkLst>
        </pc:graphicFrameChg>
      </pc:sldChg>
      <pc:sldChg chg="modAnim">
        <pc:chgData name="Ken Eriksen" userId="8c8c9adf-12a1-4727-b868-ad71b599fff7" providerId="ADAL" clId="{4E56A0DA-18E8-4FC5-A55C-365AC12B056C}" dt="2025-05-28T17:29:10.698" v="448"/>
        <pc:sldMkLst>
          <pc:docMk/>
          <pc:sldMk cId="2799514856" sldId="543"/>
        </pc:sldMkLst>
      </pc:sldChg>
      <pc:sldChg chg="addSp modSp new mod">
        <pc:chgData name="Ken Eriksen" userId="8c8c9adf-12a1-4727-b868-ad71b599fff7" providerId="ADAL" clId="{4E56A0DA-18E8-4FC5-A55C-365AC12B056C}" dt="2025-05-23T04:46:38.719" v="234" actId="1037"/>
        <pc:sldMkLst>
          <pc:docMk/>
          <pc:sldMk cId="2968869770" sldId="547"/>
        </pc:sldMkLst>
        <pc:spChg chg="mod">
          <ac:chgData name="Ken Eriksen" userId="8c8c9adf-12a1-4727-b868-ad71b599fff7" providerId="ADAL" clId="{4E56A0DA-18E8-4FC5-A55C-365AC12B056C}" dt="2025-05-23T04:45:33.840" v="220" actId="1076"/>
          <ac:spMkLst>
            <pc:docMk/>
            <pc:sldMk cId="2968869770" sldId="547"/>
            <ac:spMk id="2" creationId="{DE7CDCDC-4E13-4BA3-C569-E0BBF47D616E}"/>
          </ac:spMkLst>
        </pc:spChg>
        <pc:spChg chg="mod">
          <ac:chgData name="Ken Eriksen" userId="8c8c9adf-12a1-4727-b868-ad71b599fff7" providerId="ADAL" clId="{4E56A0DA-18E8-4FC5-A55C-365AC12B056C}" dt="2025-05-23T04:45:30.406" v="218" actId="1076"/>
          <ac:spMkLst>
            <pc:docMk/>
            <pc:sldMk cId="2968869770" sldId="547"/>
            <ac:spMk id="3" creationId="{58AEC75B-F11E-0FC5-144D-81590E1577E1}"/>
          </ac:spMkLst>
        </pc:spChg>
        <pc:picChg chg="add mod">
          <ac:chgData name="Ken Eriksen" userId="8c8c9adf-12a1-4727-b868-ad71b599fff7" providerId="ADAL" clId="{4E56A0DA-18E8-4FC5-A55C-365AC12B056C}" dt="2025-05-23T04:46:38.719" v="234" actId="1037"/>
          <ac:picMkLst>
            <pc:docMk/>
            <pc:sldMk cId="2968869770" sldId="547"/>
            <ac:picMk id="2050" creationId="{F7633E2F-3B48-15B1-2084-D083C948BB0C}"/>
          </ac:picMkLst>
        </pc:picChg>
      </pc:sldChg>
      <pc:sldChg chg="addSp modSp new mod">
        <pc:chgData name="Ken Eriksen" userId="8c8c9adf-12a1-4727-b868-ad71b599fff7" providerId="ADAL" clId="{4E56A0DA-18E8-4FC5-A55C-365AC12B056C}" dt="2025-05-23T04:45:13.271" v="215" actId="1037"/>
        <pc:sldMkLst>
          <pc:docMk/>
          <pc:sldMk cId="2676934694" sldId="548"/>
        </pc:sldMkLst>
        <pc:spChg chg="mod">
          <ac:chgData name="Ken Eriksen" userId="8c8c9adf-12a1-4727-b868-ad71b599fff7" providerId="ADAL" clId="{4E56A0DA-18E8-4FC5-A55C-365AC12B056C}" dt="2025-05-23T04:43:53.446" v="190" actId="1076"/>
          <ac:spMkLst>
            <pc:docMk/>
            <pc:sldMk cId="2676934694" sldId="548"/>
            <ac:spMk id="2" creationId="{0A602A85-2DAC-B18C-68F8-07790D6F8433}"/>
          </ac:spMkLst>
        </pc:spChg>
        <pc:picChg chg="add mod">
          <ac:chgData name="Ken Eriksen" userId="8c8c9adf-12a1-4727-b868-ad71b599fff7" providerId="ADAL" clId="{4E56A0DA-18E8-4FC5-A55C-365AC12B056C}" dt="2025-05-23T04:45:13.271" v="215" actId="1037"/>
          <ac:picMkLst>
            <pc:docMk/>
            <pc:sldMk cId="2676934694" sldId="548"/>
            <ac:picMk id="1026" creationId="{1F7CBFF3-CED3-CFF4-FC39-833913192980}"/>
          </ac:picMkLst>
        </pc:picChg>
      </pc:sldChg>
      <pc:sldChg chg="addSp delSp modSp new mod">
        <pc:chgData name="Ken Eriksen" userId="8c8c9adf-12a1-4727-b868-ad71b599fff7" providerId="ADAL" clId="{4E56A0DA-18E8-4FC5-A55C-365AC12B056C}" dt="2025-05-24T02:14:34.674" v="239" actId="26606"/>
        <pc:sldMkLst>
          <pc:docMk/>
          <pc:sldMk cId="1205807008" sldId="549"/>
        </pc:sldMkLst>
        <pc:spChg chg="mod">
          <ac:chgData name="Ken Eriksen" userId="8c8c9adf-12a1-4727-b868-ad71b599fff7" providerId="ADAL" clId="{4E56A0DA-18E8-4FC5-A55C-365AC12B056C}" dt="2025-05-24T02:14:34.674" v="239" actId="26606"/>
          <ac:spMkLst>
            <pc:docMk/>
            <pc:sldMk cId="1205807008" sldId="549"/>
            <ac:spMk id="4" creationId="{3E5562CB-04F5-7157-EB0F-6DDB4B3B45D0}"/>
          </ac:spMkLst>
        </pc:spChg>
        <pc:picChg chg="add mod">
          <ac:chgData name="Ken Eriksen" userId="8c8c9adf-12a1-4727-b868-ad71b599fff7" providerId="ADAL" clId="{4E56A0DA-18E8-4FC5-A55C-365AC12B056C}" dt="2025-05-24T02:14:34.674" v="239" actId="26606"/>
          <ac:picMkLst>
            <pc:docMk/>
            <pc:sldMk cId="1205807008" sldId="549"/>
            <ac:picMk id="6" creationId="{9DBC91D3-B043-7C2C-F0EC-BDD19ED3A12C}"/>
          </ac:picMkLst>
        </pc:picChg>
      </pc:sldChg>
      <pc:sldChg chg="addSp delSp modSp new mod">
        <pc:chgData name="Ken Eriksen" userId="8c8c9adf-12a1-4727-b868-ad71b599fff7" providerId="ADAL" clId="{4E56A0DA-18E8-4FC5-A55C-365AC12B056C}" dt="2025-05-24T02:15:21.594" v="244" actId="26606"/>
        <pc:sldMkLst>
          <pc:docMk/>
          <pc:sldMk cId="1306344565" sldId="550"/>
        </pc:sldMkLst>
        <pc:spChg chg="mod">
          <ac:chgData name="Ken Eriksen" userId="8c8c9adf-12a1-4727-b868-ad71b599fff7" providerId="ADAL" clId="{4E56A0DA-18E8-4FC5-A55C-365AC12B056C}" dt="2025-05-24T02:15:21.594" v="244" actId="26606"/>
          <ac:spMkLst>
            <pc:docMk/>
            <pc:sldMk cId="1306344565" sldId="550"/>
            <ac:spMk id="4" creationId="{719A0FD3-6E37-A95F-179E-76149F3F3150}"/>
          </ac:spMkLst>
        </pc:spChg>
        <pc:picChg chg="add mod">
          <ac:chgData name="Ken Eriksen" userId="8c8c9adf-12a1-4727-b868-ad71b599fff7" providerId="ADAL" clId="{4E56A0DA-18E8-4FC5-A55C-365AC12B056C}" dt="2025-05-24T02:15:21.594" v="244" actId="26606"/>
          <ac:picMkLst>
            <pc:docMk/>
            <pc:sldMk cId="1306344565" sldId="550"/>
            <ac:picMk id="6" creationId="{1EDB575E-C06F-A01F-B764-252C2AABF860}"/>
          </ac:picMkLst>
        </pc:picChg>
      </pc:sldChg>
      <pc:sldChg chg="add">
        <pc:chgData name="Ken Eriksen" userId="8c8c9adf-12a1-4727-b868-ad71b599fff7" providerId="ADAL" clId="{4E56A0DA-18E8-4FC5-A55C-365AC12B056C}" dt="2025-05-28T17:27:25.568" v="436"/>
        <pc:sldMkLst>
          <pc:docMk/>
          <pc:sldMk cId="132557283" sldId="558"/>
        </pc:sldMkLst>
      </pc:sldChg>
      <pc:sldChg chg="add">
        <pc:chgData name="Ken Eriksen" userId="8c8c9adf-12a1-4727-b868-ad71b599fff7" providerId="ADAL" clId="{4E56A0DA-18E8-4FC5-A55C-365AC12B056C}" dt="2025-05-28T17:27:25.568" v="436"/>
        <pc:sldMkLst>
          <pc:docMk/>
          <pc:sldMk cId="2043971240" sldId="55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aterwaysjournal-my.sharepoint.com/personal/bmgonedrive_wjinc_net/Documents/Polaris%20Engagement/Barge%20Fleet%20Profile/2025/Final%20Report/2025%20IRR%20Barge%20Fleet%20Exhibi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aterwaysjournal-my.sharepoint.com/personal/bmgonedrive_wjinc_net/Documents/Polaris%20Engagement/Barge%20Fleet%20Profile/2025/Final%20Report/2025%20IRR%20Barge%20Fleet%20Exhibit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ft14737115-my.sharepoint.com/personal/ken_eriksen_pacanalytic_com/Documents/Analytics/Data/Barge/Barge%20Fleet%20Retirement%20Schedule%20Covered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ft14737115-my.sharepoint.com/personal/ken_eriksen_pacanalytic_com/Documents/Analytics/Data/EX%20FG_SB_U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ft14737115-my.sharepoint.com/personal/ken_eriksen_pacanalytic_com/Documents/Analytics/Data/EIA/6._U.S._Coal_Supply_Consumption_and_Inventories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ft14737115-my.sharepoint.com/personal/ken_eriksen_pacanalytic_com/Documents/Analytics/Data/EIA/4a._U.S._Petroleum_and_Other_Liquids_Supply_Consumption_and_Inventories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https://netorgft14737115-my.sharepoint.com/personal/ken_eriksen_pacanalytic_com/Documents/Analytics/Data/BRG_Domestic%20Internal%20Traffic%20ACOE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5.3157832631642227E-2"/>
          <c:y val="8.5521885521885527E-2"/>
          <c:w val="0.93308961534265611"/>
          <c:h val="0.7402988215488215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'PV Exhibit 1 Fleet by Type'!$B$22</c:f>
              <c:strCache>
                <c:ptCount val="1"/>
                <c:pt idx="0">
                  <c:v>Dry Covered</c:v>
                </c:pt>
              </c:strCache>
            </c:strRef>
          </c:tx>
          <c:spPr>
            <a:solidFill>
              <a:srgbClr val="002145"/>
            </a:solidFill>
            <a:ln>
              <a:noFill/>
            </a:ln>
            <a:effectLst/>
          </c:spPr>
          <c:invertIfNegative val="0"/>
          <c:dLbls>
            <c:dLbl>
              <c:idx val="25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AA-4500-9AB9-996C396CF91E}"/>
                </c:ext>
              </c:extLst>
            </c:dLbl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 Exhibit 1 Fleet by Type'!$C$20:$AB$20</c:f>
              <c:numCache>
                <c:formatCode>General</c:formatCod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</c:numCache>
            </c:numRef>
          </c:cat>
          <c:val>
            <c:numRef>
              <c:f>'PV Exhibit 1 Fleet by Type'!$C$22:$AB$22</c:f>
              <c:numCache>
                <c:formatCode>#,##0</c:formatCode>
                <c:ptCount val="26"/>
                <c:pt idx="0">
                  <c:v>12432</c:v>
                </c:pt>
                <c:pt idx="1">
                  <c:v>12544</c:v>
                </c:pt>
                <c:pt idx="2">
                  <c:v>12507</c:v>
                </c:pt>
                <c:pt idx="3">
                  <c:v>12271</c:v>
                </c:pt>
                <c:pt idx="4">
                  <c:v>12056</c:v>
                </c:pt>
                <c:pt idx="5">
                  <c:v>11904</c:v>
                </c:pt>
                <c:pt idx="6">
                  <c:v>11271</c:v>
                </c:pt>
                <c:pt idx="7">
                  <c:v>11015</c:v>
                </c:pt>
                <c:pt idx="8">
                  <c:v>10903</c:v>
                </c:pt>
                <c:pt idx="9">
                  <c:v>10727</c:v>
                </c:pt>
                <c:pt idx="10">
                  <c:v>10416</c:v>
                </c:pt>
                <c:pt idx="11">
                  <c:v>10883</c:v>
                </c:pt>
                <c:pt idx="12">
                  <c:v>10769</c:v>
                </c:pt>
                <c:pt idx="13">
                  <c:v>10520</c:v>
                </c:pt>
                <c:pt idx="14">
                  <c:v>10492</c:v>
                </c:pt>
                <c:pt idx="15">
                  <c:v>11497</c:v>
                </c:pt>
                <c:pt idx="16">
                  <c:v>11979</c:v>
                </c:pt>
                <c:pt idx="17">
                  <c:v>12769</c:v>
                </c:pt>
                <c:pt idx="18">
                  <c:v>12701</c:v>
                </c:pt>
                <c:pt idx="19">
                  <c:v>12893</c:v>
                </c:pt>
                <c:pt idx="20">
                  <c:v>13029</c:v>
                </c:pt>
                <c:pt idx="21">
                  <c:v>12475</c:v>
                </c:pt>
                <c:pt idx="22">
                  <c:v>13140</c:v>
                </c:pt>
                <c:pt idx="23">
                  <c:v>13223</c:v>
                </c:pt>
                <c:pt idx="24">
                  <c:v>13321</c:v>
                </c:pt>
                <c:pt idx="25">
                  <c:v>13379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AA-4500-9AB9-996C396CF91E}"/>
            </c:ext>
          </c:extLst>
        </c:ser>
        <c:ser>
          <c:idx val="0"/>
          <c:order val="1"/>
          <c:tx>
            <c:strRef>
              <c:f>'PV Exhibit 1 Fleet by Type'!$B$21</c:f>
              <c:strCache>
                <c:ptCount val="1"/>
                <c:pt idx="0">
                  <c:v>Dry Open</c:v>
                </c:pt>
              </c:strCache>
            </c:strRef>
          </c:tx>
          <c:spPr>
            <a:solidFill>
              <a:srgbClr val="A60F2D"/>
            </a:solidFill>
            <a:ln>
              <a:noFill/>
            </a:ln>
            <a:effectLst/>
          </c:spPr>
          <c:invertIfNegative val="0"/>
          <c:dLbls>
            <c:dLbl>
              <c:idx val="2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AA-4500-9AB9-996C396CF91E}"/>
                </c:ext>
              </c:extLst>
            </c:dLbl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 Exhibit 1 Fleet by Type'!$C$20:$AB$20</c:f>
              <c:numCache>
                <c:formatCode>General</c:formatCod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</c:numCache>
            </c:numRef>
          </c:cat>
          <c:val>
            <c:numRef>
              <c:f>'PV Exhibit 1 Fleet by Type'!$C$21:$AB$21</c:f>
              <c:numCache>
                <c:formatCode>#,##0</c:formatCode>
                <c:ptCount val="26"/>
                <c:pt idx="0">
                  <c:v>7463</c:v>
                </c:pt>
                <c:pt idx="1">
                  <c:v>7191</c:v>
                </c:pt>
                <c:pt idx="2">
                  <c:v>7170</c:v>
                </c:pt>
                <c:pt idx="3">
                  <c:v>6892</c:v>
                </c:pt>
                <c:pt idx="4">
                  <c:v>6495</c:v>
                </c:pt>
                <c:pt idx="5">
                  <c:v>6375</c:v>
                </c:pt>
                <c:pt idx="6">
                  <c:v>6518</c:v>
                </c:pt>
                <c:pt idx="7">
                  <c:v>6870</c:v>
                </c:pt>
                <c:pt idx="8">
                  <c:v>7126</c:v>
                </c:pt>
                <c:pt idx="9">
                  <c:v>7287</c:v>
                </c:pt>
                <c:pt idx="10">
                  <c:v>7082</c:v>
                </c:pt>
                <c:pt idx="11">
                  <c:v>7031</c:v>
                </c:pt>
                <c:pt idx="12">
                  <c:v>7227</c:v>
                </c:pt>
                <c:pt idx="13">
                  <c:v>7274</c:v>
                </c:pt>
                <c:pt idx="14">
                  <c:v>7325</c:v>
                </c:pt>
                <c:pt idx="15">
                  <c:v>6403</c:v>
                </c:pt>
                <c:pt idx="16">
                  <c:v>6362</c:v>
                </c:pt>
                <c:pt idx="17">
                  <c:v>6128</c:v>
                </c:pt>
                <c:pt idx="18">
                  <c:v>6118</c:v>
                </c:pt>
                <c:pt idx="19">
                  <c:v>6248</c:v>
                </c:pt>
                <c:pt idx="20">
                  <c:v>5761</c:v>
                </c:pt>
                <c:pt idx="21">
                  <c:v>5836</c:v>
                </c:pt>
                <c:pt idx="22">
                  <c:v>5157</c:v>
                </c:pt>
                <c:pt idx="23">
                  <c:v>5061</c:v>
                </c:pt>
                <c:pt idx="24">
                  <c:v>5088</c:v>
                </c:pt>
                <c:pt idx="25">
                  <c:v>5083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AA-4500-9AB9-996C396CF91E}"/>
            </c:ext>
          </c:extLst>
        </c:ser>
        <c:ser>
          <c:idx val="2"/>
          <c:order val="2"/>
          <c:tx>
            <c:strRef>
              <c:f>'PV Exhibit 1 Fleet by Type'!$B$23</c:f>
              <c:strCache>
                <c:ptCount val="1"/>
                <c:pt idx="0">
                  <c:v>Tank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dLbls>
            <c:dLbl>
              <c:idx val="2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AA-4500-9AB9-996C396CF91E}"/>
                </c:ext>
              </c:extLst>
            </c:dLbl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 Exhibit 1 Fleet by Type'!$C$20:$AB$20</c:f>
              <c:numCache>
                <c:formatCode>General</c:formatCod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</c:numCache>
            </c:numRef>
          </c:cat>
          <c:val>
            <c:numRef>
              <c:f>'PV Exhibit 1 Fleet by Type'!$C$23:$AB$23</c:f>
              <c:numCache>
                <c:formatCode>#,##0</c:formatCode>
                <c:ptCount val="26"/>
                <c:pt idx="0">
                  <c:v>2464</c:v>
                </c:pt>
                <c:pt idx="1">
                  <c:v>2530</c:v>
                </c:pt>
                <c:pt idx="2">
                  <c:v>2393</c:v>
                </c:pt>
                <c:pt idx="3">
                  <c:v>2455</c:v>
                </c:pt>
                <c:pt idx="4">
                  <c:v>2479</c:v>
                </c:pt>
                <c:pt idx="5">
                  <c:v>2564</c:v>
                </c:pt>
                <c:pt idx="6">
                  <c:v>2576</c:v>
                </c:pt>
                <c:pt idx="7">
                  <c:v>2667</c:v>
                </c:pt>
                <c:pt idx="8">
                  <c:v>2744</c:v>
                </c:pt>
                <c:pt idx="9">
                  <c:v>2919</c:v>
                </c:pt>
                <c:pt idx="10">
                  <c:v>2918</c:v>
                </c:pt>
                <c:pt idx="11">
                  <c:v>2920</c:v>
                </c:pt>
                <c:pt idx="12">
                  <c:v>3027</c:v>
                </c:pt>
                <c:pt idx="13">
                  <c:v>3142</c:v>
                </c:pt>
                <c:pt idx="14">
                  <c:v>3377</c:v>
                </c:pt>
                <c:pt idx="15">
                  <c:v>3496</c:v>
                </c:pt>
                <c:pt idx="16">
                  <c:v>3637</c:v>
                </c:pt>
                <c:pt idx="17">
                  <c:v>3665</c:v>
                </c:pt>
                <c:pt idx="18">
                  <c:v>3571</c:v>
                </c:pt>
                <c:pt idx="19">
                  <c:v>3516</c:v>
                </c:pt>
                <c:pt idx="20">
                  <c:v>3904</c:v>
                </c:pt>
                <c:pt idx="21">
                  <c:v>3896</c:v>
                </c:pt>
                <c:pt idx="22">
                  <c:v>3842</c:v>
                </c:pt>
                <c:pt idx="23">
                  <c:v>3848</c:v>
                </c:pt>
                <c:pt idx="24">
                  <c:v>3947</c:v>
                </c:pt>
                <c:pt idx="25">
                  <c:v>3923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AA-4500-9AB9-996C396CF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401295"/>
        <c:axId val="384399855"/>
      </c:barChart>
      <c:lineChart>
        <c:grouping val="standard"/>
        <c:varyColors val="0"/>
        <c:ser>
          <c:idx val="3"/>
          <c:order val="3"/>
          <c:tx>
            <c:strRef>
              <c:f>'PV Exhibit 1 Fleet by Type'!$B$24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66C010"/>
              </a:solidFill>
              <a:round/>
            </a:ln>
            <a:effectLst/>
          </c:spPr>
          <c:marker>
            <c:symbol val="none"/>
          </c:marker>
          <c:cat>
            <c:numRef>
              <c:f>'PV Exhibit 1 Fleet by Type'!$C$20:$AB$20</c:f>
              <c:numCache>
                <c:formatCode>General</c:formatCod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</c:numCache>
            </c:numRef>
          </c:cat>
          <c:val>
            <c:numRef>
              <c:f>'PV Exhibit 1 Fleet by Type'!$C$24:$AB$24</c:f>
              <c:numCache>
                <c:formatCode>#,##0</c:formatCode>
                <c:ptCount val="26"/>
                <c:pt idx="0">
                  <c:v>22359</c:v>
                </c:pt>
                <c:pt idx="1">
                  <c:v>22265</c:v>
                </c:pt>
                <c:pt idx="2">
                  <c:v>22070</c:v>
                </c:pt>
                <c:pt idx="3">
                  <c:v>21618</c:v>
                </c:pt>
                <c:pt idx="4">
                  <c:v>21030</c:v>
                </c:pt>
                <c:pt idx="5">
                  <c:v>20843</c:v>
                </c:pt>
                <c:pt idx="6">
                  <c:v>20365</c:v>
                </c:pt>
                <c:pt idx="7">
                  <c:v>20552</c:v>
                </c:pt>
                <c:pt idx="8">
                  <c:v>20773</c:v>
                </c:pt>
                <c:pt idx="9">
                  <c:v>20933</c:v>
                </c:pt>
                <c:pt idx="10">
                  <c:v>20416</c:v>
                </c:pt>
                <c:pt idx="11">
                  <c:v>20834</c:v>
                </c:pt>
                <c:pt idx="12">
                  <c:v>21023</c:v>
                </c:pt>
                <c:pt idx="13">
                  <c:v>20936</c:v>
                </c:pt>
                <c:pt idx="14">
                  <c:v>21194</c:v>
                </c:pt>
                <c:pt idx="15">
                  <c:v>21396</c:v>
                </c:pt>
                <c:pt idx="16">
                  <c:v>21978</c:v>
                </c:pt>
                <c:pt idx="17">
                  <c:v>22562</c:v>
                </c:pt>
                <c:pt idx="18">
                  <c:v>22390</c:v>
                </c:pt>
                <c:pt idx="19">
                  <c:v>22657</c:v>
                </c:pt>
                <c:pt idx="20">
                  <c:v>22694</c:v>
                </c:pt>
                <c:pt idx="21">
                  <c:v>22207</c:v>
                </c:pt>
                <c:pt idx="22">
                  <c:v>22139</c:v>
                </c:pt>
                <c:pt idx="23">
                  <c:v>22132</c:v>
                </c:pt>
                <c:pt idx="24">
                  <c:v>22356</c:v>
                </c:pt>
                <c:pt idx="25">
                  <c:v>22385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AA-4500-9AB9-996C396CF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401295"/>
        <c:axId val="384399855"/>
      </c:lineChart>
      <c:catAx>
        <c:axId val="384401295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002145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4399855"/>
        <c:crosses val="autoZero"/>
        <c:auto val="1"/>
        <c:lblAlgn val="ctr"/>
        <c:lblOffset val="100"/>
        <c:noMultiLvlLbl val="0"/>
      </c:catAx>
      <c:valAx>
        <c:axId val="384399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145"/>
              </a:solidFill>
              <a:prstDash val="solid"/>
              <a:round/>
            </a:ln>
            <a:effectLst/>
          </c:spPr>
        </c:majorGridlines>
        <c:numFmt formatCode="#,##0" sourceLinked="1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4401295"/>
        <c:crosses val="autoZero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0"/>
          <c:y val="0.86590909090909096"/>
          <c:w val="1"/>
          <c:h val="7.48316498316498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solidFill>
        <a:srgbClr val="002145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5.3157832631642227E-2"/>
          <c:y val="8.5579064294851889E-2"/>
          <c:w val="0.93308961534265611"/>
          <c:h val="0.7407937753023116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'Inland Fleet by Year'!$O$7</c:f>
              <c:strCache>
                <c:ptCount val="1"/>
                <c:pt idx="0">
                  <c:v>Open</c:v>
                </c:pt>
              </c:strCache>
            </c:strRef>
          </c:tx>
          <c:spPr>
            <a:solidFill>
              <a:srgbClr val="002145"/>
            </a:solidFill>
            <a:ln>
              <a:noFill/>
            </a:ln>
            <a:effectLst/>
          </c:spPr>
          <c:invertIfNegative val="0"/>
          <c:cat>
            <c:multiLvlStrRef>
              <c:f>'Inland Fleet by Year'!$M$8:$N$53</c:f>
              <c:multiLvlStrCache>
                <c:ptCount val="46"/>
                <c:lvl>
                  <c:pt idx="0">
                    <c:v>&lt;1979</c:v>
                  </c:pt>
                  <c:pt idx="1">
                    <c:v>1980</c:v>
                  </c:pt>
                  <c:pt idx="2">
                    <c:v>1981</c:v>
                  </c:pt>
                  <c:pt idx="3">
                    <c:v>1982</c:v>
                  </c:pt>
                  <c:pt idx="4">
                    <c:v>1983</c:v>
                  </c:pt>
                  <c:pt idx="5">
                    <c:v>1984</c:v>
                  </c:pt>
                  <c:pt idx="6">
                    <c:v>1985</c:v>
                  </c:pt>
                  <c:pt idx="7">
                    <c:v>1986</c:v>
                  </c:pt>
                  <c:pt idx="8">
                    <c:v>1987</c:v>
                  </c:pt>
                  <c:pt idx="9">
                    <c:v>1988</c:v>
                  </c:pt>
                  <c:pt idx="10">
                    <c:v>1989</c:v>
                  </c:pt>
                  <c:pt idx="11">
                    <c:v>1990</c:v>
                  </c:pt>
                  <c:pt idx="12">
                    <c:v>1991</c:v>
                  </c:pt>
                  <c:pt idx="13">
                    <c:v>1992</c:v>
                  </c:pt>
                  <c:pt idx="14">
                    <c:v>1993</c:v>
                  </c:pt>
                  <c:pt idx="15">
                    <c:v>1994</c:v>
                  </c:pt>
                  <c:pt idx="16">
                    <c:v>1995</c:v>
                  </c:pt>
                  <c:pt idx="17">
                    <c:v>1996</c:v>
                  </c:pt>
                  <c:pt idx="18">
                    <c:v>1997</c:v>
                  </c:pt>
                  <c:pt idx="19">
                    <c:v>1998</c:v>
                  </c:pt>
                  <c:pt idx="20">
                    <c:v>1999</c:v>
                  </c:pt>
                  <c:pt idx="21">
                    <c:v>2000</c:v>
                  </c:pt>
                  <c:pt idx="22">
                    <c:v>2001</c:v>
                  </c:pt>
                  <c:pt idx="23">
                    <c:v>2002</c:v>
                  </c:pt>
                  <c:pt idx="24">
                    <c:v>2003</c:v>
                  </c:pt>
                  <c:pt idx="25">
                    <c:v>2004</c:v>
                  </c:pt>
                  <c:pt idx="26">
                    <c:v>2005</c:v>
                  </c:pt>
                  <c:pt idx="27">
                    <c:v>2006</c:v>
                  </c:pt>
                  <c:pt idx="28">
                    <c:v>2007</c:v>
                  </c:pt>
                  <c:pt idx="29">
                    <c:v>2008</c:v>
                  </c:pt>
                  <c:pt idx="30">
                    <c:v>2009</c:v>
                  </c:pt>
                  <c:pt idx="31">
                    <c:v>2010</c:v>
                  </c:pt>
                  <c:pt idx="32">
                    <c:v>2011</c:v>
                  </c:pt>
                  <c:pt idx="33">
                    <c:v>2012</c:v>
                  </c:pt>
                  <c:pt idx="34">
                    <c:v>2013</c:v>
                  </c:pt>
                  <c:pt idx="35">
                    <c:v>2014</c:v>
                  </c:pt>
                  <c:pt idx="36">
                    <c:v>2015</c:v>
                  </c:pt>
                  <c:pt idx="37">
                    <c:v>2016</c:v>
                  </c:pt>
                  <c:pt idx="38">
                    <c:v>2017</c:v>
                  </c:pt>
                  <c:pt idx="39">
                    <c:v>2018</c:v>
                  </c:pt>
                  <c:pt idx="40">
                    <c:v>2019</c:v>
                  </c:pt>
                  <c:pt idx="41">
                    <c:v>2020</c:v>
                  </c:pt>
                  <c:pt idx="42">
                    <c:v>2021</c:v>
                  </c:pt>
                  <c:pt idx="43">
                    <c:v>2022</c:v>
                  </c:pt>
                  <c:pt idx="44">
                    <c:v>2023</c:v>
                  </c:pt>
                  <c:pt idx="45">
                    <c:v>2024</c:v>
                  </c:pt>
                </c:lvl>
                <c:lvl>
                  <c:pt idx="0">
                    <c:v>45+</c:v>
                  </c:pt>
                  <c:pt idx="1">
                    <c:v>44</c:v>
                  </c:pt>
                  <c:pt idx="2">
                    <c:v>43</c:v>
                  </c:pt>
                  <c:pt idx="3">
                    <c:v>42</c:v>
                  </c:pt>
                  <c:pt idx="4">
                    <c:v>41</c:v>
                  </c:pt>
                  <c:pt idx="5">
                    <c:v>40</c:v>
                  </c:pt>
                  <c:pt idx="6">
                    <c:v>39</c:v>
                  </c:pt>
                  <c:pt idx="7">
                    <c:v>38</c:v>
                  </c:pt>
                  <c:pt idx="8">
                    <c:v>37</c:v>
                  </c:pt>
                  <c:pt idx="9">
                    <c:v>36</c:v>
                  </c:pt>
                  <c:pt idx="10">
                    <c:v>35</c:v>
                  </c:pt>
                  <c:pt idx="11">
                    <c:v>34</c:v>
                  </c:pt>
                  <c:pt idx="12">
                    <c:v>33</c:v>
                  </c:pt>
                  <c:pt idx="13">
                    <c:v>32</c:v>
                  </c:pt>
                  <c:pt idx="14">
                    <c:v>31</c:v>
                  </c:pt>
                  <c:pt idx="15">
                    <c:v>30</c:v>
                  </c:pt>
                  <c:pt idx="16">
                    <c:v>29</c:v>
                  </c:pt>
                  <c:pt idx="17">
                    <c:v>28</c:v>
                  </c:pt>
                  <c:pt idx="18">
                    <c:v>27</c:v>
                  </c:pt>
                  <c:pt idx="19">
                    <c:v>26</c:v>
                  </c:pt>
                  <c:pt idx="20">
                    <c:v>25</c:v>
                  </c:pt>
                  <c:pt idx="21">
                    <c:v>24</c:v>
                  </c:pt>
                  <c:pt idx="22">
                    <c:v>23</c:v>
                  </c:pt>
                  <c:pt idx="23">
                    <c:v>22</c:v>
                  </c:pt>
                  <c:pt idx="24">
                    <c:v>21</c:v>
                  </c:pt>
                  <c:pt idx="25">
                    <c:v>20</c:v>
                  </c:pt>
                  <c:pt idx="26">
                    <c:v>19</c:v>
                  </c:pt>
                  <c:pt idx="27">
                    <c:v>18</c:v>
                  </c:pt>
                  <c:pt idx="28">
                    <c:v>17</c:v>
                  </c:pt>
                  <c:pt idx="29">
                    <c:v>16</c:v>
                  </c:pt>
                  <c:pt idx="30">
                    <c:v>15</c:v>
                  </c:pt>
                  <c:pt idx="31">
                    <c:v>14</c:v>
                  </c:pt>
                  <c:pt idx="32">
                    <c:v>13</c:v>
                  </c:pt>
                  <c:pt idx="33">
                    <c:v>12</c:v>
                  </c:pt>
                  <c:pt idx="34">
                    <c:v>11</c:v>
                  </c:pt>
                  <c:pt idx="35">
                    <c:v>10</c:v>
                  </c:pt>
                  <c:pt idx="36">
                    <c:v>9</c:v>
                  </c:pt>
                  <c:pt idx="37">
                    <c:v>8</c:v>
                  </c:pt>
                  <c:pt idx="38">
                    <c:v>7</c:v>
                  </c:pt>
                  <c:pt idx="39">
                    <c:v>6</c:v>
                  </c:pt>
                  <c:pt idx="40">
                    <c:v>5</c:v>
                  </c:pt>
                  <c:pt idx="41">
                    <c:v>4</c:v>
                  </c:pt>
                  <c:pt idx="42">
                    <c:v>3</c:v>
                  </c:pt>
                  <c:pt idx="43">
                    <c:v>2</c:v>
                  </c:pt>
                  <c:pt idx="44">
                    <c:v>1</c:v>
                  </c:pt>
                  <c:pt idx="45">
                    <c:v>0</c:v>
                  </c:pt>
                </c:lvl>
              </c:multiLvlStrCache>
            </c:multiLvlStrRef>
          </c:cat>
          <c:val>
            <c:numRef>
              <c:f>'Inland Fleet by Year'!$O$8:$O$53</c:f>
              <c:numCache>
                <c:formatCode>#,##0</c:formatCode>
                <c:ptCount val="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</c:v>
                </c:pt>
                <c:pt idx="8">
                  <c:v>0</c:v>
                </c:pt>
                <c:pt idx="9">
                  <c:v>1</c:v>
                </c:pt>
                <c:pt idx="10">
                  <c:v>6</c:v>
                </c:pt>
                <c:pt idx="11">
                  <c:v>24</c:v>
                </c:pt>
                <c:pt idx="12">
                  <c:v>57</c:v>
                </c:pt>
                <c:pt idx="13">
                  <c:v>129</c:v>
                </c:pt>
                <c:pt idx="14">
                  <c:v>128</c:v>
                </c:pt>
                <c:pt idx="15">
                  <c:v>92</c:v>
                </c:pt>
                <c:pt idx="16">
                  <c:v>121</c:v>
                </c:pt>
                <c:pt idx="17">
                  <c:v>273</c:v>
                </c:pt>
                <c:pt idx="18">
                  <c:v>388</c:v>
                </c:pt>
                <c:pt idx="19">
                  <c:v>436</c:v>
                </c:pt>
                <c:pt idx="20">
                  <c:v>393</c:v>
                </c:pt>
                <c:pt idx="21">
                  <c:v>161</c:v>
                </c:pt>
                <c:pt idx="22">
                  <c:v>171</c:v>
                </c:pt>
                <c:pt idx="23">
                  <c:v>142</c:v>
                </c:pt>
                <c:pt idx="24">
                  <c:v>145</c:v>
                </c:pt>
                <c:pt idx="25">
                  <c:v>142</c:v>
                </c:pt>
                <c:pt idx="26">
                  <c:v>214</c:v>
                </c:pt>
                <c:pt idx="27">
                  <c:v>293</c:v>
                </c:pt>
                <c:pt idx="28">
                  <c:v>225</c:v>
                </c:pt>
                <c:pt idx="29">
                  <c:v>177</c:v>
                </c:pt>
                <c:pt idx="30">
                  <c:v>138</c:v>
                </c:pt>
                <c:pt idx="31">
                  <c:v>108</c:v>
                </c:pt>
                <c:pt idx="32">
                  <c:v>126</c:v>
                </c:pt>
                <c:pt idx="33">
                  <c:v>187</c:v>
                </c:pt>
                <c:pt idx="34">
                  <c:v>90</c:v>
                </c:pt>
                <c:pt idx="35">
                  <c:v>60</c:v>
                </c:pt>
                <c:pt idx="36">
                  <c:v>88</c:v>
                </c:pt>
                <c:pt idx="37">
                  <c:v>52</c:v>
                </c:pt>
                <c:pt idx="38">
                  <c:v>87</c:v>
                </c:pt>
                <c:pt idx="39">
                  <c:v>30</c:v>
                </c:pt>
                <c:pt idx="40">
                  <c:v>69</c:v>
                </c:pt>
                <c:pt idx="41">
                  <c:v>77</c:v>
                </c:pt>
                <c:pt idx="42">
                  <c:v>47</c:v>
                </c:pt>
                <c:pt idx="43">
                  <c:v>2</c:v>
                </c:pt>
                <c:pt idx="44">
                  <c:v>107</c:v>
                </c:pt>
                <c:pt idx="45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E3-4CFE-B5AC-3E4D3918576E}"/>
            </c:ext>
          </c:extLst>
        </c:ser>
        <c:ser>
          <c:idx val="2"/>
          <c:order val="1"/>
          <c:tx>
            <c:strRef>
              <c:f>'Inland Fleet by Year'!$P$7</c:f>
              <c:strCache>
                <c:ptCount val="1"/>
                <c:pt idx="0">
                  <c:v>Covered</c:v>
                </c:pt>
              </c:strCache>
            </c:strRef>
          </c:tx>
          <c:spPr>
            <a:solidFill>
              <a:srgbClr val="A60F2D"/>
            </a:solidFill>
            <a:ln>
              <a:noFill/>
            </a:ln>
            <a:effectLst/>
          </c:spPr>
          <c:invertIfNegative val="0"/>
          <c:cat>
            <c:multiLvlStrRef>
              <c:f>'Inland Fleet by Year'!$M$8:$N$53</c:f>
              <c:multiLvlStrCache>
                <c:ptCount val="46"/>
                <c:lvl>
                  <c:pt idx="0">
                    <c:v>&lt;1979</c:v>
                  </c:pt>
                  <c:pt idx="1">
                    <c:v>1980</c:v>
                  </c:pt>
                  <c:pt idx="2">
                    <c:v>1981</c:v>
                  </c:pt>
                  <c:pt idx="3">
                    <c:v>1982</c:v>
                  </c:pt>
                  <c:pt idx="4">
                    <c:v>1983</c:v>
                  </c:pt>
                  <c:pt idx="5">
                    <c:v>1984</c:v>
                  </c:pt>
                  <c:pt idx="6">
                    <c:v>1985</c:v>
                  </c:pt>
                  <c:pt idx="7">
                    <c:v>1986</c:v>
                  </c:pt>
                  <c:pt idx="8">
                    <c:v>1987</c:v>
                  </c:pt>
                  <c:pt idx="9">
                    <c:v>1988</c:v>
                  </c:pt>
                  <c:pt idx="10">
                    <c:v>1989</c:v>
                  </c:pt>
                  <c:pt idx="11">
                    <c:v>1990</c:v>
                  </c:pt>
                  <c:pt idx="12">
                    <c:v>1991</c:v>
                  </c:pt>
                  <c:pt idx="13">
                    <c:v>1992</c:v>
                  </c:pt>
                  <c:pt idx="14">
                    <c:v>1993</c:v>
                  </c:pt>
                  <c:pt idx="15">
                    <c:v>1994</c:v>
                  </c:pt>
                  <c:pt idx="16">
                    <c:v>1995</c:v>
                  </c:pt>
                  <c:pt idx="17">
                    <c:v>1996</c:v>
                  </c:pt>
                  <c:pt idx="18">
                    <c:v>1997</c:v>
                  </c:pt>
                  <c:pt idx="19">
                    <c:v>1998</c:v>
                  </c:pt>
                  <c:pt idx="20">
                    <c:v>1999</c:v>
                  </c:pt>
                  <c:pt idx="21">
                    <c:v>2000</c:v>
                  </c:pt>
                  <c:pt idx="22">
                    <c:v>2001</c:v>
                  </c:pt>
                  <c:pt idx="23">
                    <c:v>2002</c:v>
                  </c:pt>
                  <c:pt idx="24">
                    <c:v>2003</c:v>
                  </c:pt>
                  <c:pt idx="25">
                    <c:v>2004</c:v>
                  </c:pt>
                  <c:pt idx="26">
                    <c:v>2005</c:v>
                  </c:pt>
                  <c:pt idx="27">
                    <c:v>2006</c:v>
                  </c:pt>
                  <c:pt idx="28">
                    <c:v>2007</c:v>
                  </c:pt>
                  <c:pt idx="29">
                    <c:v>2008</c:v>
                  </c:pt>
                  <c:pt idx="30">
                    <c:v>2009</c:v>
                  </c:pt>
                  <c:pt idx="31">
                    <c:v>2010</c:v>
                  </c:pt>
                  <c:pt idx="32">
                    <c:v>2011</c:v>
                  </c:pt>
                  <c:pt idx="33">
                    <c:v>2012</c:v>
                  </c:pt>
                  <c:pt idx="34">
                    <c:v>2013</c:v>
                  </c:pt>
                  <c:pt idx="35">
                    <c:v>2014</c:v>
                  </c:pt>
                  <c:pt idx="36">
                    <c:v>2015</c:v>
                  </c:pt>
                  <c:pt idx="37">
                    <c:v>2016</c:v>
                  </c:pt>
                  <c:pt idx="38">
                    <c:v>2017</c:v>
                  </c:pt>
                  <c:pt idx="39">
                    <c:v>2018</c:v>
                  </c:pt>
                  <c:pt idx="40">
                    <c:v>2019</c:v>
                  </c:pt>
                  <c:pt idx="41">
                    <c:v>2020</c:v>
                  </c:pt>
                  <c:pt idx="42">
                    <c:v>2021</c:v>
                  </c:pt>
                  <c:pt idx="43">
                    <c:v>2022</c:v>
                  </c:pt>
                  <c:pt idx="44">
                    <c:v>2023</c:v>
                  </c:pt>
                  <c:pt idx="45">
                    <c:v>2024</c:v>
                  </c:pt>
                </c:lvl>
                <c:lvl>
                  <c:pt idx="0">
                    <c:v>45+</c:v>
                  </c:pt>
                  <c:pt idx="1">
                    <c:v>44</c:v>
                  </c:pt>
                  <c:pt idx="2">
                    <c:v>43</c:v>
                  </c:pt>
                  <c:pt idx="3">
                    <c:v>42</c:v>
                  </c:pt>
                  <c:pt idx="4">
                    <c:v>41</c:v>
                  </c:pt>
                  <c:pt idx="5">
                    <c:v>40</c:v>
                  </c:pt>
                  <c:pt idx="6">
                    <c:v>39</c:v>
                  </c:pt>
                  <c:pt idx="7">
                    <c:v>38</c:v>
                  </c:pt>
                  <c:pt idx="8">
                    <c:v>37</c:v>
                  </c:pt>
                  <c:pt idx="9">
                    <c:v>36</c:v>
                  </c:pt>
                  <c:pt idx="10">
                    <c:v>35</c:v>
                  </c:pt>
                  <c:pt idx="11">
                    <c:v>34</c:v>
                  </c:pt>
                  <c:pt idx="12">
                    <c:v>33</c:v>
                  </c:pt>
                  <c:pt idx="13">
                    <c:v>32</c:v>
                  </c:pt>
                  <c:pt idx="14">
                    <c:v>31</c:v>
                  </c:pt>
                  <c:pt idx="15">
                    <c:v>30</c:v>
                  </c:pt>
                  <c:pt idx="16">
                    <c:v>29</c:v>
                  </c:pt>
                  <c:pt idx="17">
                    <c:v>28</c:v>
                  </c:pt>
                  <c:pt idx="18">
                    <c:v>27</c:v>
                  </c:pt>
                  <c:pt idx="19">
                    <c:v>26</c:v>
                  </c:pt>
                  <c:pt idx="20">
                    <c:v>25</c:v>
                  </c:pt>
                  <c:pt idx="21">
                    <c:v>24</c:v>
                  </c:pt>
                  <c:pt idx="22">
                    <c:v>23</c:v>
                  </c:pt>
                  <c:pt idx="23">
                    <c:v>22</c:v>
                  </c:pt>
                  <c:pt idx="24">
                    <c:v>21</c:v>
                  </c:pt>
                  <c:pt idx="25">
                    <c:v>20</c:v>
                  </c:pt>
                  <c:pt idx="26">
                    <c:v>19</c:v>
                  </c:pt>
                  <c:pt idx="27">
                    <c:v>18</c:v>
                  </c:pt>
                  <c:pt idx="28">
                    <c:v>17</c:v>
                  </c:pt>
                  <c:pt idx="29">
                    <c:v>16</c:v>
                  </c:pt>
                  <c:pt idx="30">
                    <c:v>15</c:v>
                  </c:pt>
                  <c:pt idx="31">
                    <c:v>14</c:v>
                  </c:pt>
                  <c:pt idx="32">
                    <c:v>13</c:v>
                  </c:pt>
                  <c:pt idx="33">
                    <c:v>12</c:v>
                  </c:pt>
                  <c:pt idx="34">
                    <c:v>11</c:v>
                  </c:pt>
                  <c:pt idx="35">
                    <c:v>10</c:v>
                  </c:pt>
                  <c:pt idx="36">
                    <c:v>9</c:v>
                  </c:pt>
                  <c:pt idx="37">
                    <c:v>8</c:v>
                  </c:pt>
                  <c:pt idx="38">
                    <c:v>7</c:v>
                  </c:pt>
                  <c:pt idx="39">
                    <c:v>6</c:v>
                  </c:pt>
                  <c:pt idx="40">
                    <c:v>5</c:v>
                  </c:pt>
                  <c:pt idx="41">
                    <c:v>4</c:v>
                  </c:pt>
                  <c:pt idx="42">
                    <c:v>3</c:v>
                  </c:pt>
                  <c:pt idx="43">
                    <c:v>2</c:v>
                  </c:pt>
                  <c:pt idx="44">
                    <c:v>1</c:v>
                  </c:pt>
                  <c:pt idx="45">
                    <c:v>0</c:v>
                  </c:pt>
                </c:lvl>
              </c:multiLvlStrCache>
            </c:multiLvlStrRef>
          </c:cat>
          <c:val>
            <c:numRef>
              <c:f>'Inland Fleet by Year'!$P$8:$P$53</c:f>
              <c:numCache>
                <c:formatCode>#,##0</c:formatCode>
                <c:ptCount val="46"/>
                <c:pt idx="0">
                  <c:v>7</c:v>
                </c:pt>
                <c:pt idx="1">
                  <c:v>7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</c:v>
                </c:pt>
                <c:pt idx="11">
                  <c:v>30</c:v>
                </c:pt>
                <c:pt idx="12">
                  <c:v>39</c:v>
                </c:pt>
                <c:pt idx="13">
                  <c:v>96</c:v>
                </c:pt>
                <c:pt idx="14">
                  <c:v>116</c:v>
                </c:pt>
                <c:pt idx="15">
                  <c:v>174</c:v>
                </c:pt>
                <c:pt idx="16">
                  <c:v>136</c:v>
                </c:pt>
                <c:pt idx="17">
                  <c:v>327</c:v>
                </c:pt>
                <c:pt idx="18">
                  <c:v>989</c:v>
                </c:pt>
                <c:pt idx="19">
                  <c:v>329</c:v>
                </c:pt>
                <c:pt idx="20">
                  <c:v>422</c:v>
                </c:pt>
                <c:pt idx="21">
                  <c:v>517</c:v>
                </c:pt>
                <c:pt idx="22">
                  <c:v>497</c:v>
                </c:pt>
                <c:pt idx="23">
                  <c:v>413</c:v>
                </c:pt>
                <c:pt idx="24">
                  <c:v>196</c:v>
                </c:pt>
                <c:pt idx="25">
                  <c:v>339</c:v>
                </c:pt>
                <c:pt idx="26">
                  <c:v>86</c:v>
                </c:pt>
                <c:pt idx="27">
                  <c:v>508</c:v>
                </c:pt>
                <c:pt idx="28">
                  <c:v>570</c:v>
                </c:pt>
                <c:pt idx="29">
                  <c:v>781</c:v>
                </c:pt>
                <c:pt idx="30">
                  <c:v>600</c:v>
                </c:pt>
                <c:pt idx="31">
                  <c:v>642</c:v>
                </c:pt>
                <c:pt idx="32">
                  <c:v>823</c:v>
                </c:pt>
                <c:pt idx="33">
                  <c:v>773</c:v>
                </c:pt>
                <c:pt idx="34">
                  <c:v>416</c:v>
                </c:pt>
                <c:pt idx="35">
                  <c:v>528</c:v>
                </c:pt>
                <c:pt idx="36">
                  <c:v>878</c:v>
                </c:pt>
                <c:pt idx="37">
                  <c:v>765</c:v>
                </c:pt>
                <c:pt idx="38">
                  <c:v>140</c:v>
                </c:pt>
                <c:pt idx="39">
                  <c:v>153</c:v>
                </c:pt>
                <c:pt idx="40">
                  <c:v>113</c:v>
                </c:pt>
                <c:pt idx="41">
                  <c:v>243</c:v>
                </c:pt>
                <c:pt idx="42">
                  <c:v>198</c:v>
                </c:pt>
                <c:pt idx="43">
                  <c:v>126</c:v>
                </c:pt>
                <c:pt idx="44">
                  <c:v>161</c:v>
                </c:pt>
                <c:pt idx="45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E3-4CFE-B5AC-3E4D3918576E}"/>
            </c:ext>
          </c:extLst>
        </c:ser>
        <c:ser>
          <c:idx val="4"/>
          <c:order val="3"/>
          <c:tx>
            <c:strRef>
              <c:f>'Inland Fleet by Year'!$R$7</c:f>
              <c:strCache>
                <c:ptCount val="1"/>
                <c:pt idx="0">
                  <c:v>Tank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multiLvlStrRef>
              <c:f>'Inland Fleet by Year'!$M$8:$N$53</c:f>
              <c:multiLvlStrCache>
                <c:ptCount val="46"/>
                <c:lvl>
                  <c:pt idx="0">
                    <c:v>&lt;1979</c:v>
                  </c:pt>
                  <c:pt idx="1">
                    <c:v>1980</c:v>
                  </c:pt>
                  <c:pt idx="2">
                    <c:v>1981</c:v>
                  </c:pt>
                  <c:pt idx="3">
                    <c:v>1982</c:v>
                  </c:pt>
                  <c:pt idx="4">
                    <c:v>1983</c:v>
                  </c:pt>
                  <c:pt idx="5">
                    <c:v>1984</c:v>
                  </c:pt>
                  <c:pt idx="6">
                    <c:v>1985</c:v>
                  </c:pt>
                  <c:pt idx="7">
                    <c:v>1986</c:v>
                  </c:pt>
                  <c:pt idx="8">
                    <c:v>1987</c:v>
                  </c:pt>
                  <c:pt idx="9">
                    <c:v>1988</c:v>
                  </c:pt>
                  <c:pt idx="10">
                    <c:v>1989</c:v>
                  </c:pt>
                  <c:pt idx="11">
                    <c:v>1990</c:v>
                  </c:pt>
                  <c:pt idx="12">
                    <c:v>1991</c:v>
                  </c:pt>
                  <c:pt idx="13">
                    <c:v>1992</c:v>
                  </c:pt>
                  <c:pt idx="14">
                    <c:v>1993</c:v>
                  </c:pt>
                  <c:pt idx="15">
                    <c:v>1994</c:v>
                  </c:pt>
                  <c:pt idx="16">
                    <c:v>1995</c:v>
                  </c:pt>
                  <c:pt idx="17">
                    <c:v>1996</c:v>
                  </c:pt>
                  <c:pt idx="18">
                    <c:v>1997</c:v>
                  </c:pt>
                  <c:pt idx="19">
                    <c:v>1998</c:v>
                  </c:pt>
                  <c:pt idx="20">
                    <c:v>1999</c:v>
                  </c:pt>
                  <c:pt idx="21">
                    <c:v>2000</c:v>
                  </c:pt>
                  <c:pt idx="22">
                    <c:v>2001</c:v>
                  </c:pt>
                  <c:pt idx="23">
                    <c:v>2002</c:v>
                  </c:pt>
                  <c:pt idx="24">
                    <c:v>2003</c:v>
                  </c:pt>
                  <c:pt idx="25">
                    <c:v>2004</c:v>
                  </c:pt>
                  <c:pt idx="26">
                    <c:v>2005</c:v>
                  </c:pt>
                  <c:pt idx="27">
                    <c:v>2006</c:v>
                  </c:pt>
                  <c:pt idx="28">
                    <c:v>2007</c:v>
                  </c:pt>
                  <c:pt idx="29">
                    <c:v>2008</c:v>
                  </c:pt>
                  <c:pt idx="30">
                    <c:v>2009</c:v>
                  </c:pt>
                  <c:pt idx="31">
                    <c:v>2010</c:v>
                  </c:pt>
                  <c:pt idx="32">
                    <c:v>2011</c:v>
                  </c:pt>
                  <c:pt idx="33">
                    <c:v>2012</c:v>
                  </c:pt>
                  <c:pt idx="34">
                    <c:v>2013</c:v>
                  </c:pt>
                  <c:pt idx="35">
                    <c:v>2014</c:v>
                  </c:pt>
                  <c:pt idx="36">
                    <c:v>2015</c:v>
                  </c:pt>
                  <c:pt idx="37">
                    <c:v>2016</c:v>
                  </c:pt>
                  <c:pt idx="38">
                    <c:v>2017</c:v>
                  </c:pt>
                  <c:pt idx="39">
                    <c:v>2018</c:v>
                  </c:pt>
                  <c:pt idx="40">
                    <c:v>2019</c:v>
                  </c:pt>
                  <c:pt idx="41">
                    <c:v>2020</c:v>
                  </c:pt>
                  <c:pt idx="42">
                    <c:v>2021</c:v>
                  </c:pt>
                  <c:pt idx="43">
                    <c:v>2022</c:v>
                  </c:pt>
                  <c:pt idx="44">
                    <c:v>2023</c:v>
                  </c:pt>
                  <c:pt idx="45">
                    <c:v>2024</c:v>
                  </c:pt>
                </c:lvl>
                <c:lvl>
                  <c:pt idx="0">
                    <c:v>45+</c:v>
                  </c:pt>
                  <c:pt idx="1">
                    <c:v>44</c:v>
                  </c:pt>
                  <c:pt idx="2">
                    <c:v>43</c:v>
                  </c:pt>
                  <c:pt idx="3">
                    <c:v>42</c:v>
                  </c:pt>
                  <c:pt idx="4">
                    <c:v>41</c:v>
                  </c:pt>
                  <c:pt idx="5">
                    <c:v>40</c:v>
                  </c:pt>
                  <c:pt idx="6">
                    <c:v>39</c:v>
                  </c:pt>
                  <c:pt idx="7">
                    <c:v>38</c:v>
                  </c:pt>
                  <c:pt idx="8">
                    <c:v>37</c:v>
                  </c:pt>
                  <c:pt idx="9">
                    <c:v>36</c:v>
                  </c:pt>
                  <c:pt idx="10">
                    <c:v>35</c:v>
                  </c:pt>
                  <c:pt idx="11">
                    <c:v>34</c:v>
                  </c:pt>
                  <c:pt idx="12">
                    <c:v>33</c:v>
                  </c:pt>
                  <c:pt idx="13">
                    <c:v>32</c:v>
                  </c:pt>
                  <c:pt idx="14">
                    <c:v>31</c:v>
                  </c:pt>
                  <c:pt idx="15">
                    <c:v>30</c:v>
                  </c:pt>
                  <c:pt idx="16">
                    <c:v>29</c:v>
                  </c:pt>
                  <c:pt idx="17">
                    <c:v>28</c:v>
                  </c:pt>
                  <c:pt idx="18">
                    <c:v>27</c:v>
                  </c:pt>
                  <c:pt idx="19">
                    <c:v>26</c:v>
                  </c:pt>
                  <c:pt idx="20">
                    <c:v>25</c:v>
                  </c:pt>
                  <c:pt idx="21">
                    <c:v>24</c:v>
                  </c:pt>
                  <c:pt idx="22">
                    <c:v>23</c:v>
                  </c:pt>
                  <c:pt idx="23">
                    <c:v>22</c:v>
                  </c:pt>
                  <c:pt idx="24">
                    <c:v>21</c:v>
                  </c:pt>
                  <c:pt idx="25">
                    <c:v>20</c:v>
                  </c:pt>
                  <c:pt idx="26">
                    <c:v>19</c:v>
                  </c:pt>
                  <c:pt idx="27">
                    <c:v>18</c:v>
                  </c:pt>
                  <c:pt idx="28">
                    <c:v>17</c:v>
                  </c:pt>
                  <c:pt idx="29">
                    <c:v>16</c:v>
                  </c:pt>
                  <c:pt idx="30">
                    <c:v>15</c:v>
                  </c:pt>
                  <c:pt idx="31">
                    <c:v>14</c:v>
                  </c:pt>
                  <c:pt idx="32">
                    <c:v>13</c:v>
                  </c:pt>
                  <c:pt idx="33">
                    <c:v>12</c:v>
                  </c:pt>
                  <c:pt idx="34">
                    <c:v>11</c:v>
                  </c:pt>
                  <c:pt idx="35">
                    <c:v>10</c:v>
                  </c:pt>
                  <c:pt idx="36">
                    <c:v>9</c:v>
                  </c:pt>
                  <c:pt idx="37">
                    <c:v>8</c:v>
                  </c:pt>
                  <c:pt idx="38">
                    <c:v>7</c:v>
                  </c:pt>
                  <c:pt idx="39">
                    <c:v>6</c:v>
                  </c:pt>
                  <c:pt idx="40">
                    <c:v>5</c:v>
                  </c:pt>
                  <c:pt idx="41">
                    <c:v>4</c:v>
                  </c:pt>
                  <c:pt idx="42">
                    <c:v>3</c:v>
                  </c:pt>
                  <c:pt idx="43">
                    <c:v>2</c:v>
                  </c:pt>
                  <c:pt idx="44">
                    <c:v>1</c:v>
                  </c:pt>
                  <c:pt idx="45">
                    <c:v>0</c:v>
                  </c:pt>
                </c:lvl>
              </c:multiLvlStrCache>
            </c:multiLvlStrRef>
          </c:cat>
          <c:val>
            <c:numRef>
              <c:f>'Inland Fleet by Year'!$R$8:$R$53</c:f>
              <c:numCache>
                <c:formatCode>#,##0</c:formatCode>
                <c:ptCount val="46"/>
                <c:pt idx="0">
                  <c:v>160</c:v>
                </c:pt>
                <c:pt idx="1">
                  <c:v>37</c:v>
                </c:pt>
                <c:pt idx="2">
                  <c:v>9</c:v>
                </c:pt>
                <c:pt idx="3">
                  <c:v>1</c:v>
                </c:pt>
                <c:pt idx="4">
                  <c:v>4</c:v>
                </c:pt>
                <c:pt idx="5">
                  <c:v>4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5</c:v>
                </c:pt>
                <c:pt idx="11">
                  <c:v>24</c:v>
                </c:pt>
                <c:pt idx="12">
                  <c:v>58</c:v>
                </c:pt>
                <c:pt idx="13">
                  <c:v>55</c:v>
                </c:pt>
                <c:pt idx="14">
                  <c:v>21</c:v>
                </c:pt>
                <c:pt idx="15">
                  <c:v>22</c:v>
                </c:pt>
                <c:pt idx="16">
                  <c:v>67</c:v>
                </c:pt>
                <c:pt idx="17">
                  <c:v>76</c:v>
                </c:pt>
                <c:pt idx="18">
                  <c:v>47</c:v>
                </c:pt>
                <c:pt idx="19">
                  <c:v>47</c:v>
                </c:pt>
                <c:pt idx="20">
                  <c:v>74</c:v>
                </c:pt>
                <c:pt idx="21">
                  <c:v>70</c:v>
                </c:pt>
                <c:pt idx="22">
                  <c:v>73</c:v>
                </c:pt>
                <c:pt idx="23">
                  <c:v>70</c:v>
                </c:pt>
                <c:pt idx="24">
                  <c:v>82</c:v>
                </c:pt>
                <c:pt idx="25">
                  <c:v>111</c:v>
                </c:pt>
                <c:pt idx="26">
                  <c:v>137</c:v>
                </c:pt>
                <c:pt idx="27">
                  <c:v>92</c:v>
                </c:pt>
                <c:pt idx="28">
                  <c:v>124</c:v>
                </c:pt>
                <c:pt idx="29">
                  <c:v>210</c:v>
                </c:pt>
                <c:pt idx="30">
                  <c:v>177</c:v>
                </c:pt>
                <c:pt idx="31">
                  <c:v>111</c:v>
                </c:pt>
                <c:pt idx="32">
                  <c:v>149</c:v>
                </c:pt>
                <c:pt idx="33">
                  <c:v>235</c:v>
                </c:pt>
                <c:pt idx="34">
                  <c:v>335</c:v>
                </c:pt>
                <c:pt idx="35">
                  <c:v>319</c:v>
                </c:pt>
                <c:pt idx="36">
                  <c:v>256</c:v>
                </c:pt>
                <c:pt idx="37">
                  <c:v>103</c:v>
                </c:pt>
                <c:pt idx="38">
                  <c:v>77</c:v>
                </c:pt>
                <c:pt idx="39">
                  <c:v>81</c:v>
                </c:pt>
                <c:pt idx="40">
                  <c:v>169</c:v>
                </c:pt>
                <c:pt idx="41">
                  <c:v>137</c:v>
                </c:pt>
                <c:pt idx="42">
                  <c:v>44</c:v>
                </c:pt>
                <c:pt idx="43">
                  <c:v>15</c:v>
                </c:pt>
                <c:pt idx="44">
                  <c:v>24</c:v>
                </c:pt>
                <c:pt idx="4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E3-4CFE-B5AC-3E4D39185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220758911"/>
        <c:axId val="1220759391"/>
        <c:extLst>
          <c:ext xmlns:c15="http://schemas.microsoft.com/office/drawing/2012/chart" uri="{02D57815-91ED-43cb-92C2-25804820EDAC}">
            <c15:filteredBarSeries>
              <c15:ser>
                <c:idx val="3"/>
                <c:order val="2"/>
                <c:tx>
                  <c:strRef>
                    <c:extLst>
                      <c:ext uri="{02D57815-91ED-43cb-92C2-25804820EDAC}">
                        <c15:formulaRef>
                          <c15:sqref>'Inland Fleet by Year'!$Q$7</c15:sqref>
                        </c15:formulaRef>
                      </c:ext>
                    </c:extLst>
                    <c:strCache>
                      <c:ptCount val="1"/>
                      <c:pt idx="0">
                        <c:v>Dry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'Inland Fleet by Year'!$M$8:$N$53</c15:sqref>
                        </c15:formulaRef>
                      </c:ext>
                    </c:extLst>
                    <c:multiLvlStrCache>
                      <c:ptCount val="46"/>
                      <c:lvl>
                        <c:pt idx="0">
                          <c:v>&lt;1979</c:v>
                        </c:pt>
                        <c:pt idx="1">
                          <c:v>1980</c:v>
                        </c:pt>
                        <c:pt idx="2">
                          <c:v>1981</c:v>
                        </c:pt>
                        <c:pt idx="3">
                          <c:v>1982</c:v>
                        </c:pt>
                        <c:pt idx="4">
                          <c:v>1983</c:v>
                        </c:pt>
                        <c:pt idx="5">
                          <c:v>1984</c:v>
                        </c:pt>
                        <c:pt idx="6">
                          <c:v>1985</c:v>
                        </c:pt>
                        <c:pt idx="7">
                          <c:v>1986</c:v>
                        </c:pt>
                        <c:pt idx="8">
                          <c:v>1987</c:v>
                        </c:pt>
                        <c:pt idx="9">
                          <c:v>1988</c:v>
                        </c:pt>
                        <c:pt idx="10">
                          <c:v>1989</c:v>
                        </c:pt>
                        <c:pt idx="11">
                          <c:v>1990</c:v>
                        </c:pt>
                        <c:pt idx="12">
                          <c:v>1991</c:v>
                        </c:pt>
                        <c:pt idx="13">
                          <c:v>1992</c:v>
                        </c:pt>
                        <c:pt idx="14">
                          <c:v>1993</c:v>
                        </c:pt>
                        <c:pt idx="15">
                          <c:v>1994</c:v>
                        </c:pt>
                        <c:pt idx="16">
                          <c:v>1995</c:v>
                        </c:pt>
                        <c:pt idx="17">
                          <c:v>1996</c:v>
                        </c:pt>
                        <c:pt idx="18">
                          <c:v>1997</c:v>
                        </c:pt>
                        <c:pt idx="19">
                          <c:v>1998</c:v>
                        </c:pt>
                        <c:pt idx="20">
                          <c:v>1999</c:v>
                        </c:pt>
                        <c:pt idx="21">
                          <c:v>2000</c:v>
                        </c:pt>
                        <c:pt idx="22">
                          <c:v>2001</c:v>
                        </c:pt>
                        <c:pt idx="23">
                          <c:v>2002</c:v>
                        </c:pt>
                        <c:pt idx="24">
                          <c:v>2003</c:v>
                        </c:pt>
                        <c:pt idx="25">
                          <c:v>2004</c:v>
                        </c:pt>
                        <c:pt idx="26">
                          <c:v>2005</c:v>
                        </c:pt>
                        <c:pt idx="27">
                          <c:v>2006</c:v>
                        </c:pt>
                        <c:pt idx="28">
                          <c:v>2007</c:v>
                        </c:pt>
                        <c:pt idx="29">
                          <c:v>2008</c:v>
                        </c:pt>
                        <c:pt idx="30">
                          <c:v>2009</c:v>
                        </c:pt>
                        <c:pt idx="31">
                          <c:v>2010</c:v>
                        </c:pt>
                        <c:pt idx="32">
                          <c:v>2011</c:v>
                        </c:pt>
                        <c:pt idx="33">
                          <c:v>2012</c:v>
                        </c:pt>
                        <c:pt idx="34">
                          <c:v>2013</c:v>
                        </c:pt>
                        <c:pt idx="35">
                          <c:v>2014</c:v>
                        </c:pt>
                        <c:pt idx="36">
                          <c:v>2015</c:v>
                        </c:pt>
                        <c:pt idx="37">
                          <c:v>2016</c:v>
                        </c:pt>
                        <c:pt idx="38">
                          <c:v>2017</c:v>
                        </c:pt>
                        <c:pt idx="39">
                          <c:v>2018</c:v>
                        </c:pt>
                        <c:pt idx="40">
                          <c:v>2019</c:v>
                        </c:pt>
                        <c:pt idx="41">
                          <c:v>2020</c:v>
                        </c:pt>
                        <c:pt idx="42">
                          <c:v>2021</c:v>
                        </c:pt>
                        <c:pt idx="43">
                          <c:v>2022</c:v>
                        </c:pt>
                        <c:pt idx="44">
                          <c:v>2023</c:v>
                        </c:pt>
                        <c:pt idx="45">
                          <c:v>2024</c:v>
                        </c:pt>
                      </c:lvl>
                      <c:lvl>
                        <c:pt idx="0">
                          <c:v>45+</c:v>
                        </c:pt>
                        <c:pt idx="1">
                          <c:v>44</c:v>
                        </c:pt>
                        <c:pt idx="2">
                          <c:v>43</c:v>
                        </c:pt>
                        <c:pt idx="3">
                          <c:v>42</c:v>
                        </c:pt>
                        <c:pt idx="4">
                          <c:v>41</c:v>
                        </c:pt>
                        <c:pt idx="5">
                          <c:v>40</c:v>
                        </c:pt>
                        <c:pt idx="6">
                          <c:v>39</c:v>
                        </c:pt>
                        <c:pt idx="7">
                          <c:v>38</c:v>
                        </c:pt>
                        <c:pt idx="8">
                          <c:v>37</c:v>
                        </c:pt>
                        <c:pt idx="9">
                          <c:v>36</c:v>
                        </c:pt>
                        <c:pt idx="10">
                          <c:v>35</c:v>
                        </c:pt>
                        <c:pt idx="11">
                          <c:v>34</c:v>
                        </c:pt>
                        <c:pt idx="12">
                          <c:v>33</c:v>
                        </c:pt>
                        <c:pt idx="13">
                          <c:v>32</c:v>
                        </c:pt>
                        <c:pt idx="14">
                          <c:v>31</c:v>
                        </c:pt>
                        <c:pt idx="15">
                          <c:v>30</c:v>
                        </c:pt>
                        <c:pt idx="16">
                          <c:v>29</c:v>
                        </c:pt>
                        <c:pt idx="17">
                          <c:v>28</c:v>
                        </c:pt>
                        <c:pt idx="18">
                          <c:v>27</c:v>
                        </c:pt>
                        <c:pt idx="19">
                          <c:v>26</c:v>
                        </c:pt>
                        <c:pt idx="20">
                          <c:v>25</c:v>
                        </c:pt>
                        <c:pt idx="21">
                          <c:v>24</c:v>
                        </c:pt>
                        <c:pt idx="22">
                          <c:v>23</c:v>
                        </c:pt>
                        <c:pt idx="23">
                          <c:v>22</c:v>
                        </c:pt>
                        <c:pt idx="24">
                          <c:v>21</c:v>
                        </c:pt>
                        <c:pt idx="25">
                          <c:v>20</c:v>
                        </c:pt>
                        <c:pt idx="26">
                          <c:v>19</c:v>
                        </c:pt>
                        <c:pt idx="27">
                          <c:v>18</c:v>
                        </c:pt>
                        <c:pt idx="28">
                          <c:v>17</c:v>
                        </c:pt>
                        <c:pt idx="29">
                          <c:v>16</c:v>
                        </c:pt>
                        <c:pt idx="30">
                          <c:v>15</c:v>
                        </c:pt>
                        <c:pt idx="31">
                          <c:v>14</c:v>
                        </c:pt>
                        <c:pt idx="32">
                          <c:v>13</c:v>
                        </c:pt>
                        <c:pt idx="33">
                          <c:v>12</c:v>
                        </c:pt>
                        <c:pt idx="34">
                          <c:v>11</c:v>
                        </c:pt>
                        <c:pt idx="35">
                          <c:v>10</c:v>
                        </c:pt>
                        <c:pt idx="36">
                          <c:v>9</c:v>
                        </c:pt>
                        <c:pt idx="37">
                          <c:v>8</c:v>
                        </c:pt>
                        <c:pt idx="38">
                          <c:v>7</c:v>
                        </c:pt>
                        <c:pt idx="39">
                          <c:v>6</c:v>
                        </c:pt>
                        <c:pt idx="40">
                          <c:v>5</c:v>
                        </c:pt>
                        <c:pt idx="41">
                          <c:v>4</c:v>
                        </c:pt>
                        <c:pt idx="42">
                          <c:v>3</c:v>
                        </c:pt>
                        <c:pt idx="43">
                          <c:v>2</c:v>
                        </c:pt>
                        <c:pt idx="44">
                          <c:v>1</c:v>
                        </c:pt>
                        <c:pt idx="45">
                          <c:v>0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'Inland Fleet by Year'!$Q$8:$Q$53</c15:sqref>
                        </c15:formulaRef>
                      </c:ext>
                    </c:extLst>
                    <c:numCache>
                      <c:formatCode>#,##0</c:formatCode>
                      <c:ptCount val="46"/>
                      <c:pt idx="0">
                        <c:v>7</c:v>
                      </c:pt>
                      <c:pt idx="1">
                        <c:v>7</c:v>
                      </c:pt>
                      <c:pt idx="2">
                        <c:v>5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6</c:v>
                      </c:pt>
                      <c:pt idx="8">
                        <c:v>0</c:v>
                      </c:pt>
                      <c:pt idx="9">
                        <c:v>1</c:v>
                      </c:pt>
                      <c:pt idx="10">
                        <c:v>11</c:v>
                      </c:pt>
                      <c:pt idx="11">
                        <c:v>54</c:v>
                      </c:pt>
                      <c:pt idx="12">
                        <c:v>96</c:v>
                      </c:pt>
                      <c:pt idx="13">
                        <c:v>225</c:v>
                      </c:pt>
                      <c:pt idx="14">
                        <c:v>244</c:v>
                      </c:pt>
                      <c:pt idx="15">
                        <c:v>266</c:v>
                      </c:pt>
                      <c:pt idx="16">
                        <c:v>257</c:v>
                      </c:pt>
                      <c:pt idx="17">
                        <c:v>600</c:v>
                      </c:pt>
                      <c:pt idx="18">
                        <c:v>1377</c:v>
                      </c:pt>
                      <c:pt idx="19">
                        <c:v>765</c:v>
                      </c:pt>
                      <c:pt idx="20">
                        <c:v>815</c:v>
                      </c:pt>
                      <c:pt idx="21">
                        <c:v>678</c:v>
                      </c:pt>
                      <c:pt idx="22">
                        <c:v>668</c:v>
                      </c:pt>
                      <c:pt idx="23">
                        <c:v>555</c:v>
                      </c:pt>
                      <c:pt idx="24">
                        <c:v>341</c:v>
                      </c:pt>
                      <c:pt idx="25">
                        <c:v>481</c:v>
                      </c:pt>
                      <c:pt idx="26">
                        <c:v>300</c:v>
                      </c:pt>
                      <c:pt idx="27">
                        <c:v>801</c:v>
                      </c:pt>
                      <c:pt idx="28">
                        <c:v>795</c:v>
                      </c:pt>
                      <c:pt idx="29">
                        <c:v>958</c:v>
                      </c:pt>
                      <c:pt idx="30">
                        <c:v>738</c:v>
                      </c:pt>
                      <c:pt idx="31">
                        <c:v>750</c:v>
                      </c:pt>
                      <c:pt idx="32">
                        <c:v>949</c:v>
                      </c:pt>
                      <c:pt idx="33">
                        <c:v>960</c:v>
                      </c:pt>
                      <c:pt idx="34">
                        <c:v>506</c:v>
                      </c:pt>
                      <c:pt idx="35">
                        <c:v>588</c:v>
                      </c:pt>
                      <c:pt idx="36">
                        <c:v>966</c:v>
                      </c:pt>
                      <c:pt idx="37">
                        <c:v>817</c:v>
                      </c:pt>
                      <c:pt idx="38">
                        <c:v>227</c:v>
                      </c:pt>
                      <c:pt idx="39">
                        <c:v>183</c:v>
                      </c:pt>
                      <c:pt idx="40">
                        <c:v>182</c:v>
                      </c:pt>
                      <c:pt idx="41">
                        <c:v>320</c:v>
                      </c:pt>
                      <c:pt idx="42">
                        <c:v>245</c:v>
                      </c:pt>
                      <c:pt idx="43">
                        <c:v>128</c:v>
                      </c:pt>
                      <c:pt idx="44">
                        <c:v>268</c:v>
                      </c:pt>
                      <c:pt idx="45">
                        <c:v>322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7E3-4CFE-B5AC-3E4D3918576E}"/>
                  </c:ext>
                </c:extLst>
              </c15:ser>
            </c15:filteredBarSeries>
            <c15:filteredBa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'Inland Fleet by Year'!$S$7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'Inland Fleet by Year'!$M$8:$N$53</c15:sqref>
                        </c15:formulaRef>
                      </c:ext>
                    </c:extLst>
                    <c:multiLvlStrCache>
                      <c:ptCount val="46"/>
                      <c:lvl>
                        <c:pt idx="0">
                          <c:v>&lt;1979</c:v>
                        </c:pt>
                        <c:pt idx="1">
                          <c:v>1980</c:v>
                        </c:pt>
                        <c:pt idx="2">
                          <c:v>1981</c:v>
                        </c:pt>
                        <c:pt idx="3">
                          <c:v>1982</c:v>
                        </c:pt>
                        <c:pt idx="4">
                          <c:v>1983</c:v>
                        </c:pt>
                        <c:pt idx="5">
                          <c:v>1984</c:v>
                        </c:pt>
                        <c:pt idx="6">
                          <c:v>1985</c:v>
                        </c:pt>
                        <c:pt idx="7">
                          <c:v>1986</c:v>
                        </c:pt>
                        <c:pt idx="8">
                          <c:v>1987</c:v>
                        </c:pt>
                        <c:pt idx="9">
                          <c:v>1988</c:v>
                        </c:pt>
                        <c:pt idx="10">
                          <c:v>1989</c:v>
                        </c:pt>
                        <c:pt idx="11">
                          <c:v>1990</c:v>
                        </c:pt>
                        <c:pt idx="12">
                          <c:v>1991</c:v>
                        </c:pt>
                        <c:pt idx="13">
                          <c:v>1992</c:v>
                        </c:pt>
                        <c:pt idx="14">
                          <c:v>1993</c:v>
                        </c:pt>
                        <c:pt idx="15">
                          <c:v>1994</c:v>
                        </c:pt>
                        <c:pt idx="16">
                          <c:v>1995</c:v>
                        </c:pt>
                        <c:pt idx="17">
                          <c:v>1996</c:v>
                        </c:pt>
                        <c:pt idx="18">
                          <c:v>1997</c:v>
                        </c:pt>
                        <c:pt idx="19">
                          <c:v>1998</c:v>
                        </c:pt>
                        <c:pt idx="20">
                          <c:v>1999</c:v>
                        </c:pt>
                        <c:pt idx="21">
                          <c:v>2000</c:v>
                        </c:pt>
                        <c:pt idx="22">
                          <c:v>2001</c:v>
                        </c:pt>
                        <c:pt idx="23">
                          <c:v>2002</c:v>
                        </c:pt>
                        <c:pt idx="24">
                          <c:v>2003</c:v>
                        </c:pt>
                        <c:pt idx="25">
                          <c:v>2004</c:v>
                        </c:pt>
                        <c:pt idx="26">
                          <c:v>2005</c:v>
                        </c:pt>
                        <c:pt idx="27">
                          <c:v>2006</c:v>
                        </c:pt>
                        <c:pt idx="28">
                          <c:v>2007</c:v>
                        </c:pt>
                        <c:pt idx="29">
                          <c:v>2008</c:v>
                        </c:pt>
                        <c:pt idx="30">
                          <c:v>2009</c:v>
                        </c:pt>
                        <c:pt idx="31">
                          <c:v>2010</c:v>
                        </c:pt>
                        <c:pt idx="32">
                          <c:v>2011</c:v>
                        </c:pt>
                        <c:pt idx="33">
                          <c:v>2012</c:v>
                        </c:pt>
                        <c:pt idx="34">
                          <c:v>2013</c:v>
                        </c:pt>
                        <c:pt idx="35">
                          <c:v>2014</c:v>
                        </c:pt>
                        <c:pt idx="36">
                          <c:v>2015</c:v>
                        </c:pt>
                        <c:pt idx="37">
                          <c:v>2016</c:v>
                        </c:pt>
                        <c:pt idx="38">
                          <c:v>2017</c:v>
                        </c:pt>
                        <c:pt idx="39">
                          <c:v>2018</c:v>
                        </c:pt>
                        <c:pt idx="40">
                          <c:v>2019</c:v>
                        </c:pt>
                        <c:pt idx="41">
                          <c:v>2020</c:v>
                        </c:pt>
                        <c:pt idx="42">
                          <c:v>2021</c:v>
                        </c:pt>
                        <c:pt idx="43">
                          <c:v>2022</c:v>
                        </c:pt>
                        <c:pt idx="44">
                          <c:v>2023</c:v>
                        </c:pt>
                        <c:pt idx="45">
                          <c:v>2024</c:v>
                        </c:pt>
                      </c:lvl>
                      <c:lvl>
                        <c:pt idx="0">
                          <c:v>45+</c:v>
                        </c:pt>
                        <c:pt idx="1">
                          <c:v>44</c:v>
                        </c:pt>
                        <c:pt idx="2">
                          <c:v>43</c:v>
                        </c:pt>
                        <c:pt idx="3">
                          <c:v>42</c:v>
                        </c:pt>
                        <c:pt idx="4">
                          <c:v>41</c:v>
                        </c:pt>
                        <c:pt idx="5">
                          <c:v>40</c:v>
                        </c:pt>
                        <c:pt idx="6">
                          <c:v>39</c:v>
                        </c:pt>
                        <c:pt idx="7">
                          <c:v>38</c:v>
                        </c:pt>
                        <c:pt idx="8">
                          <c:v>37</c:v>
                        </c:pt>
                        <c:pt idx="9">
                          <c:v>36</c:v>
                        </c:pt>
                        <c:pt idx="10">
                          <c:v>35</c:v>
                        </c:pt>
                        <c:pt idx="11">
                          <c:v>34</c:v>
                        </c:pt>
                        <c:pt idx="12">
                          <c:v>33</c:v>
                        </c:pt>
                        <c:pt idx="13">
                          <c:v>32</c:v>
                        </c:pt>
                        <c:pt idx="14">
                          <c:v>31</c:v>
                        </c:pt>
                        <c:pt idx="15">
                          <c:v>30</c:v>
                        </c:pt>
                        <c:pt idx="16">
                          <c:v>29</c:v>
                        </c:pt>
                        <c:pt idx="17">
                          <c:v>28</c:v>
                        </c:pt>
                        <c:pt idx="18">
                          <c:v>27</c:v>
                        </c:pt>
                        <c:pt idx="19">
                          <c:v>26</c:v>
                        </c:pt>
                        <c:pt idx="20">
                          <c:v>25</c:v>
                        </c:pt>
                        <c:pt idx="21">
                          <c:v>24</c:v>
                        </c:pt>
                        <c:pt idx="22">
                          <c:v>23</c:v>
                        </c:pt>
                        <c:pt idx="23">
                          <c:v>22</c:v>
                        </c:pt>
                        <c:pt idx="24">
                          <c:v>21</c:v>
                        </c:pt>
                        <c:pt idx="25">
                          <c:v>20</c:v>
                        </c:pt>
                        <c:pt idx="26">
                          <c:v>19</c:v>
                        </c:pt>
                        <c:pt idx="27">
                          <c:v>18</c:v>
                        </c:pt>
                        <c:pt idx="28">
                          <c:v>17</c:v>
                        </c:pt>
                        <c:pt idx="29">
                          <c:v>16</c:v>
                        </c:pt>
                        <c:pt idx="30">
                          <c:v>15</c:v>
                        </c:pt>
                        <c:pt idx="31">
                          <c:v>14</c:v>
                        </c:pt>
                        <c:pt idx="32">
                          <c:v>13</c:v>
                        </c:pt>
                        <c:pt idx="33">
                          <c:v>12</c:v>
                        </c:pt>
                        <c:pt idx="34">
                          <c:v>11</c:v>
                        </c:pt>
                        <c:pt idx="35">
                          <c:v>10</c:v>
                        </c:pt>
                        <c:pt idx="36">
                          <c:v>9</c:v>
                        </c:pt>
                        <c:pt idx="37">
                          <c:v>8</c:v>
                        </c:pt>
                        <c:pt idx="38">
                          <c:v>7</c:v>
                        </c:pt>
                        <c:pt idx="39">
                          <c:v>6</c:v>
                        </c:pt>
                        <c:pt idx="40">
                          <c:v>5</c:v>
                        </c:pt>
                        <c:pt idx="41">
                          <c:v>4</c:v>
                        </c:pt>
                        <c:pt idx="42">
                          <c:v>3</c:v>
                        </c:pt>
                        <c:pt idx="43">
                          <c:v>2</c:v>
                        </c:pt>
                        <c:pt idx="44">
                          <c:v>1</c:v>
                        </c:pt>
                        <c:pt idx="45">
                          <c:v>0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'Inland Fleet by Year'!$S$8:$S$53</c15:sqref>
                        </c15:formulaRef>
                      </c:ext>
                    </c:extLst>
                    <c:numCache>
                      <c:formatCode>#,##0</c:formatCode>
                      <c:ptCount val="46"/>
                      <c:pt idx="0">
                        <c:v>167</c:v>
                      </c:pt>
                      <c:pt idx="1">
                        <c:v>44</c:v>
                      </c:pt>
                      <c:pt idx="2">
                        <c:v>14</c:v>
                      </c:pt>
                      <c:pt idx="3">
                        <c:v>1</c:v>
                      </c:pt>
                      <c:pt idx="4">
                        <c:v>4</c:v>
                      </c:pt>
                      <c:pt idx="5">
                        <c:v>4</c:v>
                      </c:pt>
                      <c:pt idx="6">
                        <c:v>0</c:v>
                      </c:pt>
                      <c:pt idx="7">
                        <c:v>7</c:v>
                      </c:pt>
                      <c:pt idx="8">
                        <c:v>0</c:v>
                      </c:pt>
                      <c:pt idx="9">
                        <c:v>1</c:v>
                      </c:pt>
                      <c:pt idx="10">
                        <c:v>16</c:v>
                      </c:pt>
                      <c:pt idx="11">
                        <c:v>78</c:v>
                      </c:pt>
                      <c:pt idx="12">
                        <c:v>154</c:v>
                      </c:pt>
                      <c:pt idx="13">
                        <c:v>280</c:v>
                      </c:pt>
                      <c:pt idx="14">
                        <c:v>265</c:v>
                      </c:pt>
                      <c:pt idx="15">
                        <c:v>288</c:v>
                      </c:pt>
                      <c:pt idx="16">
                        <c:v>324</c:v>
                      </c:pt>
                      <c:pt idx="17">
                        <c:v>676</c:v>
                      </c:pt>
                      <c:pt idx="18">
                        <c:v>1424</c:v>
                      </c:pt>
                      <c:pt idx="19">
                        <c:v>812</c:v>
                      </c:pt>
                      <c:pt idx="20">
                        <c:v>889</c:v>
                      </c:pt>
                      <c:pt idx="21">
                        <c:v>748</c:v>
                      </c:pt>
                      <c:pt idx="22">
                        <c:v>741</c:v>
                      </c:pt>
                      <c:pt idx="23">
                        <c:v>625</c:v>
                      </c:pt>
                      <c:pt idx="24">
                        <c:v>423</c:v>
                      </c:pt>
                      <c:pt idx="25">
                        <c:v>592</c:v>
                      </c:pt>
                      <c:pt idx="26">
                        <c:v>437</c:v>
                      </c:pt>
                      <c:pt idx="27">
                        <c:v>893</c:v>
                      </c:pt>
                      <c:pt idx="28">
                        <c:v>919</c:v>
                      </c:pt>
                      <c:pt idx="29">
                        <c:v>1168</c:v>
                      </c:pt>
                      <c:pt idx="30">
                        <c:v>915</c:v>
                      </c:pt>
                      <c:pt idx="31">
                        <c:v>861</c:v>
                      </c:pt>
                      <c:pt idx="32">
                        <c:v>1098</c:v>
                      </c:pt>
                      <c:pt idx="33">
                        <c:v>1195</c:v>
                      </c:pt>
                      <c:pt idx="34">
                        <c:v>841</c:v>
                      </c:pt>
                      <c:pt idx="35">
                        <c:v>907</c:v>
                      </c:pt>
                      <c:pt idx="36">
                        <c:v>1222</c:v>
                      </c:pt>
                      <c:pt idx="37">
                        <c:v>920</c:v>
                      </c:pt>
                      <c:pt idx="38">
                        <c:v>304</c:v>
                      </c:pt>
                      <c:pt idx="39">
                        <c:v>264</c:v>
                      </c:pt>
                      <c:pt idx="40">
                        <c:v>351</c:v>
                      </c:pt>
                      <c:pt idx="41">
                        <c:v>457</c:v>
                      </c:pt>
                      <c:pt idx="42">
                        <c:v>289</c:v>
                      </c:pt>
                      <c:pt idx="43">
                        <c:v>143</c:v>
                      </c:pt>
                      <c:pt idx="44">
                        <c:v>292</c:v>
                      </c:pt>
                      <c:pt idx="45">
                        <c:v>344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7E3-4CFE-B5AC-3E4D3918576E}"/>
                  </c:ext>
                </c:extLst>
              </c15:ser>
            </c15:filteredBarSeries>
          </c:ext>
        </c:extLst>
      </c:barChart>
      <c:catAx>
        <c:axId val="1220758911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002145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0759391"/>
        <c:crosses val="autoZero"/>
        <c:auto val="1"/>
        <c:lblAlgn val="ctr"/>
        <c:lblOffset val="100"/>
        <c:tickLblSkip val="1"/>
        <c:noMultiLvlLbl val="0"/>
      </c:catAx>
      <c:valAx>
        <c:axId val="1220759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145"/>
              </a:solidFill>
              <a:prstDash val="solid"/>
              <a:round/>
            </a:ln>
            <a:effectLst/>
          </c:spPr>
        </c:majorGridlines>
        <c:numFmt formatCode="#,##0" sourceLinked="1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0758911"/>
        <c:crosses val="autoZero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0"/>
          <c:y val="0.86648802598537533"/>
          <c:w val="1"/>
          <c:h val="7.48816812579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solidFill>
        <a:srgbClr val="002145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5.3157832631642227E-2"/>
          <c:y val="8.5579064294851889E-2"/>
          <c:w val="0.93308961534265611"/>
          <c:h val="0.70602728043252805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'Age by Report Year'!$H$69</c:f>
              <c:strCache>
                <c:ptCount val="1"/>
                <c:pt idx="0">
                  <c:v>&lt;20 Years</c:v>
                </c:pt>
              </c:strCache>
            </c:strRef>
          </c:tx>
          <c:spPr>
            <a:solidFill>
              <a:srgbClr val="002145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7F-42A8-9290-3272025FEE05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Year'!$I$69:$AG$69</c:f>
              <c:numCache>
                <c:formatCode>General</c:formatCode>
                <c:ptCount val="25"/>
                <c:pt idx="0">
                  <c:v>6911</c:v>
                </c:pt>
                <c:pt idx="1">
                  <c:v>5640</c:v>
                </c:pt>
                <c:pt idx="2">
                  <c:v>5849</c:v>
                </c:pt>
                <c:pt idx="3">
                  <c:v>6026</c:v>
                </c:pt>
                <c:pt idx="4">
                  <c:v>6387</c:v>
                </c:pt>
                <c:pt idx="5">
                  <c:v>6373</c:v>
                </c:pt>
                <c:pt idx="6">
                  <c:v>6536</c:v>
                </c:pt>
                <c:pt idx="7">
                  <c:v>6994</c:v>
                </c:pt>
                <c:pt idx="8">
                  <c:v>7508</c:v>
                </c:pt>
                <c:pt idx="9">
                  <c:v>7931</c:v>
                </c:pt>
                <c:pt idx="10">
                  <c:v>8700</c:v>
                </c:pt>
                <c:pt idx="11">
                  <c:v>9062</c:v>
                </c:pt>
                <c:pt idx="12">
                  <c:v>9188</c:v>
                </c:pt>
                <c:pt idx="13">
                  <c:v>9164</c:v>
                </c:pt>
                <c:pt idx="14">
                  <c:v>9974</c:v>
                </c:pt>
                <c:pt idx="15">
                  <c:v>10098</c:v>
                </c:pt>
                <c:pt idx="16">
                  <c:v>10804</c:v>
                </c:pt>
                <c:pt idx="17">
                  <c:v>9928</c:v>
                </c:pt>
                <c:pt idx="18">
                  <c:v>9873</c:v>
                </c:pt>
                <c:pt idx="19">
                  <c:v>9427</c:v>
                </c:pt>
                <c:pt idx="20">
                  <c:v>8649</c:v>
                </c:pt>
                <c:pt idx="21">
                  <c:v>9375</c:v>
                </c:pt>
                <c:pt idx="22">
                  <c:v>9004</c:v>
                </c:pt>
                <c:pt idx="23">
                  <c:v>8848</c:v>
                </c:pt>
                <c:pt idx="24">
                  <c:v>8735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7F-42A8-9290-3272025FEE05}"/>
            </c:ext>
          </c:extLst>
        </c:ser>
        <c:ser>
          <c:idx val="1"/>
          <c:order val="1"/>
          <c:tx>
            <c:strRef>
              <c:f>'Age by Report Year'!$H$68</c:f>
              <c:strCache>
                <c:ptCount val="1"/>
                <c:pt idx="0">
                  <c:v>&gt;=20 and &lt;25 Years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7F-42A8-9290-3272025FEE05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Year'!$I$68:$AG$68</c:f>
              <c:numCache>
                <c:formatCode>General</c:formatCode>
                <c:ptCount val="25"/>
                <c:pt idx="0">
                  <c:v>3765</c:v>
                </c:pt>
                <c:pt idx="1">
                  <c:v>5152</c:v>
                </c:pt>
                <c:pt idx="2">
                  <c:v>4760</c:v>
                </c:pt>
                <c:pt idx="3">
                  <c:v>4060</c:v>
                </c:pt>
                <c:pt idx="4">
                  <c:v>2974</c:v>
                </c:pt>
                <c:pt idx="5">
                  <c:v>1552</c:v>
                </c:pt>
                <c:pt idx="6">
                  <c:v>318</c:v>
                </c:pt>
                <c:pt idx="7">
                  <c:v>142</c:v>
                </c:pt>
                <c:pt idx="8">
                  <c:v>104</c:v>
                </c:pt>
                <c:pt idx="9">
                  <c:v>102</c:v>
                </c:pt>
                <c:pt idx="10">
                  <c:v>219</c:v>
                </c:pt>
                <c:pt idx="11">
                  <c:v>263</c:v>
                </c:pt>
                <c:pt idx="12">
                  <c:v>463</c:v>
                </c:pt>
                <c:pt idx="13">
                  <c:v>712</c:v>
                </c:pt>
                <c:pt idx="14">
                  <c:v>1079</c:v>
                </c:pt>
                <c:pt idx="15">
                  <c:v>1330</c:v>
                </c:pt>
                <c:pt idx="16">
                  <c:v>1433</c:v>
                </c:pt>
                <c:pt idx="17">
                  <c:v>2085</c:v>
                </c:pt>
                <c:pt idx="18">
                  <c:v>2287</c:v>
                </c:pt>
                <c:pt idx="19">
                  <c:v>2674</c:v>
                </c:pt>
                <c:pt idx="20">
                  <c:v>2730</c:v>
                </c:pt>
                <c:pt idx="21">
                  <c:v>2713</c:v>
                </c:pt>
                <c:pt idx="22">
                  <c:v>2200</c:v>
                </c:pt>
                <c:pt idx="23">
                  <c:v>2074</c:v>
                </c:pt>
                <c:pt idx="24">
                  <c:v>1962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7F-42A8-9290-3272025FEE05}"/>
            </c:ext>
          </c:extLst>
        </c:ser>
        <c:ser>
          <c:idx val="0"/>
          <c:order val="2"/>
          <c:tx>
            <c:strRef>
              <c:f>'Age by Report Year'!$H$67</c:f>
              <c:strCache>
                <c:ptCount val="1"/>
                <c:pt idx="0">
                  <c:v>&gt;=25 Years</c:v>
                </c:pt>
              </c:strCache>
            </c:strRef>
          </c:tx>
          <c:spPr>
            <a:solidFill>
              <a:srgbClr val="A60F2D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F-42A8-9290-3272025FEE05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Year'!$I$67:$AG$67</c:f>
              <c:numCache>
                <c:formatCode>General</c:formatCode>
                <c:ptCount val="25"/>
                <c:pt idx="0">
                  <c:v>1868</c:v>
                </c:pt>
                <c:pt idx="1">
                  <c:v>1715</c:v>
                </c:pt>
                <c:pt idx="2">
                  <c:v>1662</c:v>
                </c:pt>
                <c:pt idx="3">
                  <c:v>1970</c:v>
                </c:pt>
                <c:pt idx="4">
                  <c:v>2543</c:v>
                </c:pt>
                <c:pt idx="5">
                  <c:v>3318</c:v>
                </c:pt>
                <c:pt idx="6">
                  <c:v>4161</c:v>
                </c:pt>
                <c:pt idx="7">
                  <c:v>3767</c:v>
                </c:pt>
                <c:pt idx="8">
                  <c:v>3115</c:v>
                </c:pt>
                <c:pt idx="9">
                  <c:v>2383</c:v>
                </c:pt>
                <c:pt idx="10">
                  <c:v>1964</c:v>
                </c:pt>
                <c:pt idx="11">
                  <c:v>1444</c:v>
                </c:pt>
                <c:pt idx="12">
                  <c:v>869</c:v>
                </c:pt>
                <c:pt idx="13">
                  <c:v>616</c:v>
                </c:pt>
                <c:pt idx="14">
                  <c:v>444</c:v>
                </c:pt>
                <c:pt idx="15">
                  <c:v>551</c:v>
                </c:pt>
                <c:pt idx="16">
                  <c:v>532</c:v>
                </c:pt>
                <c:pt idx="17">
                  <c:v>688</c:v>
                </c:pt>
                <c:pt idx="18">
                  <c:v>733</c:v>
                </c:pt>
                <c:pt idx="19">
                  <c:v>928</c:v>
                </c:pt>
                <c:pt idx="20">
                  <c:v>1096</c:v>
                </c:pt>
                <c:pt idx="21">
                  <c:v>1052</c:v>
                </c:pt>
                <c:pt idx="22">
                  <c:v>2019</c:v>
                </c:pt>
                <c:pt idx="23">
                  <c:v>2399</c:v>
                </c:pt>
                <c:pt idx="24">
                  <c:v>2682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7F-42A8-9290-3272025FE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0956895"/>
        <c:axId val="1110946815"/>
      </c:barChart>
      <c:catAx>
        <c:axId val="1110956895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002145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10946815"/>
        <c:crosses val="autoZero"/>
        <c:auto val="1"/>
        <c:lblAlgn val="ctr"/>
        <c:lblOffset val="100"/>
        <c:noMultiLvlLbl val="0"/>
      </c:catAx>
      <c:valAx>
        <c:axId val="1110946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145"/>
              </a:solidFill>
              <a:prstDash val="solid"/>
              <a:round/>
            </a:ln>
            <a:effectLst/>
          </c:spPr>
        </c:majorGridlines>
        <c:numFmt formatCode="#,##0" sourceLinked="0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10956895"/>
        <c:crosses val="autoZero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0"/>
          <c:y val="0.86648802598537533"/>
          <c:w val="1"/>
          <c:h val="7.48816812579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solidFill>
        <a:srgbClr val="002145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xMode val="edge"/>
          <c:yMode val="edge"/>
          <c:x val="5.3157832631642227E-2"/>
          <c:y val="8.5579064294851889E-2"/>
          <c:w val="0.93308961534265611"/>
          <c:h val="0.70602728043252805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'Age by Report Year'!$H$69</c:f>
              <c:strCache>
                <c:ptCount val="1"/>
                <c:pt idx="0">
                  <c:v>&lt;20 Years</c:v>
                </c:pt>
              </c:strCache>
            </c:strRef>
          </c:tx>
          <c:spPr>
            <a:solidFill>
              <a:srgbClr val="002145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15-4DEB-B7C8-3AF4BE3FA409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Year'!$I$69:$AG$69</c:f>
              <c:numCache>
                <c:formatCode>General</c:formatCode>
                <c:ptCount val="25"/>
                <c:pt idx="0">
                  <c:v>5069</c:v>
                </c:pt>
                <c:pt idx="1">
                  <c:v>4506</c:v>
                </c:pt>
                <c:pt idx="2">
                  <c:v>4478</c:v>
                </c:pt>
                <c:pt idx="3">
                  <c:v>4522</c:v>
                </c:pt>
                <c:pt idx="4">
                  <c:v>4437</c:v>
                </c:pt>
                <c:pt idx="5">
                  <c:v>4384</c:v>
                </c:pt>
                <c:pt idx="6">
                  <c:v>4761</c:v>
                </c:pt>
                <c:pt idx="7">
                  <c:v>5108</c:v>
                </c:pt>
                <c:pt idx="8">
                  <c:v>5300</c:v>
                </c:pt>
                <c:pt idx="9">
                  <c:v>4894</c:v>
                </c:pt>
                <c:pt idx="10">
                  <c:v>4693</c:v>
                </c:pt>
                <c:pt idx="11">
                  <c:v>4684</c:v>
                </c:pt>
                <c:pt idx="12">
                  <c:v>4595</c:v>
                </c:pt>
                <c:pt idx="13">
                  <c:v>4872</c:v>
                </c:pt>
                <c:pt idx="14">
                  <c:v>4167</c:v>
                </c:pt>
                <c:pt idx="15">
                  <c:v>4271</c:v>
                </c:pt>
                <c:pt idx="16">
                  <c:v>3762</c:v>
                </c:pt>
                <c:pt idx="17">
                  <c:v>3576</c:v>
                </c:pt>
                <c:pt idx="18">
                  <c:v>3378</c:v>
                </c:pt>
                <c:pt idx="19">
                  <c:v>2691</c:v>
                </c:pt>
                <c:pt idx="20">
                  <c:v>2945</c:v>
                </c:pt>
                <c:pt idx="21">
                  <c:v>2366</c:v>
                </c:pt>
                <c:pt idx="22">
                  <c:v>2201</c:v>
                </c:pt>
                <c:pt idx="23">
                  <c:v>2238</c:v>
                </c:pt>
                <c:pt idx="24">
                  <c:v>2268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15-4DEB-B7C8-3AF4BE3FA409}"/>
            </c:ext>
          </c:extLst>
        </c:ser>
        <c:ser>
          <c:idx val="1"/>
          <c:order val="1"/>
          <c:tx>
            <c:strRef>
              <c:f>'Age by Report Year'!$H$68</c:f>
              <c:strCache>
                <c:ptCount val="1"/>
                <c:pt idx="0">
                  <c:v>&gt;=20 and &lt;25 Years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15-4DEB-B7C8-3AF4BE3FA409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Year'!$I$68:$AG$68</c:f>
              <c:numCache>
                <c:formatCode>General</c:formatCode>
                <c:ptCount val="25"/>
                <c:pt idx="0">
                  <c:v>1498</c:v>
                </c:pt>
                <c:pt idx="1">
                  <c:v>1832</c:v>
                </c:pt>
                <c:pt idx="2">
                  <c:v>1677</c:v>
                </c:pt>
                <c:pt idx="3">
                  <c:v>1261</c:v>
                </c:pt>
                <c:pt idx="4">
                  <c:v>1171</c:v>
                </c:pt>
                <c:pt idx="5">
                  <c:v>1007</c:v>
                </c:pt>
                <c:pt idx="6">
                  <c:v>603</c:v>
                </c:pt>
                <c:pt idx="7">
                  <c:v>400</c:v>
                </c:pt>
                <c:pt idx="8">
                  <c:v>527</c:v>
                </c:pt>
                <c:pt idx="9">
                  <c:v>728</c:v>
                </c:pt>
                <c:pt idx="10">
                  <c:v>847</c:v>
                </c:pt>
                <c:pt idx="11">
                  <c:v>963</c:v>
                </c:pt>
                <c:pt idx="12">
                  <c:v>1213</c:v>
                </c:pt>
                <c:pt idx="13">
                  <c:v>1223</c:v>
                </c:pt>
                <c:pt idx="14">
                  <c:v>972</c:v>
                </c:pt>
                <c:pt idx="15">
                  <c:v>759</c:v>
                </c:pt>
                <c:pt idx="16">
                  <c:v>1190</c:v>
                </c:pt>
                <c:pt idx="17">
                  <c:v>1419</c:v>
                </c:pt>
                <c:pt idx="18">
                  <c:v>1636</c:v>
                </c:pt>
                <c:pt idx="19">
                  <c:v>1874</c:v>
                </c:pt>
                <c:pt idx="20">
                  <c:v>1840</c:v>
                </c:pt>
                <c:pt idx="21">
                  <c:v>1678</c:v>
                </c:pt>
                <c:pt idx="22">
                  <c:v>1316</c:v>
                </c:pt>
                <c:pt idx="23">
                  <c:v>1004</c:v>
                </c:pt>
                <c:pt idx="24">
                  <c:v>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15-4DEB-B7C8-3AF4BE3FA409}"/>
            </c:ext>
          </c:extLst>
        </c:ser>
        <c:ser>
          <c:idx val="0"/>
          <c:order val="2"/>
          <c:tx>
            <c:strRef>
              <c:f>'Age by Report Year'!$H$67</c:f>
              <c:strCache>
                <c:ptCount val="1"/>
                <c:pt idx="0">
                  <c:v>&gt;=25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15-4DEB-B7C8-3AF4BE3FA409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Year'!$I$67:$AG$67</c:f>
              <c:numCache>
                <c:formatCode>General</c:formatCode>
                <c:ptCount val="25"/>
                <c:pt idx="0">
                  <c:v>624</c:v>
                </c:pt>
                <c:pt idx="1">
                  <c:v>832</c:v>
                </c:pt>
                <c:pt idx="2">
                  <c:v>737</c:v>
                </c:pt>
                <c:pt idx="3">
                  <c:v>712</c:v>
                </c:pt>
                <c:pt idx="4">
                  <c:v>767</c:v>
                </c:pt>
                <c:pt idx="5">
                  <c:v>1119</c:v>
                </c:pt>
                <c:pt idx="6">
                  <c:v>1506</c:v>
                </c:pt>
                <c:pt idx="7">
                  <c:v>1618</c:v>
                </c:pt>
                <c:pt idx="8">
                  <c:v>1460</c:v>
                </c:pt>
                <c:pt idx="9">
                  <c:v>1460</c:v>
                </c:pt>
                <c:pt idx="10">
                  <c:v>1491</c:v>
                </c:pt>
                <c:pt idx="11">
                  <c:v>1580</c:v>
                </c:pt>
                <c:pt idx="12">
                  <c:v>1466</c:v>
                </c:pt>
                <c:pt idx="13">
                  <c:v>1230</c:v>
                </c:pt>
                <c:pt idx="14">
                  <c:v>1264</c:v>
                </c:pt>
                <c:pt idx="15">
                  <c:v>1332</c:v>
                </c:pt>
                <c:pt idx="16">
                  <c:v>1176</c:v>
                </c:pt>
                <c:pt idx="17">
                  <c:v>1123</c:v>
                </c:pt>
                <c:pt idx="18">
                  <c:v>1234</c:v>
                </c:pt>
                <c:pt idx="19">
                  <c:v>1196</c:v>
                </c:pt>
                <c:pt idx="20">
                  <c:v>1051</c:v>
                </c:pt>
                <c:pt idx="21">
                  <c:v>1113</c:v>
                </c:pt>
                <c:pt idx="22">
                  <c:v>1544</c:v>
                </c:pt>
                <c:pt idx="23">
                  <c:v>1846</c:v>
                </c:pt>
                <c:pt idx="24">
                  <c:v>2054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15-4DEB-B7C8-3AF4BE3FA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0956895"/>
        <c:axId val="1110946815"/>
      </c:barChart>
      <c:catAx>
        <c:axId val="1110956895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002145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10946815"/>
        <c:crosses val="autoZero"/>
        <c:auto val="1"/>
        <c:lblAlgn val="ctr"/>
        <c:lblOffset val="100"/>
        <c:noMultiLvlLbl val="0"/>
      </c:catAx>
      <c:valAx>
        <c:axId val="1110946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145"/>
              </a:solidFill>
              <a:prstDash val="solid"/>
              <a:round/>
            </a:ln>
            <a:effectLst/>
          </c:spPr>
        </c:majorGridlines>
        <c:numFmt formatCode="#,##0" sourceLinked="0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10956895"/>
        <c:crosses val="autoZero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0"/>
          <c:y val="0.86648802598537533"/>
          <c:w val="1"/>
          <c:h val="7.48816812579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solidFill>
        <a:srgbClr val="002145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xMode val="edge"/>
          <c:yMode val="edge"/>
          <c:x val="5.3157832631642227E-2"/>
          <c:y val="8.5579064294851889E-2"/>
          <c:w val="0.93308961534265611"/>
          <c:h val="0.70602728043252805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'Age by Report Year'!$H$69</c:f>
              <c:strCache>
                <c:ptCount val="1"/>
                <c:pt idx="0">
                  <c:v>&lt;20 Years</c:v>
                </c:pt>
              </c:strCache>
            </c:strRef>
          </c:tx>
          <c:spPr>
            <a:solidFill>
              <a:srgbClr val="002145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22-4980-A897-C0066183DCCF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Year'!$I$69:$AG$69</c:f>
              <c:numCache>
                <c:formatCode>General</c:formatCode>
                <c:ptCount val="25"/>
                <c:pt idx="0">
                  <c:v>918</c:v>
                </c:pt>
                <c:pt idx="1">
                  <c:v>815</c:v>
                </c:pt>
                <c:pt idx="2">
                  <c:v>892</c:v>
                </c:pt>
                <c:pt idx="3">
                  <c:v>957</c:v>
                </c:pt>
                <c:pt idx="4">
                  <c:v>1062</c:v>
                </c:pt>
                <c:pt idx="5">
                  <c:v>1140</c:v>
                </c:pt>
                <c:pt idx="6">
                  <c:v>1272</c:v>
                </c:pt>
                <c:pt idx="7">
                  <c:v>1336</c:v>
                </c:pt>
                <c:pt idx="8">
                  <c:v>1563</c:v>
                </c:pt>
                <c:pt idx="9">
                  <c:v>1770</c:v>
                </c:pt>
                <c:pt idx="10">
                  <c:v>1901</c:v>
                </c:pt>
                <c:pt idx="11">
                  <c:v>1932</c:v>
                </c:pt>
                <c:pt idx="12">
                  <c:v>2091</c:v>
                </c:pt>
                <c:pt idx="13">
                  <c:v>2384</c:v>
                </c:pt>
                <c:pt idx="14">
                  <c:v>2540</c:v>
                </c:pt>
                <c:pt idx="15">
                  <c:v>2651</c:v>
                </c:pt>
                <c:pt idx="16">
                  <c:v>2721</c:v>
                </c:pt>
                <c:pt idx="17">
                  <c:v>2692</c:v>
                </c:pt>
                <c:pt idx="18">
                  <c:v>2651</c:v>
                </c:pt>
                <c:pt idx="19">
                  <c:v>2938</c:v>
                </c:pt>
                <c:pt idx="20">
                  <c:v>2939</c:v>
                </c:pt>
                <c:pt idx="21">
                  <c:v>3010</c:v>
                </c:pt>
                <c:pt idx="22">
                  <c:v>2952</c:v>
                </c:pt>
                <c:pt idx="23">
                  <c:v>2697</c:v>
                </c:pt>
                <c:pt idx="24">
                  <c:v>2805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22-4980-A897-C0066183DCCF}"/>
            </c:ext>
          </c:extLst>
        </c:ser>
        <c:ser>
          <c:idx val="1"/>
          <c:order val="1"/>
          <c:tx>
            <c:strRef>
              <c:f>'Age by Report Year'!$H$68</c:f>
              <c:strCache>
                <c:ptCount val="1"/>
                <c:pt idx="0">
                  <c:v>&gt;=20 and &lt;25 Years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22-4980-A897-C0066183DCCF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Year'!$I$68:$AG$68</c:f>
              <c:numCache>
                <c:formatCode>General</c:formatCode>
                <c:ptCount val="25"/>
                <c:pt idx="0">
                  <c:v>627</c:v>
                </c:pt>
                <c:pt idx="1">
                  <c:v>658</c:v>
                </c:pt>
                <c:pt idx="2">
                  <c:v>576</c:v>
                </c:pt>
                <c:pt idx="3">
                  <c:v>481</c:v>
                </c:pt>
                <c:pt idx="4">
                  <c:v>390</c:v>
                </c:pt>
                <c:pt idx="5">
                  <c:v>177</c:v>
                </c:pt>
                <c:pt idx="6">
                  <c:v>66</c:v>
                </c:pt>
                <c:pt idx="7">
                  <c:v>40</c:v>
                </c:pt>
                <c:pt idx="8">
                  <c:v>18</c:v>
                </c:pt>
                <c:pt idx="9">
                  <c:v>16</c:v>
                </c:pt>
                <c:pt idx="10">
                  <c:v>56</c:v>
                </c:pt>
                <c:pt idx="11">
                  <c:v>138</c:v>
                </c:pt>
                <c:pt idx="12">
                  <c:v>228</c:v>
                </c:pt>
                <c:pt idx="13">
                  <c:v>264</c:v>
                </c:pt>
                <c:pt idx="14">
                  <c:v>279</c:v>
                </c:pt>
                <c:pt idx="15">
                  <c:v>346</c:v>
                </c:pt>
                <c:pt idx="16">
                  <c:v>305</c:v>
                </c:pt>
                <c:pt idx="17">
                  <c:v>272</c:v>
                </c:pt>
                <c:pt idx="18">
                  <c:v>302</c:v>
                </c:pt>
                <c:pt idx="19">
                  <c:v>364</c:v>
                </c:pt>
                <c:pt idx="20">
                  <c:v>335</c:v>
                </c:pt>
                <c:pt idx="21">
                  <c:v>315</c:v>
                </c:pt>
                <c:pt idx="22">
                  <c:v>328</c:v>
                </c:pt>
                <c:pt idx="23">
                  <c:v>543</c:v>
                </c:pt>
                <c:pt idx="24">
                  <c:v>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22-4980-A897-C0066183DCCF}"/>
            </c:ext>
          </c:extLst>
        </c:ser>
        <c:ser>
          <c:idx val="0"/>
          <c:order val="2"/>
          <c:tx>
            <c:strRef>
              <c:f>'Age by Report Year'!$H$67</c:f>
              <c:strCache>
                <c:ptCount val="1"/>
                <c:pt idx="0">
                  <c:v>&gt;=25 Years</c:v>
                </c:pt>
              </c:strCache>
            </c:strRef>
          </c:tx>
          <c:spPr>
            <a:solidFill>
              <a:srgbClr val="A60F2D"/>
            </a:solidFill>
            <a:ln>
              <a:noFill/>
            </a:ln>
            <a:effectLst/>
          </c:spPr>
          <c:invertIfNegative val="0"/>
          <c:dLbls>
            <c:dLbl>
              <c:idx val="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22-4980-A897-C0066183DCCF}"/>
                </c:ext>
              </c:extLst>
            </c:dLbl>
            <c:numFmt formatCode="#,##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'Age by Report Year'!$I$66:$AG$66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'Age by Report Year'!$I$67:$AG$67</c:f>
              <c:numCache>
                <c:formatCode>General</c:formatCode>
                <c:ptCount val="25"/>
                <c:pt idx="0">
                  <c:v>985</c:v>
                </c:pt>
                <c:pt idx="1">
                  <c:v>920</c:v>
                </c:pt>
                <c:pt idx="2">
                  <c:v>987</c:v>
                </c:pt>
                <c:pt idx="3">
                  <c:v>1041</c:v>
                </c:pt>
                <c:pt idx="4">
                  <c:v>1112</c:v>
                </c:pt>
                <c:pt idx="5">
                  <c:v>1137</c:v>
                </c:pt>
                <c:pt idx="6">
                  <c:v>1329</c:v>
                </c:pt>
                <c:pt idx="7">
                  <c:v>1368</c:v>
                </c:pt>
                <c:pt idx="8">
                  <c:v>1338</c:v>
                </c:pt>
                <c:pt idx="9">
                  <c:v>1132</c:v>
                </c:pt>
                <c:pt idx="10">
                  <c:v>963</c:v>
                </c:pt>
                <c:pt idx="11">
                  <c:v>957</c:v>
                </c:pt>
                <c:pt idx="12">
                  <c:v>823</c:v>
                </c:pt>
                <c:pt idx="13">
                  <c:v>729</c:v>
                </c:pt>
                <c:pt idx="14">
                  <c:v>677</c:v>
                </c:pt>
                <c:pt idx="15">
                  <c:v>640</c:v>
                </c:pt>
                <c:pt idx="16">
                  <c:v>639</c:v>
                </c:pt>
                <c:pt idx="17">
                  <c:v>607</c:v>
                </c:pt>
                <c:pt idx="18">
                  <c:v>563</c:v>
                </c:pt>
                <c:pt idx="19">
                  <c:v>602</c:v>
                </c:pt>
                <c:pt idx="20">
                  <c:v>622</c:v>
                </c:pt>
                <c:pt idx="21">
                  <c:v>517</c:v>
                </c:pt>
                <c:pt idx="22">
                  <c:v>568</c:v>
                </c:pt>
                <c:pt idx="23">
                  <c:v>707</c:v>
                </c:pt>
                <c:pt idx="24">
                  <c:v>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22-4980-A897-C0066183D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0956895"/>
        <c:axId val="1110946815"/>
      </c:barChart>
      <c:catAx>
        <c:axId val="1110956895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002145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10946815"/>
        <c:crosses val="autoZero"/>
        <c:auto val="1"/>
        <c:lblAlgn val="ctr"/>
        <c:lblOffset val="100"/>
        <c:noMultiLvlLbl val="0"/>
      </c:catAx>
      <c:valAx>
        <c:axId val="1110946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145"/>
              </a:solidFill>
              <a:prstDash val="solid"/>
              <a:round/>
            </a:ln>
            <a:effectLst/>
          </c:spPr>
        </c:majorGridlines>
        <c:numFmt formatCode="#,##0" sourceLinked="0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10956895"/>
        <c:crosses val="autoZero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0"/>
          <c:y val="0.86648802598537533"/>
          <c:w val="1"/>
          <c:h val="7.48816812579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solidFill>
        <a:srgbClr val="002145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5.3157832631642227E-2"/>
          <c:y val="8.5579064294851889E-2"/>
          <c:w val="0.90142111930678415"/>
          <c:h val="0.70602728043252805"/>
        </c:manualLayout>
      </c:layout>
      <c:barChart>
        <c:barDir val="col"/>
        <c:grouping val="clustered"/>
        <c:varyColors val="0"/>
        <c:ser>
          <c:idx val="8"/>
          <c:order val="0"/>
          <c:tx>
            <c:strRef>
              <c:f>Summary!$A$11</c:f>
              <c:strCache>
                <c:ptCount val="1"/>
                <c:pt idx="0">
                  <c:v>U.S. Total</c:v>
                </c:pt>
              </c:strCache>
            </c:strRef>
          </c:tx>
          <c:spPr>
            <a:solidFill>
              <a:srgbClr val="002145"/>
            </a:solidFill>
            <a:ln>
              <a:noFill/>
            </a:ln>
            <a:effectLst/>
          </c:spPr>
          <c:invertIfNegative val="0"/>
          <c:cat>
            <c:numRef>
              <c:f>Summary!$B$17:$BR$17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Summary!$B$11:$BR$11</c:f>
              <c:numCache>
                <c:formatCode>#,##0</c:formatCode>
                <c:ptCount val="26"/>
                <c:pt idx="0">
                  <c:v>112612</c:v>
                </c:pt>
                <c:pt idx="1">
                  <c:v>110279</c:v>
                </c:pt>
                <c:pt idx="2">
                  <c:v>97274</c:v>
                </c:pt>
                <c:pt idx="3">
                  <c:v>109404</c:v>
                </c:pt>
                <c:pt idx="4">
                  <c:v>110270</c:v>
                </c:pt>
                <c:pt idx="5">
                  <c:v>112643</c:v>
                </c:pt>
                <c:pt idx="6">
                  <c:v>113453</c:v>
                </c:pt>
                <c:pt idx="7">
                  <c:v>135788</c:v>
                </c:pt>
                <c:pt idx="8">
                  <c:v>113386</c:v>
                </c:pt>
                <c:pt idx="9">
                  <c:v>119322</c:v>
                </c:pt>
                <c:pt idx="10">
                  <c:v>126670</c:v>
                </c:pt>
                <c:pt idx="11">
                  <c:v>106727</c:v>
                </c:pt>
                <c:pt idx="12">
                  <c:v>84369</c:v>
                </c:pt>
                <c:pt idx="13">
                  <c:v>131089</c:v>
                </c:pt>
                <c:pt idx="14">
                  <c:v>130353</c:v>
                </c:pt>
                <c:pt idx="15">
                  <c:v>131212</c:v>
                </c:pt>
                <c:pt idx="16">
                  <c:v>152062</c:v>
                </c:pt>
                <c:pt idx="17">
                  <c:v>149870</c:v>
                </c:pt>
                <c:pt idx="18">
                  <c:v>128222</c:v>
                </c:pt>
                <c:pt idx="19">
                  <c:v>122665</c:v>
                </c:pt>
                <c:pt idx="20">
                  <c:v>165918</c:v>
                </c:pt>
                <c:pt idx="21">
                  <c:v>150740</c:v>
                </c:pt>
                <c:pt idx="22">
                  <c:v>119665</c:v>
                </c:pt>
                <c:pt idx="23">
                  <c:v>129808</c:v>
                </c:pt>
                <c:pt idx="24">
                  <c:v>141481</c:v>
                </c:pt>
                <c:pt idx="25">
                  <c:v>145604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9-406A-A2C5-4E68F6DD8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3786015"/>
        <c:axId val="576758031"/>
      </c:barChart>
      <c:lineChart>
        <c:grouping val="standard"/>
        <c:varyColors val="0"/>
        <c:ser>
          <c:idx val="2"/>
          <c:order val="1"/>
          <c:tx>
            <c:strRef>
              <c:f>Summary!$A$5</c:f>
              <c:strCache>
                <c:ptCount val="1"/>
                <c:pt idx="0">
                  <c:v>Corn</c:v>
                </c:pt>
              </c:strCache>
            </c:strRef>
          </c:tx>
          <c:spPr>
            <a:ln w="28575" cap="rnd">
              <a:solidFill>
                <a:srgbClr val="A60F2D"/>
              </a:solidFill>
              <a:round/>
            </a:ln>
            <a:effectLst/>
          </c:spPr>
          <c:marker>
            <c:symbol val="none"/>
          </c:marker>
          <c:cat>
            <c:numRef>
              <c:f>Summary!$B$17:$BR$17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Summary!$B$5:$BR$5</c:f>
              <c:numCache>
                <c:formatCode>#,##0</c:formatCode>
                <c:ptCount val="26"/>
                <c:pt idx="0">
                  <c:v>49313</c:v>
                </c:pt>
                <c:pt idx="1">
                  <c:v>48383</c:v>
                </c:pt>
                <c:pt idx="2">
                  <c:v>40334</c:v>
                </c:pt>
                <c:pt idx="3">
                  <c:v>48258</c:v>
                </c:pt>
                <c:pt idx="4">
                  <c:v>46181</c:v>
                </c:pt>
                <c:pt idx="5">
                  <c:v>54201</c:v>
                </c:pt>
                <c:pt idx="6">
                  <c:v>53987</c:v>
                </c:pt>
                <c:pt idx="7">
                  <c:v>61913</c:v>
                </c:pt>
                <c:pt idx="8">
                  <c:v>46965</c:v>
                </c:pt>
                <c:pt idx="9">
                  <c:v>50270</c:v>
                </c:pt>
                <c:pt idx="10">
                  <c:v>46508</c:v>
                </c:pt>
                <c:pt idx="11">
                  <c:v>39096</c:v>
                </c:pt>
                <c:pt idx="12">
                  <c:v>18545</c:v>
                </c:pt>
                <c:pt idx="13">
                  <c:v>48790</c:v>
                </c:pt>
                <c:pt idx="14">
                  <c:v>47421</c:v>
                </c:pt>
                <c:pt idx="15">
                  <c:v>48228</c:v>
                </c:pt>
                <c:pt idx="16">
                  <c:v>58313</c:v>
                </c:pt>
                <c:pt idx="17">
                  <c:v>61906</c:v>
                </c:pt>
                <c:pt idx="18">
                  <c:v>52538</c:v>
                </c:pt>
                <c:pt idx="19">
                  <c:v>45175</c:v>
                </c:pt>
                <c:pt idx="20">
                  <c:v>69775</c:v>
                </c:pt>
                <c:pt idx="21">
                  <c:v>62802</c:v>
                </c:pt>
                <c:pt idx="22">
                  <c:v>42217</c:v>
                </c:pt>
                <c:pt idx="23">
                  <c:v>58226</c:v>
                </c:pt>
                <c:pt idx="24">
                  <c:v>66043</c:v>
                </c:pt>
                <c:pt idx="25">
                  <c:v>67948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39-406A-A2C5-4E68F6DD8FB5}"/>
            </c:ext>
          </c:extLst>
        </c:ser>
        <c:ser>
          <c:idx val="5"/>
          <c:order val="2"/>
          <c:tx>
            <c:strRef>
              <c:f>Summary!$A$8</c:f>
              <c:strCache>
                <c:ptCount val="1"/>
                <c:pt idx="0">
                  <c:v>Soybeans</c:v>
                </c:pt>
              </c:strCache>
            </c:strRef>
          </c:tx>
          <c:spPr>
            <a:ln w="28575" cap="rnd">
              <a:solidFill>
                <a:srgbClr val="FFCC00"/>
              </a:solidFill>
              <a:round/>
            </a:ln>
            <a:effectLst/>
          </c:spPr>
          <c:marker>
            <c:symbol val="none"/>
          </c:marker>
          <c:cat>
            <c:numRef>
              <c:f>Summary!$B$17:$BR$17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Summary!$B$8:$BR$8</c:f>
              <c:numCache>
                <c:formatCode>#,##0</c:formatCode>
                <c:ptCount val="26"/>
                <c:pt idx="0">
                  <c:v>27103</c:v>
                </c:pt>
                <c:pt idx="1">
                  <c:v>28948</c:v>
                </c:pt>
                <c:pt idx="2">
                  <c:v>28423</c:v>
                </c:pt>
                <c:pt idx="3">
                  <c:v>24128</c:v>
                </c:pt>
                <c:pt idx="4">
                  <c:v>29860</c:v>
                </c:pt>
                <c:pt idx="5">
                  <c:v>25579</c:v>
                </c:pt>
                <c:pt idx="6">
                  <c:v>30386</c:v>
                </c:pt>
                <c:pt idx="7">
                  <c:v>31538</c:v>
                </c:pt>
                <c:pt idx="8">
                  <c:v>34817</c:v>
                </c:pt>
                <c:pt idx="9">
                  <c:v>40798</c:v>
                </c:pt>
                <c:pt idx="10">
                  <c:v>40959</c:v>
                </c:pt>
                <c:pt idx="11">
                  <c:v>37186</c:v>
                </c:pt>
                <c:pt idx="12">
                  <c:v>36129</c:v>
                </c:pt>
                <c:pt idx="13">
                  <c:v>44594</c:v>
                </c:pt>
                <c:pt idx="14">
                  <c:v>50136</c:v>
                </c:pt>
                <c:pt idx="15">
                  <c:v>52869</c:v>
                </c:pt>
                <c:pt idx="16">
                  <c:v>58964</c:v>
                </c:pt>
                <c:pt idx="17">
                  <c:v>58071</c:v>
                </c:pt>
                <c:pt idx="18">
                  <c:v>47721</c:v>
                </c:pt>
                <c:pt idx="19">
                  <c:v>45800</c:v>
                </c:pt>
                <c:pt idx="20">
                  <c:v>61664</c:v>
                </c:pt>
                <c:pt idx="21">
                  <c:v>58570</c:v>
                </c:pt>
                <c:pt idx="22">
                  <c:v>53874</c:v>
                </c:pt>
                <c:pt idx="23">
                  <c:v>46128</c:v>
                </c:pt>
                <c:pt idx="24">
                  <c:v>50349</c:v>
                </c:pt>
                <c:pt idx="25">
                  <c:v>49396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39-406A-A2C5-4E68F6DD8FB5}"/>
            </c:ext>
          </c:extLst>
        </c:ser>
        <c:ser>
          <c:idx val="6"/>
          <c:order val="3"/>
          <c:tx>
            <c:strRef>
              <c:f>Summary!$A$9</c:f>
              <c:strCache>
                <c:ptCount val="1"/>
                <c:pt idx="0">
                  <c:v>Wheat</c:v>
                </c:pt>
              </c:strCache>
            </c:strRef>
          </c:tx>
          <c:spPr>
            <a:ln w="28575" cap="rnd">
              <a:solidFill>
                <a:srgbClr val="66C010"/>
              </a:solidFill>
              <a:round/>
            </a:ln>
            <a:effectLst/>
          </c:spPr>
          <c:marker>
            <c:symbol val="none"/>
          </c:marker>
          <c:cat>
            <c:numRef>
              <c:f>Summary!$B$17:$BR$17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Summary!$B$9:$BR$9</c:f>
              <c:numCache>
                <c:formatCode>#,##0</c:formatCode>
                <c:ptCount val="26"/>
                <c:pt idx="0">
                  <c:v>28904</c:v>
                </c:pt>
                <c:pt idx="1">
                  <c:v>26190</c:v>
                </c:pt>
                <c:pt idx="2">
                  <c:v>23139</c:v>
                </c:pt>
                <c:pt idx="3">
                  <c:v>31524</c:v>
                </c:pt>
                <c:pt idx="4">
                  <c:v>29009</c:v>
                </c:pt>
                <c:pt idx="5">
                  <c:v>27291</c:v>
                </c:pt>
                <c:pt idx="6">
                  <c:v>24725</c:v>
                </c:pt>
                <c:pt idx="7">
                  <c:v>34363</c:v>
                </c:pt>
                <c:pt idx="8">
                  <c:v>27635</c:v>
                </c:pt>
                <c:pt idx="9">
                  <c:v>23931</c:v>
                </c:pt>
                <c:pt idx="10">
                  <c:v>35147</c:v>
                </c:pt>
                <c:pt idx="11">
                  <c:v>28606</c:v>
                </c:pt>
                <c:pt idx="12">
                  <c:v>27544</c:v>
                </c:pt>
                <c:pt idx="13">
                  <c:v>32012</c:v>
                </c:pt>
                <c:pt idx="14">
                  <c:v>23523</c:v>
                </c:pt>
                <c:pt idx="15">
                  <c:v>21168</c:v>
                </c:pt>
                <c:pt idx="16">
                  <c:v>28600</c:v>
                </c:pt>
                <c:pt idx="17">
                  <c:v>24658</c:v>
                </c:pt>
                <c:pt idx="18">
                  <c:v>25503</c:v>
                </c:pt>
                <c:pt idx="19">
                  <c:v>26373</c:v>
                </c:pt>
                <c:pt idx="20">
                  <c:v>27048</c:v>
                </c:pt>
                <c:pt idx="21">
                  <c:v>21656</c:v>
                </c:pt>
                <c:pt idx="22">
                  <c:v>20730</c:v>
                </c:pt>
                <c:pt idx="23">
                  <c:v>19241</c:v>
                </c:pt>
                <c:pt idx="24">
                  <c:v>22317</c:v>
                </c:pt>
                <c:pt idx="25">
                  <c:v>21772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39-406A-A2C5-4E68F6DD8FB5}"/>
            </c:ext>
          </c:extLst>
        </c:ser>
        <c:ser>
          <c:idx val="4"/>
          <c:order val="4"/>
          <c:tx>
            <c:strRef>
              <c:f>Summary!$A$7</c:f>
              <c:strCache>
                <c:ptCount val="1"/>
                <c:pt idx="0">
                  <c:v>Sorghum</c:v>
                </c:pt>
              </c:strCache>
            </c:strRef>
          </c:tx>
          <c:spPr>
            <a:ln w="28575" cap="rnd">
              <a:solidFill>
                <a:srgbClr val="05B5C1"/>
              </a:solidFill>
              <a:round/>
            </a:ln>
            <a:effectLst/>
          </c:spPr>
          <c:marker>
            <c:symbol val="none"/>
          </c:marker>
          <c:cat>
            <c:numRef>
              <c:f>Summary!$B$17:$BR$17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Summary!$B$7:$BR$7</c:f>
              <c:numCache>
                <c:formatCode>#,##0</c:formatCode>
                <c:ptCount val="26"/>
                <c:pt idx="0">
                  <c:v>6009</c:v>
                </c:pt>
                <c:pt idx="1">
                  <c:v>6142</c:v>
                </c:pt>
                <c:pt idx="2">
                  <c:v>4681</c:v>
                </c:pt>
                <c:pt idx="3">
                  <c:v>5049</c:v>
                </c:pt>
                <c:pt idx="4">
                  <c:v>4675</c:v>
                </c:pt>
                <c:pt idx="5">
                  <c:v>4936</c:v>
                </c:pt>
                <c:pt idx="6">
                  <c:v>3876</c:v>
                </c:pt>
                <c:pt idx="7">
                  <c:v>7030</c:v>
                </c:pt>
                <c:pt idx="8">
                  <c:v>3632</c:v>
                </c:pt>
                <c:pt idx="9">
                  <c:v>4169</c:v>
                </c:pt>
                <c:pt idx="10">
                  <c:v>3850</c:v>
                </c:pt>
                <c:pt idx="11">
                  <c:v>1611</c:v>
                </c:pt>
                <c:pt idx="12">
                  <c:v>1938</c:v>
                </c:pt>
                <c:pt idx="13">
                  <c:v>5359</c:v>
                </c:pt>
                <c:pt idx="14">
                  <c:v>8935</c:v>
                </c:pt>
                <c:pt idx="15">
                  <c:v>8683</c:v>
                </c:pt>
                <c:pt idx="16">
                  <c:v>6040</c:v>
                </c:pt>
                <c:pt idx="17">
                  <c:v>5089</c:v>
                </c:pt>
                <c:pt idx="18">
                  <c:v>2328</c:v>
                </c:pt>
                <c:pt idx="19">
                  <c:v>5162</c:v>
                </c:pt>
                <c:pt idx="20">
                  <c:v>7085</c:v>
                </c:pt>
                <c:pt idx="21">
                  <c:v>7515</c:v>
                </c:pt>
                <c:pt idx="22">
                  <c:v>2770</c:v>
                </c:pt>
                <c:pt idx="23">
                  <c:v>6075</c:v>
                </c:pt>
                <c:pt idx="24">
                  <c:v>2540</c:v>
                </c:pt>
                <c:pt idx="25">
                  <c:v>6350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439-406A-A2C5-4E68F6DD8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0437695"/>
        <c:axId val="620441055"/>
        <c:extLst>
          <c:ext xmlns:c15="http://schemas.microsoft.com/office/drawing/2012/chart" uri="{02D57815-91ED-43cb-92C2-25804820EDAC}">
            <c15:filteredLineSeries>
              <c15:ser>
                <c:idx val="1"/>
                <c:order val="5"/>
                <c:tx>
                  <c:strRef>
                    <c:extLst>
                      <c:ext uri="{02D57815-91ED-43cb-92C2-25804820EDAC}">
                        <c15:formulaRef>
                          <c15:sqref>Summary!$A$4</c15:sqref>
                        </c15:formulaRef>
                      </c:ext>
                    </c:extLst>
                    <c:strCache>
                      <c:ptCount val="1"/>
                      <c:pt idx="0">
                        <c:v>Barley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Summary!$B$17:$BR$17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  <c:pt idx="25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Summary!$B$4:$BJ$4</c15:sqref>
                        </c15:formulaRef>
                      </c:ext>
                    </c:extLst>
                    <c:numCache>
                      <c:formatCode>#,##0</c:formatCode>
                      <c:ptCount val="25"/>
                      <c:pt idx="0">
                        <c:v>1258</c:v>
                      </c:pt>
                      <c:pt idx="1">
                        <c:v>575</c:v>
                      </c:pt>
                      <c:pt idx="2">
                        <c:v>659</c:v>
                      </c:pt>
                      <c:pt idx="3">
                        <c:v>409</c:v>
                      </c:pt>
                      <c:pt idx="4">
                        <c:v>506</c:v>
                      </c:pt>
                      <c:pt idx="5">
                        <c:v>606</c:v>
                      </c:pt>
                      <c:pt idx="6">
                        <c:v>441</c:v>
                      </c:pt>
                      <c:pt idx="7">
                        <c:v>902</c:v>
                      </c:pt>
                      <c:pt idx="8">
                        <c:v>288</c:v>
                      </c:pt>
                      <c:pt idx="9">
                        <c:v>123</c:v>
                      </c:pt>
                      <c:pt idx="10">
                        <c:v>165</c:v>
                      </c:pt>
                      <c:pt idx="11">
                        <c:v>193</c:v>
                      </c:pt>
                      <c:pt idx="12">
                        <c:v>193</c:v>
                      </c:pt>
                      <c:pt idx="13">
                        <c:v>311</c:v>
                      </c:pt>
                      <c:pt idx="14">
                        <c:v>311</c:v>
                      </c:pt>
                      <c:pt idx="15">
                        <c:v>235</c:v>
                      </c:pt>
                      <c:pt idx="16">
                        <c:v>95</c:v>
                      </c:pt>
                      <c:pt idx="17">
                        <c:v>111</c:v>
                      </c:pt>
                      <c:pt idx="18">
                        <c:v>107</c:v>
                      </c:pt>
                      <c:pt idx="19">
                        <c:v>125</c:v>
                      </c:pt>
                      <c:pt idx="20">
                        <c:v>300</c:v>
                      </c:pt>
                      <c:pt idx="21">
                        <c:v>160</c:v>
                      </c:pt>
                      <c:pt idx="22">
                        <c:v>46</c:v>
                      </c:pt>
                      <c:pt idx="23">
                        <c:v>109</c:v>
                      </c:pt>
                      <c:pt idx="24">
                        <c:v>196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7439-406A-A2C5-4E68F6DD8FB5}"/>
                  </c:ext>
                </c:extLst>
              </c15:ser>
            </c15:filteredLineSeries>
            <c15:filteredLineSeries>
              <c15:ser>
                <c:idx val="3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Summary!$A$6</c15:sqref>
                        </c15:formulaRef>
                      </c:ext>
                    </c:extLst>
                    <c:strCache>
                      <c:ptCount val="1"/>
                      <c:pt idx="0">
                        <c:v>Oats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Summary!$B$17:$BR$17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  <c:pt idx="25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Summary!$B$6:$BJ$6</c15:sqref>
                        </c15:formulaRef>
                      </c:ext>
                    </c:extLst>
                    <c:numCache>
                      <c:formatCode>#,##0</c:formatCode>
                      <c:ptCount val="25"/>
                      <c:pt idx="0">
                        <c:v>25</c:v>
                      </c:pt>
                      <c:pt idx="1">
                        <c:v>41</c:v>
                      </c:pt>
                      <c:pt idx="2">
                        <c:v>38</c:v>
                      </c:pt>
                      <c:pt idx="3">
                        <c:v>36</c:v>
                      </c:pt>
                      <c:pt idx="4">
                        <c:v>39</c:v>
                      </c:pt>
                      <c:pt idx="5">
                        <c:v>30</c:v>
                      </c:pt>
                      <c:pt idx="6">
                        <c:v>38</c:v>
                      </c:pt>
                      <c:pt idx="7">
                        <c:v>42</c:v>
                      </c:pt>
                      <c:pt idx="8">
                        <c:v>49</c:v>
                      </c:pt>
                      <c:pt idx="9">
                        <c:v>31</c:v>
                      </c:pt>
                      <c:pt idx="10">
                        <c:v>41</c:v>
                      </c:pt>
                      <c:pt idx="11">
                        <c:v>35</c:v>
                      </c:pt>
                      <c:pt idx="12">
                        <c:v>20</c:v>
                      </c:pt>
                      <c:pt idx="13">
                        <c:v>23</c:v>
                      </c:pt>
                      <c:pt idx="14">
                        <c:v>27</c:v>
                      </c:pt>
                      <c:pt idx="15">
                        <c:v>29</c:v>
                      </c:pt>
                      <c:pt idx="16">
                        <c:v>50</c:v>
                      </c:pt>
                      <c:pt idx="17">
                        <c:v>35</c:v>
                      </c:pt>
                      <c:pt idx="18">
                        <c:v>25</c:v>
                      </c:pt>
                      <c:pt idx="19">
                        <c:v>30</c:v>
                      </c:pt>
                      <c:pt idx="20">
                        <c:v>46</c:v>
                      </c:pt>
                      <c:pt idx="21">
                        <c:v>37</c:v>
                      </c:pt>
                      <c:pt idx="22">
                        <c:v>28</c:v>
                      </c:pt>
                      <c:pt idx="23">
                        <c:v>29</c:v>
                      </c:pt>
                      <c:pt idx="24">
                        <c:v>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439-406A-A2C5-4E68F6DD8FB5}"/>
                  </c:ext>
                </c:extLst>
              </c15:ser>
            </c15:filteredLineSeries>
          </c:ext>
        </c:extLst>
      </c:lineChart>
      <c:catAx>
        <c:axId val="620437695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002145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20441055"/>
        <c:crosses val="autoZero"/>
        <c:auto val="1"/>
        <c:lblAlgn val="ctr"/>
        <c:lblOffset val="100"/>
        <c:noMultiLvlLbl val="0"/>
      </c:catAx>
      <c:valAx>
        <c:axId val="620441055"/>
        <c:scaling>
          <c:orientation val="minMax"/>
          <c:max val="90000"/>
        </c:scaling>
        <c:delete val="0"/>
        <c:axPos val="l"/>
        <c:majorGridlines>
          <c:spPr>
            <a:ln w="9525" cap="flat" cmpd="sng" algn="ctr">
              <a:solidFill>
                <a:srgbClr val="002145"/>
              </a:solidFill>
              <a:prstDash val="solid"/>
              <a:round/>
            </a:ln>
            <a:effectLst/>
          </c:spPr>
        </c:majorGridlines>
        <c:numFmt formatCode="#,##0" sourceLinked="0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20437695"/>
        <c:crosses val="autoZero"/>
        <c:crossBetween val="between"/>
        <c:dispUnits>
          <c:builtInUnit val="thousands"/>
        </c:dispUnits>
      </c:valAx>
      <c:valAx>
        <c:axId val="576758031"/>
        <c:scaling>
          <c:orientation val="minMax"/>
        </c:scaling>
        <c:delete val="0"/>
        <c:axPos val="r"/>
        <c:numFmt formatCode="#,##0" sourceLinked="0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13786015"/>
        <c:crosses val="max"/>
        <c:crossBetween val="between"/>
        <c:dispUnits>
          <c:builtInUnit val="thousands"/>
        </c:dispUnits>
      </c:valAx>
      <c:catAx>
        <c:axId val="1113786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67580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0"/>
          <c:y val="0.86648802598537533"/>
          <c:w val="1"/>
          <c:h val="7.48816812579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solidFill>
        <a:srgbClr val="002145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5.3157832631642227E-2"/>
          <c:y val="8.5579064294851889E-2"/>
          <c:w val="0.93308961534265611"/>
          <c:h val="0.74079377530231161"/>
        </c:manualLayout>
      </c:layout>
      <c:barChart>
        <c:barDir val="col"/>
        <c:grouping val="stacked"/>
        <c:varyColors val="0"/>
        <c:ser>
          <c:idx val="11"/>
          <c:order val="7"/>
          <c:tx>
            <c:v>Consumption</c:v>
          </c:tx>
          <c:spPr>
            <a:solidFill>
              <a:srgbClr val="A60F2D"/>
            </a:solidFill>
            <a:ln>
              <a:noFill/>
            </a:ln>
            <a:effectLst/>
          </c:spPr>
          <c:invertIfNegative val="0"/>
          <c:cat>
            <c:numRef>
              <c:f>'6._U.S._Coal_Supply_Consumption'!$C$5:$AR$5</c:f>
              <c:numCache>
                <c:formatCode>General</c:formatCod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'6._U.S._Coal_Supply_Consumption'!$C$23:$AR$23</c:f>
              <c:numCache>
                <c:formatCode>General</c:formatCode>
                <c:ptCount val="37"/>
                <c:pt idx="0">
                  <c:v>904.5</c:v>
                </c:pt>
                <c:pt idx="1">
                  <c:v>899.2</c:v>
                </c:pt>
                <c:pt idx="2">
                  <c:v>907.7</c:v>
                </c:pt>
                <c:pt idx="3">
                  <c:v>944.1</c:v>
                </c:pt>
                <c:pt idx="4">
                  <c:v>951.3</c:v>
                </c:pt>
                <c:pt idx="5">
                  <c:v>962.1</c:v>
                </c:pt>
                <c:pt idx="6">
                  <c:v>1006.3</c:v>
                </c:pt>
                <c:pt idx="7">
                  <c:v>1029.5</c:v>
                </c:pt>
                <c:pt idx="8">
                  <c:v>1037.0999999999999</c:v>
                </c:pt>
                <c:pt idx="9">
                  <c:v>1038.5999999999999</c:v>
                </c:pt>
                <c:pt idx="10">
                  <c:v>1084.0999999999999</c:v>
                </c:pt>
                <c:pt idx="11">
                  <c:v>1060.0999999999999</c:v>
                </c:pt>
                <c:pt idx="12">
                  <c:v>1066.4000000000001</c:v>
                </c:pt>
                <c:pt idx="13">
                  <c:v>1094.9000000000001</c:v>
                </c:pt>
                <c:pt idx="14">
                  <c:v>1107.3</c:v>
                </c:pt>
                <c:pt idx="15">
                  <c:v>1126</c:v>
                </c:pt>
                <c:pt idx="16">
                  <c:v>1112.3</c:v>
                </c:pt>
                <c:pt idx="17">
                  <c:v>1128</c:v>
                </c:pt>
                <c:pt idx="18">
                  <c:v>1120.5</c:v>
                </c:pt>
                <c:pt idx="19">
                  <c:v>997.5</c:v>
                </c:pt>
                <c:pt idx="20">
                  <c:v>1048.5</c:v>
                </c:pt>
                <c:pt idx="21">
                  <c:v>1002.9</c:v>
                </c:pt>
                <c:pt idx="22">
                  <c:v>889.2</c:v>
                </c:pt>
                <c:pt idx="23">
                  <c:v>924.4</c:v>
                </c:pt>
                <c:pt idx="24">
                  <c:v>917.7</c:v>
                </c:pt>
                <c:pt idx="25">
                  <c:v>798.1</c:v>
                </c:pt>
                <c:pt idx="26">
                  <c:v>731.1</c:v>
                </c:pt>
                <c:pt idx="27">
                  <c:v>716.9</c:v>
                </c:pt>
                <c:pt idx="28">
                  <c:v>688.1</c:v>
                </c:pt>
                <c:pt idx="29">
                  <c:v>586.5</c:v>
                </c:pt>
                <c:pt idx="30">
                  <c:v>476.7</c:v>
                </c:pt>
                <c:pt idx="31">
                  <c:v>545.70000000000005</c:v>
                </c:pt>
                <c:pt idx="32">
                  <c:v>515.5</c:v>
                </c:pt>
                <c:pt idx="33">
                  <c:v>426</c:v>
                </c:pt>
                <c:pt idx="34">
                  <c:v>410.5</c:v>
                </c:pt>
                <c:pt idx="35">
                  <c:v>427.1</c:v>
                </c:pt>
                <c:pt idx="36">
                  <c:v>393.9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8D0E-4B46-958F-C7AAE243083B}"/>
            </c:ext>
          </c:extLst>
        </c:ser>
        <c:ser>
          <c:idx val="7"/>
          <c:order val="8"/>
          <c:tx>
            <c:v>Metallurgical Exports</c:v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numRef>
              <c:f>'6._U.S._Coal_Supply_Consumption'!$C$5:$AR$5</c:f>
              <c:numCache>
                <c:formatCode>General</c:formatCod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'6._U.S._Coal_Supply_Consumption'!$C$19:$AR$19</c:f>
              <c:numCache>
                <c:formatCode>General</c:formatCode>
                <c:ptCount val="37"/>
                <c:pt idx="0">
                  <c:v>63.5</c:v>
                </c:pt>
                <c:pt idx="1">
                  <c:v>64.599999999999994</c:v>
                </c:pt>
                <c:pt idx="2">
                  <c:v>59.4</c:v>
                </c:pt>
                <c:pt idx="3">
                  <c:v>49.7</c:v>
                </c:pt>
                <c:pt idx="4">
                  <c:v>47.3</c:v>
                </c:pt>
                <c:pt idx="5">
                  <c:v>52.1</c:v>
                </c:pt>
                <c:pt idx="6">
                  <c:v>53</c:v>
                </c:pt>
                <c:pt idx="7">
                  <c:v>52.2</c:v>
                </c:pt>
                <c:pt idx="8">
                  <c:v>47.1</c:v>
                </c:pt>
                <c:pt idx="9">
                  <c:v>32.1</c:v>
                </c:pt>
                <c:pt idx="10">
                  <c:v>32.799999999999997</c:v>
                </c:pt>
                <c:pt idx="11">
                  <c:v>25.4</c:v>
                </c:pt>
                <c:pt idx="12">
                  <c:v>21.5</c:v>
                </c:pt>
                <c:pt idx="13">
                  <c:v>22.1</c:v>
                </c:pt>
                <c:pt idx="14">
                  <c:v>26.8</c:v>
                </c:pt>
                <c:pt idx="15">
                  <c:v>28.7</c:v>
                </c:pt>
                <c:pt idx="16">
                  <c:v>27.5</c:v>
                </c:pt>
                <c:pt idx="17">
                  <c:v>32.200000000000003</c:v>
                </c:pt>
                <c:pt idx="18">
                  <c:v>42.5</c:v>
                </c:pt>
                <c:pt idx="19">
                  <c:v>37.299999999999997</c:v>
                </c:pt>
                <c:pt idx="20">
                  <c:v>56.1</c:v>
                </c:pt>
                <c:pt idx="21">
                  <c:v>69.5</c:v>
                </c:pt>
                <c:pt idx="22">
                  <c:v>69.900000000000006</c:v>
                </c:pt>
                <c:pt idx="23">
                  <c:v>65.7</c:v>
                </c:pt>
                <c:pt idx="24">
                  <c:v>60.1</c:v>
                </c:pt>
                <c:pt idx="25">
                  <c:v>46</c:v>
                </c:pt>
                <c:pt idx="26">
                  <c:v>40.9</c:v>
                </c:pt>
                <c:pt idx="27">
                  <c:v>54.3</c:v>
                </c:pt>
                <c:pt idx="28">
                  <c:v>62.2</c:v>
                </c:pt>
                <c:pt idx="29">
                  <c:v>52.9</c:v>
                </c:pt>
                <c:pt idx="30">
                  <c:v>42</c:v>
                </c:pt>
                <c:pt idx="31">
                  <c:v>45</c:v>
                </c:pt>
                <c:pt idx="32">
                  <c:v>46.5</c:v>
                </c:pt>
                <c:pt idx="33">
                  <c:v>51.1</c:v>
                </c:pt>
                <c:pt idx="34">
                  <c:v>56.9</c:v>
                </c:pt>
                <c:pt idx="35">
                  <c:v>45.4</c:v>
                </c:pt>
                <c:pt idx="36">
                  <c:v>47.2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8D0E-4B46-958F-C7AAE243083B}"/>
            </c:ext>
          </c:extLst>
        </c:ser>
        <c:ser>
          <c:idx val="8"/>
          <c:order val="9"/>
          <c:tx>
            <c:v>Steam Coal Exports</c:v>
          </c:tx>
          <c:spPr>
            <a:solidFill>
              <a:srgbClr val="66C010"/>
            </a:solidFill>
            <a:ln>
              <a:noFill/>
            </a:ln>
            <a:effectLst/>
          </c:spPr>
          <c:invertIfNegative val="0"/>
          <c:cat>
            <c:numRef>
              <c:f>'6._U.S._Coal_Supply_Consumption'!$C$5:$AR$5</c:f>
              <c:numCache>
                <c:formatCode>General</c:formatCod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'6._U.S._Coal_Supply_Consumption'!$C$20:$AR$20</c:f>
              <c:numCache>
                <c:formatCode>General</c:formatCode>
                <c:ptCount val="37"/>
                <c:pt idx="0">
                  <c:v>42.3</c:v>
                </c:pt>
                <c:pt idx="1">
                  <c:v>44.3</c:v>
                </c:pt>
                <c:pt idx="2">
                  <c:v>43.1</c:v>
                </c:pt>
                <c:pt idx="3">
                  <c:v>24.9</c:v>
                </c:pt>
                <c:pt idx="4">
                  <c:v>24</c:v>
                </c:pt>
                <c:pt idx="5">
                  <c:v>36.5</c:v>
                </c:pt>
                <c:pt idx="6">
                  <c:v>37.5</c:v>
                </c:pt>
                <c:pt idx="7">
                  <c:v>31.4</c:v>
                </c:pt>
                <c:pt idx="8">
                  <c:v>31</c:v>
                </c:pt>
                <c:pt idx="9">
                  <c:v>26.3</c:v>
                </c:pt>
                <c:pt idx="10">
                  <c:v>25.7</c:v>
                </c:pt>
                <c:pt idx="11">
                  <c:v>23.3</c:v>
                </c:pt>
                <c:pt idx="12">
                  <c:v>18.100000000000001</c:v>
                </c:pt>
                <c:pt idx="13">
                  <c:v>20.9</c:v>
                </c:pt>
                <c:pt idx="14">
                  <c:v>21.2</c:v>
                </c:pt>
                <c:pt idx="15">
                  <c:v>21.3</c:v>
                </c:pt>
                <c:pt idx="16">
                  <c:v>22.1</c:v>
                </c:pt>
                <c:pt idx="17">
                  <c:v>27</c:v>
                </c:pt>
                <c:pt idx="18">
                  <c:v>39</c:v>
                </c:pt>
                <c:pt idx="19">
                  <c:v>21.8</c:v>
                </c:pt>
                <c:pt idx="20">
                  <c:v>25.6</c:v>
                </c:pt>
                <c:pt idx="21">
                  <c:v>37.700000000000003</c:v>
                </c:pt>
                <c:pt idx="22">
                  <c:v>55.9</c:v>
                </c:pt>
                <c:pt idx="23">
                  <c:v>52</c:v>
                </c:pt>
                <c:pt idx="24">
                  <c:v>37.200000000000003</c:v>
                </c:pt>
                <c:pt idx="25">
                  <c:v>28</c:v>
                </c:pt>
                <c:pt idx="26">
                  <c:v>19.3</c:v>
                </c:pt>
                <c:pt idx="27">
                  <c:v>42.6</c:v>
                </c:pt>
                <c:pt idx="28">
                  <c:v>54.1</c:v>
                </c:pt>
                <c:pt idx="29">
                  <c:v>40.799999999999997</c:v>
                </c:pt>
                <c:pt idx="30">
                  <c:v>27.1</c:v>
                </c:pt>
                <c:pt idx="31">
                  <c:v>40.1</c:v>
                </c:pt>
                <c:pt idx="32">
                  <c:v>39.5</c:v>
                </c:pt>
                <c:pt idx="33">
                  <c:v>49.1</c:v>
                </c:pt>
                <c:pt idx="34">
                  <c:v>50.7</c:v>
                </c:pt>
                <c:pt idx="35">
                  <c:v>48.3</c:v>
                </c:pt>
                <c:pt idx="36">
                  <c:v>47.4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8D0E-4B46-958F-C7AAE2430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4749535"/>
        <c:axId val="1034737535"/>
      </c:barChart>
      <c:lineChart>
        <c:grouping val="standard"/>
        <c:varyColors val="0"/>
        <c:ser>
          <c:idx val="0"/>
          <c:order val="0"/>
          <c:tx>
            <c:v>Production</c:v>
          </c:tx>
          <c:spPr>
            <a:ln w="28575" cap="rnd">
              <a:solidFill>
                <a:srgbClr val="002145"/>
              </a:solidFill>
              <a:round/>
            </a:ln>
            <a:effectLst/>
          </c:spPr>
          <c:marker>
            <c:symbol val="none"/>
          </c:marker>
          <c:cat>
            <c:numRef>
              <c:f>'6._U.S._Coal_Supply_Consumption'!$C$5:$AR$5</c:f>
              <c:numCache>
                <c:formatCode>General</c:formatCod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'6._U.S._Coal_Supply_Consumption'!$C$12:$AR$12</c:f>
              <c:numCache>
                <c:formatCode>General</c:formatCode>
                <c:ptCount val="37"/>
                <c:pt idx="0">
                  <c:v>1029.0999999999999</c:v>
                </c:pt>
                <c:pt idx="1">
                  <c:v>996</c:v>
                </c:pt>
                <c:pt idx="2">
                  <c:v>997.5</c:v>
                </c:pt>
                <c:pt idx="3">
                  <c:v>945.4</c:v>
                </c:pt>
                <c:pt idx="4">
                  <c:v>1033.5</c:v>
                </c:pt>
                <c:pt idx="5">
                  <c:v>1033</c:v>
                </c:pt>
                <c:pt idx="6">
                  <c:v>1063.9000000000001</c:v>
                </c:pt>
                <c:pt idx="7">
                  <c:v>1089.9000000000001</c:v>
                </c:pt>
                <c:pt idx="8">
                  <c:v>1117.5</c:v>
                </c:pt>
                <c:pt idx="9">
                  <c:v>1100.4000000000001</c:v>
                </c:pt>
                <c:pt idx="10">
                  <c:v>1073.5999999999999</c:v>
                </c:pt>
                <c:pt idx="11">
                  <c:v>1127.7</c:v>
                </c:pt>
                <c:pt idx="12">
                  <c:v>1094.3</c:v>
                </c:pt>
                <c:pt idx="13">
                  <c:v>1071.8</c:v>
                </c:pt>
                <c:pt idx="14">
                  <c:v>1112.0999999999999</c:v>
                </c:pt>
                <c:pt idx="15">
                  <c:v>1131.5</c:v>
                </c:pt>
                <c:pt idx="16">
                  <c:v>1162.7</c:v>
                </c:pt>
                <c:pt idx="17">
                  <c:v>1146.5999999999999</c:v>
                </c:pt>
                <c:pt idx="18">
                  <c:v>1171.8</c:v>
                </c:pt>
                <c:pt idx="19">
                  <c:v>1074.9000000000001</c:v>
                </c:pt>
                <c:pt idx="20">
                  <c:v>1084.4000000000001</c:v>
                </c:pt>
                <c:pt idx="21">
                  <c:v>1095.5999999999999</c:v>
                </c:pt>
                <c:pt idx="22">
                  <c:v>1016.5</c:v>
                </c:pt>
                <c:pt idx="23">
                  <c:v>984.8</c:v>
                </c:pt>
                <c:pt idx="24">
                  <c:v>1000</c:v>
                </c:pt>
                <c:pt idx="25">
                  <c:v>896.9</c:v>
                </c:pt>
                <c:pt idx="26">
                  <c:v>728.4</c:v>
                </c:pt>
                <c:pt idx="27">
                  <c:v>774.6</c:v>
                </c:pt>
                <c:pt idx="28">
                  <c:v>756.2</c:v>
                </c:pt>
                <c:pt idx="29">
                  <c:v>706.3</c:v>
                </c:pt>
                <c:pt idx="30">
                  <c:v>535.4</c:v>
                </c:pt>
                <c:pt idx="31">
                  <c:v>577.4</c:v>
                </c:pt>
                <c:pt idx="32">
                  <c:v>594.20000000000005</c:v>
                </c:pt>
                <c:pt idx="33">
                  <c:v>578</c:v>
                </c:pt>
                <c:pt idx="34">
                  <c:v>512.1</c:v>
                </c:pt>
                <c:pt idx="35">
                  <c:v>506.4</c:v>
                </c:pt>
                <c:pt idx="36">
                  <c:v>474.9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8D0E-4B46-958F-C7AAE2430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4749535"/>
        <c:axId val="1034737535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'6._U.S._Coal_Supply_Consumption'!$A$13</c15:sqref>
                        </c15:formulaRef>
                      </c:ext>
                    </c:extLst>
                    <c:strCache>
                      <c:ptCount val="1"/>
                      <c:pt idx="0">
                        <c:v>Appalachia</c:v>
                      </c:pt>
                    </c:strCache>
                  </c:strRef>
                </c:tx>
                <c:spPr>
                  <a:ln w="28575" cap="rnd">
                    <a:solidFill>
                      <a:srgbClr val="00214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'6._U.S._Coal_Supply_Consumption'!$C$5:$AR$5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1990</c:v>
                      </c:pt>
                      <c:pt idx="1">
                        <c:v>1991</c:v>
                      </c:pt>
                      <c:pt idx="2">
                        <c:v>1992</c:v>
                      </c:pt>
                      <c:pt idx="3">
                        <c:v>1993</c:v>
                      </c:pt>
                      <c:pt idx="4">
                        <c:v>1994</c:v>
                      </c:pt>
                      <c:pt idx="5">
                        <c:v>1995</c:v>
                      </c:pt>
                      <c:pt idx="6">
                        <c:v>1996</c:v>
                      </c:pt>
                      <c:pt idx="7">
                        <c:v>1997</c:v>
                      </c:pt>
                      <c:pt idx="8">
                        <c:v>1998</c:v>
                      </c:pt>
                      <c:pt idx="9">
                        <c:v>1999</c:v>
                      </c:pt>
                      <c:pt idx="10">
                        <c:v>2000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2003</c:v>
                      </c:pt>
                      <c:pt idx="14">
                        <c:v>2004</c:v>
                      </c:pt>
                      <c:pt idx="15">
                        <c:v>2005</c:v>
                      </c:pt>
                      <c:pt idx="16">
                        <c:v>2006</c:v>
                      </c:pt>
                      <c:pt idx="17">
                        <c:v>2007</c:v>
                      </c:pt>
                      <c:pt idx="18">
                        <c:v>2008</c:v>
                      </c:pt>
                      <c:pt idx="19">
                        <c:v>2009</c:v>
                      </c:pt>
                      <c:pt idx="20">
                        <c:v>2010</c:v>
                      </c:pt>
                      <c:pt idx="21">
                        <c:v>2011</c:v>
                      </c:pt>
                      <c:pt idx="22">
                        <c:v>2012</c:v>
                      </c:pt>
                      <c:pt idx="23">
                        <c:v>2013</c:v>
                      </c:pt>
                      <c:pt idx="24">
                        <c:v>2014</c:v>
                      </c:pt>
                      <c:pt idx="25">
                        <c:v>2015</c:v>
                      </c:pt>
                      <c:pt idx="26">
                        <c:v>2016</c:v>
                      </c:pt>
                      <c:pt idx="27">
                        <c:v>2017</c:v>
                      </c:pt>
                      <c:pt idx="28">
                        <c:v>2018</c:v>
                      </c:pt>
                      <c:pt idx="29">
                        <c:v>2019</c:v>
                      </c:pt>
                      <c:pt idx="30">
                        <c:v>2020</c:v>
                      </c:pt>
                      <c:pt idx="31">
                        <c:v>2021</c:v>
                      </c:pt>
                      <c:pt idx="32">
                        <c:v>2022</c:v>
                      </c:pt>
                      <c:pt idx="33">
                        <c:v>2023</c:v>
                      </c:pt>
                      <c:pt idx="34">
                        <c:v>2024</c:v>
                      </c:pt>
                      <c:pt idx="35">
                        <c:v>2025</c:v>
                      </c:pt>
                      <c:pt idx="36">
                        <c:v>2026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'6._U.S._Coal_Supply_Consumption'!$C$13:$AR$13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489</c:v>
                      </c:pt>
                      <c:pt idx="1">
                        <c:v>457.8</c:v>
                      </c:pt>
                      <c:pt idx="2">
                        <c:v>456.6</c:v>
                      </c:pt>
                      <c:pt idx="3">
                        <c:v>409.7</c:v>
                      </c:pt>
                      <c:pt idx="4">
                        <c:v>445.4</c:v>
                      </c:pt>
                      <c:pt idx="5">
                        <c:v>434.9</c:v>
                      </c:pt>
                      <c:pt idx="6">
                        <c:v>451.9</c:v>
                      </c:pt>
                      <c:pt idx="7">
                        <c:v>467.8</c:v>
                      </c:pt>
                      <c:pt idx="8">
                        <c:v>460.4</c:v>
                      </c:pt>
                      <c:pt idx="9">
                        <c:v>425.6</c:v>
                      </c:pt>
                      <c:pt idx="10">
                        <c:v>419.4</c:v>
                      </c:pt>
                      <c:pt idx="11">
                        <c:v>432.8</c:v>
                      </c:pt>
                      <c:pt idx="12">
                        <c:v>397</c:v>
                      </c:pt>
                      <c:pt idx="13">
                        <c:v>376.8</c:v>
                      </c:pt>
                      <c:pt idx="14">
                        <c:v>390.7</c:v>
                      </c:pt>
                      <c:pt idx="15">
                        <c:v>397.3</c:v>
                      </c:pt>
                      <c:pt idx="16">
                        <c:v>391.9</c:v>
                      </c:pt>
                      <c:pt idx="17">
                        <c:v>378.5</c:v>
                      </c:pt>
                      <c:pt idx="18">
                        <c:v>391.2</c:v>
                      </c:pt>
                      <c:pt idx="19">
                        <c:v>343.3</c:v>
                      </c:pt>
                      <c:pt idx="20">
                        <c:v>336.4</c:v>
                      </c:pt>
                      <c:pt idx="21">
                        <c:v>337.2</c:v>
                      </c:pt>
                      <c:pt idx="22">
                        <c:v>293</c:v>
                      </c:pt>
                      <c:pt idx="23">
                        <c:v>271.5</c:v>
                      </c:pt>
                      <c:pt idx="24">
                        <c:v>268.5</c:v>
                      </c:pt>
                      <c:pt idx="25">
                        <c:v>222</c:v>
                      </c:pt>
                      <c:pt idx="26">
                        <c:v>180.3</c:v>
                      </c:pt>
                      <c:pt idx="27">
                        <c:v>198.4</c:v>
                      </c:pt>
                      <c:pt idx="28">
                        <c:v>200.9</c:v>
                      </c:pt>
                      <c:pt idx="29">
                        <c:v>193.7</c:v>
                      </c:pt>
                      <c:pt idx="30">
                        <c:v>138.80000000000001</c:v>
                      </c:pt>
                      <c:pt idx="31">
                        <c:v>155.5</c:v>
                      </c:pt>
                      <c:pt idx="32">
                        <c:v>161</c:v>
                      </c:pt>
                      <c:pt idx="33">
                        <c:v>165.6</c:v>
                      </c:pt>
                      <c:pt idx="34">
                        <c:v>157.69999999999999</c:v>
                      </c:pt>
                      <c:pt idx="35">
                        <c:v>152.4</c:v>
                      </c:pt>
                      <c:pt idx="36">
                        <c:v>138.6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8D0E-4B46-958F-C7AAE243083B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'6._U.S._Coal_Supply_Consumption'!$A$14</c15:sqref>
                        </c15:formulaRef>
                      </c:ext>
                    </c:extLst>
                    <c:strCache>
                      <c:ptCount val="1"/>
                      <c:pt idx="0">
                        <c:v>Interior</c:v>
                      </c:pt>
                    </c:strCache>
                  </c:strRef>
                </c:tx>
                <c:spPr>
                  <a:ln w="28575" cap="rnd">
                    <a:solidFill>
                      <a:srgbClr val="A60F2D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'6._U.S._Coal_Supply_Consumption'!$C$5:$AR$5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1990</c:v>
                      </c:pt>
                      <c:pt idx="1">
                        <c:v>1991</c:v>
                      </c:pt>
                      <c:pt idx="2">
                        <c:v>1992</c:v>
                      </c:pt>
                      <c:pt idx="3">
                        <c:v>1993</c:v>
                      </c:pt>
                      <c:pt idx="4">
                        <c:v>1994</c:v>
                      </c:pt>
                      <c:pt idx="5">
                        <c:v>1995</c:v>
                      </c:pt>
                      <c:pt idx="6">
                        <c:v>1996</c:v>
                      </c:pt>
                      <c:pt idx="7">
                        <c:v>1997</c:v>
                      </c:pt>
                      <c:pt idx="8">
                        <c:v>1998</c:v>
                      </c:pt>
                      <c:pt idx="9">
                        <c:v>1999</c:v>
                      </c:pt>
                      <c:pt idx="10">
                        <c:v>2000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2003</c:v>
                      </c:pt>
                      <c:pt idx="14">
                        <c:v>2004</c:v>
                      </c:pt>
                      <c:pt idx="15">
                        <c:v>2005</c:v>
                      </c:pt>
                      <c:pt idx="16">
                        <c:v>2006</c:v>
                      </c:pt>
                      <c:pt idx="17">
                        <c:v>2007</c:v>
                      </c:pt>
                      <c:pt idx="18">
                        <c:v>2008</c:v>
                      </c:pt>
                      <c:pt idx="19">
                        <c:v>2009</c:v>
                      </c:pt>
                      <c:pt idx="20">
                        <c:v>2010</c:v>
                      </c:pt>
                      <c:pt idx="21">
                        <c:v>2011</c:v>
                      </c:pt>
                      <c:pt idx="22">
                        <c:v>2012</c:v>
                      </c:pt>
                      <c:pt idx="23">
                        <c:v>2013</c:v>
                      </c:pt>
                      <c:pt idx="24">
                        <c:v>2014</c:v>
                      </c:pt>
                      <c:pt idx="25">
                        <c:v>2015</c:v>
                      </c:pt>
                      <c:pt idx="26">
                        <c:v>2016</c:v>
                      </c:pt>
                      <c:pt idx="27">
                        <c:v>2017</c:v>
                      </c:pt>
                      <c:pt idx="28">
                        <c:v>2018</c:v>
                      </c:pt>
                      <c:pt idx="29">
                        <c:v>2019</c:v>
                      </c:pt>
                      <c:pt idx="30">
                        <c:v>2020</c:v>
                      </c:pt>
                      <c:pt idx="31">
                        <c:v>2021</c:v>
                      </c:pt>
                      <c:pt idx="32">
                        <c:v>2022</c:v>
                      </c:pt>
                      <c:pt idx="33">
                        <c:v>2023</c:v>
                      </c:pt>
                      <c:pt idx="34">
                        <c:v>2024</c:v>
                      </c:pt>
                      <c:pt idx="35">
                        <c:v>2025</c:v>
                      </c:pt>
                      <c:pt idx="36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'6._U.S._Coal_Supply_Consumption'!$C$14:$AR$14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205.7</c:v>
                      </c:pt>
                      <c:pt idx="1">
                        <c:v>195.4</c:v>
                      </c:pt>
                      <c:pt idx="2">
                        <c:v>195.7</c:v>
                      </c:pt>
                      <c:pt idx="3">
                        <c:v>167.2</c:v>
                      </c:pt>
                      <c:pt idx="4">
                        <c:v>179.9</c:v>
                      </c:pt>
                      <c:pt idx="5">
                        <c:v>168.5</c:v>
                      </c:pt>
                      <c:pt idx="6">
                        <c:v>172.8</c:v>
                      </c:pt>
                      <c:pt idx="7">
                        <c:v>170.9</c:v>
                      </c:pt>
                      <c:pt idx="8">
                        <c:v>168.4</c:v>
                      </c:pt>
                      <c:pt idx="9">
                        <c:v>162.5</c:v>
                      </c:pt>
                      <c:pt idx="10">
                        <c:v>143.5</c:v>
                      </c:pt>
                      <c:pt idx="11">
                        <c:v>147</c:v>
                      </c:pt>
                      <c:pt idx="12">
                        <c:v>146.9</c:v>
                      </c:pt>
                      <c:pt idx="13">
                        <c:v>146.30000000000001</c:v>
                      </c:pt>
                      <c:pt idx="14">
                        <c:v>146.19999999999999</c:v>
                      </c:pt>
                      <c:pt idx="15">
                        <c:v>149.19999999999999</c:v>
                      </c:pt>
                      <c:pt idx="16">
                        <c:v>151.4</c:v>
                      </c:pt>
                      <c:pt idx="17">
                        <c:v>147.1</c:v>
                      </c:pt>
                      <c:pt idx="18">
                        <c:v>147</c:v>
                      </c:pt>
                      <c:pt idx="19">
                        <c:v>146.6</c:v>
                      </c:pt>
                      <c:pt idx="20">
                        <c:v>156.30000000000001</c:v>
                      </c:pt>
                      <c:pt idx="21">
                        <c:v>170.8</c:v>
                      </c:pt>
                      <c:pt idx="22">
                        <c:v>180.2</c:v>
                      </c:pt>
                      <c:pt idx="23">
                        <c:v>183.1</c:v>
                      </c:pt>
                      <c:pt idx="24">
                        <c:v>188.7</c:v>
                      </c:pt>
                      <c:pt idx="25">
                        <c:v>167.6</c:v>
                      </c:pt>
                      <c:pt idx="26">
                        <c:v>144.1</c:v>
                      </c:pt>
                      <c:pt idx="27">
                        <c:v>145.30000000000001</c:v>
                      </c:pt>
                      <c:pt idx="28">
                        <c:v>137</c:v>
                      </c:pt>
                      <c:pt idx="29">
                        <c:v>127.7</c:v>
                      </c:pt>
                      <c:pt idx="30">
                        <c:v>90.7</c:v>
                      </c:pt>
                      <c:pt idx="31">
                        <c:v>93.4</c:v>
                      </c:pt>
                      <c:pt idx="32">
                        <c:v>98.4</c:v>
                      </c:pt>
                      <c:pt idx="33">
                        <c:v>93.7</c:v>
                      </c:pt>
                      <c:pt idx="34">
                        <c:v>83.3</c:v>
                      </c:pt>
                      <c:pt idx="35">
                        <c:v>79.8</c:v>
                      </c:pt>
                      <c:pt idx="36">
                        <c:v>77.2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D0E-4B46-958F-C7AAE243083B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'6._U.S._Coal_Supply_Consumption'!$A$15</c15:sqref>
                        </c15:formulaRef>
                      </c:ext>
                    </c:extLst>
                    <c:strCache>
                      <c:ptCount val="1"/>
                      <c:pt idx="0">
                        <c:v>Western</c:v>
                      </c:pt>
                    </c:strCache>
                  </c:strRef>
                </c:tx>
                <c:spPr>
                  <a:ln w="28575" cap="rnd">
                    <a:solidFill>
                      <a:srgbClr val="FFCC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'6._U.S._Coal_Supply_Consumption'!$C$5:$AR$5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1990</c:v>
                      </c:pt>
                      <c:pt idx="1">
                        <c:v>1991</c:v>
                      </c:pt>
                      <c:pt idx="2">
                        <c:v>1992</c:v>
                      </c:pt>
                      <c:pt idx="3">
                        <c:v>1993</c:v>
                      </c:pt>
                      <c:pt idx="4">
                        <c:v>1994</c:v>
                      </c:pt>
                      <c:pt idx="5">
                        <c:v>1995</c:v>
                      </c:pt>
                      <c:pt idx="6">
                        <c:v>1996</c:v>
                      </c:pt>
                      <c:pt idx="7">
                        <c:v>1997</c:v>
                      </c:pt>
                      <c:pt idx="8">
                        <c:v>1998</c:v>
                      </c:pt>
                      <c:pt idx="9">
                        <c:v>1999</c:v>
                      </c:pt>
                      <c:pt idx="10">
                        <c:v>2000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2003</c:v>
                      </c:pt>
                      <c:pt idx="14">
                        <c:v>2004</c:v>
                      </c:pt>
                      <c:pt idx="15">
                        <c:v>2005</c:v>
                      </c:pt>
                      <c:pt idx="16">
                        <c:v>2006</c:v>
                      </c:pt>
                      <c:pt idx="17">
                        <c:v>2007</c:v>
                      </c:pt>
                      <c:pt idx="18">
                        <c:v>2008</c:v>
                      </c:pt>
                      <c:pt idx="19">
                        <c:v>2009</c:v>
                      </c:pt>
                      <c:pt idx="20">
                        <c:v>2010</c:v>
                      </c:pt>
                      <c:pt idx="21">
                        <c:v>2011</c:v>
                      </c:pt>
                      <c:pt idx="22">
                        <c:v>2012</c:v>
                      </c:pt>
                      <c:pt idx="23">
                        <c:v>2013</c:v>
                      </c:pt>
                      <c:pt idx="24">
                        <c:v>2014</c:v>
                      </c:pt>
                      <c:pt idx="25">
                        <c:v>2015</c:v>
                      </c:pt>
                      <c:pt idx="26">
                        <c:v>2016</c:v>
                      </c:pt>
                      <c:pt idx="27">
                        <c:v>2017</c:v>
                      </c:pt>
                      <c:pt idx="28">
                        <c:v>2018</c:v>
                      </c:pt>
                      <c:pt idx="29">
                        <c:v>2019</c:v>
                      </c:pt>
                      <c:pt idx="30">
                        <c:v>2020</c:v>
                      </c:pt>
                      <c:pt idx="31">
                        <c:v>2021</c:v>
                      </c:pt>
                      <c:pt idx="32">
                        <c:v>2022</c:v>
                      </c:pt>
                      <c:pt idx="33">
                        <c:v>2023</c:v>
                      </c:pt>
                      <c:pt idx="34">
                        <c:v>2024</c:v>
                      </c:pt>
                      <c:pt idx="35">
                        <c:v>2025</c:v>
                      </c:pt>
                      <c:pt idx="36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'6._U.S._Coal_Supply_Consumption'!$C$15:$AR$15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334.4</c:v>
                      </c:pt>
                      <c:pt idx="1">
                        <c:v>342.8</c:v>
                      </c:pt>
                      <c:pt idx="2">
                        <c:v>345.3</c:v>
                      </c:pt>
                      <c:pt idx="3">
                        <c:v>368.5</c:v>
                      </c:pt>
                      <c:pt idx="4">
                        <c:v>408.3</c:v>
                      </c:pt>
                      <c:pt idx="5">
                        <c:v>429.6</c:v>
                      </c:pt>
                      <c:pt idx="6">
                        <c:v>439.1</c:v>
                      </c:pt>
                      <c:pt idx="7">
                        <c:v>451.3</c:v>
                      </c:pt>
                      <c:pt idx="8">
                        <c:v>488.8</c:v>
                      </c:pt>
                      <c:pt idx="9">
                        <c:v>512.29999999999995</c:v>
                      </c:pt>
                      <c:pt idx="10">
                        <c:v>510.7</c:v>
                      </c:pt>
                      <c:pt idx="11">
                        <c:v>547.9</c:v>
                      </c:pt>
                      <c:pt idx="12">
                        <c:v>550.4</c:v>
                      </c:pt>
                      <c:pt idx="13">
                        <c:v>548.70000000000005</c:v>
                      </c:pt>
                      <c:pt idx="14">
                        <c:v>575.20000000000005</c:v>
                      </c:pt>
                      <c:pt idx="15">
                        <c:v>585</c:v>
                      </c:pt>
                      <c:pt idx="16">
                        <c:v>619.4</c:v>
                      </c:pt>
                      <c:pt idx="17">
                        <c:v>621</c:v>
                      </c:pt>
                      <c:pt idx="18">
                        <c:v>633.6</c:v>
                      </c:pt>
                      <c:pt idx="19">
                        <c:v>585</c:v>
                      </c:pt>
                      <c:pt idx="20">
                        <c:v>591.6</c:v>
                      </c:pt>
                      <c:pt idx="21">
                        <c:v>587.6</c:v>
                      </c:pt>
                      <c:pt idx="22">
                        <c:v>543.20000000000005</c:v>
                      </c:pt>
                      <c:pt idx="23">
                        <c:v>530.20000000000005</c:v>
                      </c:pt>
                      <c:pt idx="24">
                        <c:v>542.79999999999995</c:v>
                      </c:pt>
                      <c:pt idx="25">
                        <c:v>507.4</c:v>
                      </c:pt>
                      <c:pt idx="26">
                        <c:v>404</c:v>
                      </c:pt>
                      <c:pt idx="27">
                        <c:v>430.9</c:v>
                      </c:pt>
                      <c:pt idx="28">
                        <c:v>418.3</c:v>
                      </c:pt>
                      <c:pt idx="29">
                        <c:v>385</c:v>
                      </c:pt>
                      <c:pt idx="30">
                        <c:v>305.89999999999998</c:v>
                      </c:pt>
                      <c:pt idx="31">
                        <c:v>328.5</c:v>
                      </c:pt>
                      <c:pt idx="32">
                        <c:v>334.8</c:v>
                      </c:pt>
                      <c:pt idx="33">
                        <c:v>318.7</c:v>
                      </c:pt>
                      <c:pt idx="34">
                        <c:v>271.2</c:v>
                      </c:pt>
                      <c:pt idx="35">
                        <c:v>274.2</c:v>
                      </c:pt>
                      <c:pt idx="36">
                        <c:v>259.10000000000002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D0E-4B46-958F-C7AAE243083B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'6._U.S._Coal_Supply_Consumption'!$A$16:$B$16</c15:sqref>
                        </c15:formulaRef>
                      </c:ext>
                    </c:extLst>
                    <c:strCache>
                      <c:ptCount val="2"/>
                      <c:pt idx="0">
                        <c:v>Net Imports</c:v>
                      </c:pt>
                      <c:pt idx="1">
                        <c:v>Coal Net Imports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'6._U.S._Coal_Supply_Consumption'!$C$5:$AR$5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1990</c:v>
                      </c:pt>
                      <c:pt idx="1">
                        <c:v>1991</c:v>
                      </c:pt>
                      <c:pt idx="2">
                        <c:v>1992</c:v>
                      </c:pt>
                      <c:pt idx="3">
                        <c:v>1993</c:v>
                      </c:pt>
                      <c:pt idx="4">
                        <c:v>1994</c:v>
                      </c:pt>
                      <c:pt idx="5">
                        <c:v>1995</c:v>
                      </c:pt>
                      <c:pt idx="6">
                        <c:v>1996</c:v>
                      </c:pt>
                      <c:pt idx="7">
                        <c:v>1997</c:v>
                      </c:pt>
                      <c:pt idx="8">
                        <c:v>1998</c:v>
                      </c:pt>
                      <c:pt idx="9">
                        <c:v>1999</c:v>
                      </c:pt>
                      <c:pt idx="10">
                        <c:v>2000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2003</c:v>
                      </c:pt>
                      <c:pt idx="14">
                        <c:v>2004</c:v>
                      </c:pt>
                      <c:pt idx="15">
                        <c:v>2005</c:v>
                      </c:pt>
                      <c:pt idx="16">
                        <c:v>2006</c:v>
                      </c:pt>
                      <c:pt idx="17">
                        <c:v>2007</c:v>
                      </c:pt>
                      <c:pt idx="18">
                        <c:v>2008</c:v>
                      </c:pt>
                      <c:pt idx="19">
                        <c:v>2009</c:v>
                      </c:pt>
                      <c:pt idx="20">
                        <c:v>2010</c:v>
                      </c:pt>
                      <c:pt idx="21">
                        <c:v>2011</c:v>
                      </c:pt>
                      <c:pt idx="22">
                        <c:v>2012</c:v>
                      </c:pt>
                      <c:pt idx="23">
                        <c:v>2013</c:v>
                      </c:pt>
                      <c:pt idx="24">
                        <c:v>2014</c:v>
                      </c:pt>
                      <c:pt idx="25">
                        <c:v>2015</c:v>
                      </c:pt>
                      <c:pt idx="26">
                        <c:v>2016</c:v>
                      </c:pt>
                      <c:pt idx="27">
                        <c:v>2017</c:v>
                      </c:pt>
                      <c:pt idx="28">
                        <c:v>2018</c:v>
                      </c:pt>
                      <c:pt idx="29">
                        <c:v>2019</c:v>
                      </c:pt>
                      <c:pt idx="30">
                        <c:v>2020</c:v>
                      </c:pt>
                      <c:pt idx="31">
                        <c:v>2021</c:v>
                      </c:pt>
                      <c:pt idx="32">
                        <c:v>2022</c:v>
                      </c:pt>
                      <c:pt idx="33">
                        <c:v>2023</c:v>
                      </c:pt>
                      <c:pt idx="34">
                        <c:v>2024</c:v>
                      </c:pt>
                      <c:pt idx="35">
                        <c:v>2025</c:v>
                      </c:pt>
                      <c:pt idx="36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'6._U.S._Coal_Supply_Consumption'!$C$16:$AP$16</c15:sqref>
                        </c15:formulaRef>
                      </c:ext>
                    </c:extLst>
                    <c:numCache>
                      <c:formatCode>General</c:formatCode>
                      <c:ptCount val="36"/>
                      <c:pt idx="0">
                        <c:v>-103.1</c:v>
                      </c:pt>
                      <c:pt idx="1">
                        <c:v>-105.6</c:v>
                      </c:pt>
                      <c:pt idx="2">
                        <c:v>-98.7</c:v>
                      </c:pt>
                      <c:pt idx="3">
                        <c:v>-66.3</c:v>
                      </c:pt>
                      <c:pt idx="4">
                        <c:v>-62.5</c:v>
                      </c:pt>
                      <c:pt idx="5">
                        <c:v>-79.099999999999994</c:v>
                      </c:pt>
                      <c:pt idx="6">
                        <c:v>-82.4</c:v>
                      </c:pt>
                      <c:pt idx="7">
                        <c:v>-76.099999999999994</c:v>
                      </c:pt>
                      <c:pt idx="8">
                        <c:v>-69.3</c:v>
                      </c:pt>
                      <c:pt idx="9">
                        <c:v>-49.4</c:v>
                      </c:pt>
                      <c:pt idx="10">
                        <c:v>-46</c:v>
                      </c:pt>
                      <c:pt idx="11">
                        <c:v>-28.9</c:v>
                      </c:pt>
                      <c:pt idx="12">
                        <c:v>-22.7</c:v>
                      </c:pt>
                      <c:pt idx="13">
                        <c:v>-18</c:v>
                      </c:pt>
                      <c:pt idx="14">
                        <c:v>-20.7</c:v>
                      </c:pt>
                      <c:pt idx="15">
                        <c:v>-19.5</c:v>
                      </c:pt>
                      <c:pt idx="16">
                        <c:v>-13.4</c:v>
                      </c:pt>
                      <c:pt idx="17">
                        <c:v>-22.8</c:v>
                      </c:pt>
                      <c:pt idx="18">
                        <c:v>-47.3</c:v>
                      </c:pt>
                      <c:pt idx="19">
                        <c:v>-36.5</c:v>
                      </c:pt>
                      <c:pt idx="20">
                        <c:v>-62.4</c:v>
                      </c:pt>
                      <c:pt idx="21">
                        <c:v>-94.2</c:v>
                      </c:pt>
                      <c:pt idx="22">
                        <c:v>-116.6</c:v>
                      </c:pt>
                      <c:pt idx="23">
                        <c:v>-108.8</c:v>
                      </c:pt>
                      <c:pt idx="24">
                        <c:v>-85.9</c:v>
                      </c:pt>
                      <c:pt idx="25">
                        <c:v>-62.6</c:v>
                      </c:pt>
                      <c:pt idx="26">
                        <c:v>-50.4</c:v>
                      </c:pt>
                      <c:pt idx="27">
                        <c:v>-89.1</c:v>
                      </c:pt>
                      <c:pt idx="28">
                        <c:v>-110.3</c:v>
                      </c:pt>
                      <c:pt idx="29">
                        <c:v>-87.1</c:v>
                      </c:pt>
                      <c:pt idx="30">
                        <c:v>-63.9</c:v>
                      </c:pt>
                      <c:pt idx="31">
                        <c:v>-79.7</c:v>
                      </c:pt>
                      <c:pt idx="32">
                        <c:v>-79.599999999999994</c:v>
                      </c:pt>
                      <c:pt idx="33">
                        <c:v>-96.2</c:v>
                      </c:pt>
                      <c:pt idx="34">
                        <c:v>-105.6</c:v>
                      </c:pt>
                      <c:pt idx="35">
                        <c:v>-89.8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D0E-4B46-958F-C7AAE243083B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'6._U.S._Coal_Supply_Consumption'!$A$17:$B$17</c15:sqref>
                        </c15:formulaRef>
                      </c:ext>
                    </c:extLst>
                    <c:strCache>
                      <c:ptCount val="2"/>
                      <c:pt idx="0">
                        <c:v>Gross Imports</c:v>
                      </c:pt>
                      <c:pt idx="1">
                        <c:v>Coal Gross Imports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'6._U.S._Coal_Supply_Consumption'!$C$5:$AR$5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1990</c:v>
                      </c:pt>
                      <c:pt idx="1">
                        <c:v>1991</c:v>
                      </c:pt>
                      <c:pt idx="2">
                        <c:v>1992</c:v>
                      </c:pt>
                      <c:pt idx="3">
                        <c:v>1993</c:v>
                      </c:pt>
                      <c:pt idx="4">
                        <c:v>1994</c:v>
                      </c:pt>
                      <c:pt idx="5">
                        <c:v>1995</c:v>
                      </c:pt>
                      <c:pt idx="6">
                        <c:v>1996</c:v>
                      </c:pt>
                      <c:pt idx="7">
                        <c:v>1997</c:v>
                      </c:pt>
                      <c:pt idx="8">
                        <c:v>1998</c:v>
                      </c:pt>
                      <c:pt idx="9">
                        <c:v>1999</c:v>
                      </c:pt>
                      <c:pt idx="10">
                        <c:v>2000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2003</c:v>
                      </c:pt>
                      <c:pt idx="14">
                        <c:v>2004</c:v>
                      </c:pt>
                      <c:pt idx="15">
                        <c:v>2005</c:v>
                      </c:pt>
                      <c:pt idx="16">
                        <c:v>2006</c:v>
                      </c:pt>
                      <c:pt idx="17">
                        <c:v>2007</c:v>
                      </c:pt>
                      <c:pt idx="18">
                        <c:v>2008</c:v>
                      </c:pt>
                      <c:pt idx="19">
                        <c:v>2009</c:v>
                      </c:pt>
                      <c:pt idx="20">
                        <c:v>2010</c:v>
                      </c:pt>
                      <c:pt idx="21">
                        <c:v>2011</c:v>
                      </c:pt>
                      <c:pt idx="22">
                        <c:v>2012</c:v>
                      </c:pt>
                      <c:pt idx="23">
                        <c:v>2013</c:v>
                      </c:pt>
                      <c:pt idx="24">
                        <c:v>2014</c:v>
                      </c:pt>
                      <c:pt idx="25">
                        <c:v>2015</c:v>
                      </c:pt>
                      <c:pt idx="26">
                        <c:v>2016</c:v>
                      </c:pt>
                      <c:pt idx="27">
                        <c:v>2017</c:v>
                      </c:pt>
                      <c:pt idx="28">
                        <c:v>2018</c:v>
                      </c:pt>
                      <c:pt idx="29">
                        <c:v>2019</c:v>
                      </c:pt>
                      <c:pt idx="30">
                        <c:v>2020</c:v>
                      </c:pt>
                      <c:pt idx="31">
                        <c:v>2021</c:v>
                      </c:pt>
                      <c:pt idx="32">
                        <c:v>2022</c:v>
                      </c:pt>
                      <c:pt idx="33">
                        <c:v>2023</c:v>
                      </c:pt>
                      <c:pt idx="34">
                        <c:v>2024</c:v>
                      </c:pt>
                      <c:pt idx="35">
                        <c:v>2025</c:v>
                      </c:pt>
                      <c:pt idx="36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'6._U.S._Coal_Supply_Consumption'!$C$17:$AP$17</c15:sqref>
                        </c15:formulaRef>
                      </c:ext>
                    </c:extLst>
                    <c:numCache>
                      <c:formatCode>General</c:formatCode>
                      <c:ptCount val="36"/>
                      <c:pt idx="0">
                        <c:v>2.7</c:v>
                      </c:pt>
                      <c:pt idx="1">
                        <c:v>3.4</c:v>
                      </c:pt>
                      <c:pt idx="2">
                        <c:v>3.8</c:v>
                      </c:pt>
                      <c:pt idx="3">
                        <c:v>8.1999999999999993</c:v>
                      </c:pt>
                      <c:pt idx="4">
                        <c:v>8.9</c:v>
                      </c:pt>
                      <c:pt idx="5">
                        <c:v>9.5</c:v>
                      </c:pt>
                      <c:pt idx="6">
                        <c:v>8.1</c:v>
                      </c:pt>
                      <c:pt idx="7">
                        <c:v>7.5</c:v>
                      </c:pt>
                      <c:pt idx="8">
                        <c:v>8.6999999999999993</c:v>
                      </c:pt>
                      <c:pt idx="9">
                        <c:v>9.1</c:v>
                      </c:pt>
                      <c:pt idx="10">
                        <c:v>12.5</c:v>
                      </c:pt>
                      <c:pt idx="11">
                        <c:v>19.8</c:v>
                      </c:pt>
                      <c:pt idx="12">
                        <c:v>16.899999999999999</c:v>
                      </c:pt>
                      <c:pt idx="13">
                        <c:v>25</c:v>
                      </c:pt>
                      <c:pt idx="14">
                        <c:v>27.3</c:v>
                      </c:pt>
                      <c:pt idx="15">
                        <c:v>30.5</c:v>
                      </c:pt>
                      <c:pt idx="16">
                        <c:v>36.200000000000003</c:v>
                      </c:pt>
                      <c:pt idx="17">
                        <c:v>36.299999999999997</c:v>
                      </c:pt>
                      <c:pt idx="18">
                        <c:v>34.200000000000003</c:v>
                      </c:pt>
                      <c:pt idx="19">
                        <c:v>22.6</c:v>
                      </c:pt>
                      <c:pt idx="20">
                        <c:v>19.399999999999999</c:v>
                      </c:pt>
                      <c:pt idx="21">
                        <c:v>13.1</c:v>
                      </c:pt>
                      <c:pt idx="22">
                        <c:v>9.1999999999999993</c:v>
                      </c:pt>
                      <c:pt idx="23">
                        <c:v>8.9</c:v>
                      </c:pt>
                      <c:pt idx="24">
                        <c:v>11.3</c:v>
                      </c:pt>
                      <c:pt idx="25">
                        <c:v>11.3</c:v>
                      </c:pt>
                      <c:pt idx="26">
                        <c:v>9.8000000000000007</c:v>
                      </c:pt>
                      <c:pt idx="27">
                        <c:v>7.8</c:v>
                      </c:pt>
                      <c:pt idx="28">
                        <c:v>6</c:v>
                      </c:pt>
                      <c:pt idx="29">
                        <c:v>6.7</c:v>
                      </c:pt>
                      <c:pt idx="30">
                        <c:v>5.0999999999999996</c:v>
                      </c:pt>
                      <c:pt idx="31">
                        <c:v>5.4</c:v>
                      </c:pt>
                      <c:pt idx="32">
                        <c:v>6.3</c:v>
                      </c:pt>
                      <c:pt idx="33">
                        <c:v>4</c:v>
                      </c:pt>
                      <c:pt idx="34">
                        <c:v>2</c:v>
                      </c:pt>
                      <c:pt idx="35">
                        <c:v>3.9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D0E-4B46-958F-C7AAE243083B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v>Exports</c:v>
                </c:tx>
                <c:spPr>
                  <a:ln w="28575" cap="rnd">
                    <a:solidFill>
                      <a:srgbClr val="A60F2D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'6._U.S._Coal_Supply_Consumption'!$C$5:$AR$5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1990</c:v>
                      </c:pt>
                      <c:pt idx="1">
                        <c:v>1991</c:v>
                      </c:pt>
                      <c:pt idx="2">
                        <c:v>1992</c:v>
                      </c:pt>
                      <c:pt idx="3">
                        <c:v>1993</c:v>
                      </c:pt>
                      <c:pt idx="4">
                        <c:v>1994</c:v>
                      </c:pt>
                      <c:pt idx="5">
                        <c:v>1995</c:v>
                      </c:pt>
                      <c:pt idx="6">
                        <c:v>1996</c:v>
                      </c:pt>
                      <c:pt idx="7">
                        <c:v>1997</c:v>
                      </c:pt>
                      <c:pt idx="8">
                        <c:v>1998</c:v>
                      </c:pt>
                      <c:pt idx="9">
                        <c:v>1999</c:v>
                      </c:pt>
                      <c:pt idx="10">
                        <c:v>2000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2003</c:v>
                      </c:pt>
                      <c:pt idx="14">
                        <c:v>2004</c:v>
                      </c:pt>
                      <c:pt idx="15">
                        <c:v>2005</c:v>
                      </c:pt>
                      <c:pt idx="16">
                        <c:v>2006</c:v>
                      </c:pt>
                      <c:pt idx="17">
                        <c:v>2007</c:v>
                      </c:pt>
                      <c:pt idx="18">
                        <c:v>2008</c:v>
                      </c:pt>
                      <c:pt idx="19">
                        <c:v>2009</c:v>
                      </c:pt>
                      <c:pt idx="20">
                        <c:v>2010</c:v>
                      </c:pt>
                      <c:pt idx="21">
                        <c:v>2011</c:v>
                      </c:pt>
                      <c:pt idx="22">
                        <c:v>2012</c:v>
                      </c:pt>
                      <c:pt idx="23">
                        <c:v>2013</c:v>
                      </c:pt>
                      <c:pt idx="24">
                        <c:v>2014</c:v>
                      </c:pt>
                      <c:pt idx="25">
                        <c:v>2015</c:v>
                      </c:pt>
                      <c:pt idx="26">
                        <c:v>2016</c:v>
                      </c:pt>
                      <c:pt idx="27">
                        <c:v>2017</c:v>
                      </c:pt>
                      <c:pt idx="28">
                        <c:v>2018</c:v>
                      </c:pt>
                      <c:pt idx="29">
                        <c:v>2019</c:v>
                      </c:pt>
                      <c:pt idx="30">
                        <c:v>2020</c:v>
                      </c:pt>
                      <c:pt idx="31">
                        <c:v>2021</c:v>
                      </c:pt>
                      <c:pt idx="32">
                        <c:v>2022</c:v>
                      </c:pt>
                      <c:pt idx="33">
                        <c:v>2023</c:v>
                      </c:pt>
                      <c:pt idx="34">
                        <c:v>2024</c:v>
                      </c:pt>
                      <c:pt idx="35">
                        <c:v>2025</c:v>
                      </c:pt>
                      <c:pt idx="36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'6._U.S._Coal_Supply_Consumption'!$C$18:$AR$18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105.8</c:v>
                      </c:pt>
                      <c:pt idx="1">
                        <c:v>109</c:v>
                      </c:pt>
                      <c:pt idx="2">
                        <c:v>102.5</c:v>
                      </c:pt>
                      <c:pt idx="3">
                        <c:v>74.5</c:v>
                      </c:pt>
                      <c:pt idx="4">
                        <c:v>71.400000000000006</c:v>
                      </c:pt>
                      <c:pt idx="5">
                        <c:v>88.5</c:v>
                      </c:pt>
                      <c:pt idx="6">
                        <c:v>90.5</c:v>
                      </c:pt>
                      <c:pt idx="7">
                        <c:v>83.5</c:v>
                      </c:pt>
                      <c:pt idx="8">
                        <c:v>78</c:v>
                      </c:pt>
                      <c:pt idx="9">
                        <c:v>58.5</c:v>
                      </c:pt>
                      <c:pt idx="10">
                        <c:v>58.5</c:v>
                      </c:pt>
                      <c:pt idx="11">
                        <c:v>48.7</c:v>
                      </c:pt>
                      <c:pt idx="12">
                        <c:v>39.6</c:v>
                      </c:pt>
                      <c:pt idx="13">
                        <c:v>43</c:v>
                      </c:pt>
                      <c:pt idx="14">
                        <c:v>48</c:v>
                      </c:pt>
                      <c:pt idx="15">
                        <c:v>49.9</c:v>
                      </c:pt>
                      <c:pt idx="16">
                        <c:v>49.6</c:v>
                      </c:pt>
                      <c:pt idx="17">
                        <c:v>59.2</c:v>
                      </c:pt>
                      <c:pt idx="18">
                        <c:v>81.5</c:v>
                      </c:pt>
                      <c:pt idx="19">
                        <c:v>59.1</c:v>
                      </c:pt>
                      <c:pt idx="20">
                        <c:v>81.7</c:v>
                      </c:pt>
                      <c:pt idx="21">
                        <c:v>107.3</c:v>
                      </c:pt>
                      <c:pt idx="22">
                        <c:v>125.7</c:v>
                      </c:pt>
                      <c:pt idx="23">
                        <c:v>117.7</c:v>
                      </c:pt>
                      <c:pt idx="24">
                        <c:v>97.3</c:v>
                      </c:pt>
                      <c:pt idx="25">
                        <c:v>74</c:v>
                      </c:pt>
                      <c:pt idx="26">
                        <c:v>60.3</c:v>
                      </c:pt>
                      <c:pt idx="27">
                        <c:v>96.9</c:v>
                      </c:pt>
                      <c:pt idx="28">
                        <c:v>116.2</c:v>
                      </c:pt>
                      <c:pt idx="29">
                        <c:v>93.8</c:v>
                      </c:pt>
                      <c:pt idx="30">
                        <c:v>69.099999999999994</c:v>
                      </c:pt>
                      <c:pt idx="31">
                        <c:v>85.1</c:v>
                      </c:pt>
                      <c:pt idx="32">
                        <c:v>86</c:v>
                      </c:pt>
                      <c:pt idx="33">
                        <c:v>100.2</c:v>
                      </c:pt>
                      <c:pt idx="34">
                        <c:v>107.6</c:v>
                      </c:pt>
                      <c:pt idx="35">
                        <c:v>93.7</c:v>
                      </c:pt>
                      <c:pt idx="36">
                        <c:v>94.6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D0E-4B46-958F-C7AAE243083B}"/>
                  </c:ext>
                </c:extLst>
              </c15:ser>
            </c15:filteredLineSeries>
            <c15:filteredLineSeries>
              <c15:ser>
                <c:idx val="9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'6._U.S._Coal_Supply_Consumption'!$A$21:$B$21</c15:sqref>
                        </c15:formulaRef>
                      </c:ext>
                    </c:extLst>
                    <c:strCache>
                      <c:ptCount val="2"/>
                      <c:pt idx="0">
                        <c:v>Primary Inventory Withdrawals</c:v>
                      </c:pt>
                      <c:pt idx="1">
                        <c:v>Coal Primary Inventory Withdrawals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'6._U.S._Coal_Supply_Consumption'!$C$5:$AR$5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1990</c:v>
                      </c:pt>
                      <c:pt idx="1">
                        <c:v>1991</c:v>
                      </c:pt>
                      <c:pt idx="2">
                        <c:v>1992</c:v>
                      </c:pt>
                      <c:pt idx="3">
                        <c:v>1993</c:v>
                      </c:pt>
                      <c:pt idx="4">
                        <c:v>1994</c:v>
                      </c:pt>
                      <c:pt idx="5">
                        <c:v>1995</c:v>
                      </c:pt>
                      <c:pt idx="6">
                        <c:v>1996</c:v>
                      </c:pt>
                      <c:pt idx="7">
                        <c:v>1997</c:v>
                      </c:pt>
                      <c:pt idx="8">
                        <c:v>1998</c:v>
                      </c:pt>
                      <c:pt idx="9">
                        <c:v>1999</c:v>
                      </c:pt>
                      <c:pt idx="10">
                        <c:v>2000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2003</c:v>
                      </c:pt>
                      <c:pt idx="14">
                        <c:v>2004</c:v>
                      </c:pt>
                      <c:pt idx="15">
                        <c:v>2005</c:v>
                      </c:pt>
                      <c:pt idx="16">
                        <c:v>2006</c:v>
                      </c:pt>
                      <c:pt idx="17">
                        <c:v>2007</c:v>
                      </c:pt>
                      <c:pt idx="18">
                        <c:v>2008</c:v>
                      </c:pt>
                      <c:pt idx="19">
                        <c:v>2009</c:v>
                      </c:pt>
                      <c:pt idx="20">
                        <c:v>2010</c:v>
                      </c:pt>
                      <c:pt idx="21">
                        <c:v>2011</c:v>
                      </c:pt>
                      <c:pt idx="22">
                        <c:v>2012</c:v>
                      </c:pt>
                      <c:pt idx="23">
                        <c:v>2013</c:v>
                      </c:pt>
                      <c:pt idx="24">
                        <c:v>2014</c:v>
                      </c:pt>
                      <c:pt idx="25">
                        <c:v>2015</c:v>
                      </c:pt>
                      <c:pt idx="26">
                        <c:v>2016</c:v>
                      </c:pt>
                      <c:pt idx="27">
                        <c:v>2017</c:v>
                      </c:pt>
                      <c:pt idx="28">
                        <c:v>2018</c:v>
                      </c:pt>
                      <c:pt idx="29">
                        <c:v>2019</c:v>
                      </c:pt>
                      <c:pt idx="30">
                        <c:v>2020</c:v>
                      </c:pt>
                      <c:pt idx="31">
                        <c:v>2021</c:v>
                      </c:pt>
                      <c:pt idx="32">
                        <c:v>2022</c:v>
                      </c:pt>
                      <c:pt idx="33">
                        <c:v>2023</c:v>
                      </c:pt>
                      <c:pt idx="34">
                        <c:v>2024</c:v>
                      </c:pt>
                      <c:pt idx="35">
                        <c:v>2025</c:v>
                      </c:pt>
                      <c:pt idx="36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'6._U.S._Coal_Supply_Consumption'!$C$21:$AP$21</c15:sqref>
                        </c15:formulaRef>
                      </c:ext>
                    </c:extLst>
                    <c:numCache>
                      <c:formatCode>General</c:formatCode>
                      <c:ptCount val="36"/>
                      <c:pt idx="0">
                        <c:v>-4.4000000000000004</c:v>
                      </c:pt>
                      <c:pt idx="1">
                        <c:v>0.4</c:v>
                      </c:pt>
                      <c:pt idx="2">
                        <c:v>-1</c:v>
                      </c:pt>
                      <c:pt idx="3">
                        <c:v>8.6999999999999993</c:v>
                      </c:pt>
                      <c:pt idx="4">
                        <c:v>-7.9</c:v>
                      </c:pt>
                      <c:pt idx="5">
                        <c:v>-1.2</c:v>
                      </c:pt>
                      <c:pt idx="6">
                        <c:v>5.8</c:v>
                      </c:pt>
                      <c:pt idx="7">
                        <c:v>-5.3</c:v>
                      </c:pt>
                      <c:pt idx="8">
                        <c:v>-2.6</c:v>
                      </c:pt>
                      <c:pt idx="9">
                        <c:v>-2.9</c:v>
                      </c:pt>
                      <c:pt idx="10">
                        <c:v>7.6</c:v>
                      </c:pt>
                      <c:pt idx="11">
                        <c:v>-4</c:v>
                      </c:pt>
                      <c:pt idx="12">
                        <c:v>-7.4</c:v>
                      </c:pt>
                      <c:pt idx="13">
                        <c:v>5</c:v>
                      </c:pt>
                      <c:pt idx="14">
                        <c:v>-2.9</c:v>
                      </c:pt>
                      <c:pt idx="15">
                        <c:v>6.2</c:v>
                      </c:pt>
                      <c:pt idx="16">
                        <c:v>-1.6</c:v>
                      </c:pt>
                      <c:pt idx="17">
                        <c:v>2.6</c:v>
                      </c:pt>
                      <c:pt idx="18">
                        <c:v>-0.7</c:v>
                      </c:pt>
                      <c:pt idx="19">
                        <c:v>-13</c:v>
                      </c:pt>
                      <c:pt idx="20">
                        <c:v>-2.1</c:v>
                      </c:pt>
                      <c:pt idx="21">
                        <c:v>-2.1</c:v>
                      </c:pt>
                      <c:pt idx="22">
                        <c:v>5.7</c:v>
                      </c:pt>
                      <c:pt idx="23">
                        <c:v>0.5</c:v>
                      </c:pt>
                      <c:pt idx="24">
                        <c:v>6.8</c:v>
                      </c:pt>
                      <c:pt idx="25">
                        <c:v>3</c:v>
                      </c:pt>
                      <c:pt idx="26">
                        <c:v>10.6</c:v>
                      </c:pt>
                      <c:pt idx="27">
                        <c:v>1.3</c:v>
                      </c:pt>
                      <c:pt idx="28">
                        <c:v>2.2999999999999998</c:v>
                      </c:pt>
                      <c:pt idx="29">
                        <c:v>-9.6</c:v>
                      </c:pt>
                      <c:pt idx="30">
                        <c:v>7.7</c:v>
                      </c:pt>
                      <c:pt idx="31">
                        <c:v>4.5999999999999996</c:v>
                      </c:pt>
                      <c:pt idx="32">
                        <c:v>-1.8</c:v>
                      </c:pt>
                      <c:pt idx="33">
                        <c:v>2.4</c:v>
                      </c:pt>
                      <c:pt idx="34">
                        <c:v>2.2999999999999998</c:v>
                      </c:pt>
                      <c:pt idx="35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D0E-4B46-958F-C7AAE243083B}"/>
                  </c:ext>
                </c:extLst>
              </c15:ser>
            </c15:filteredLineSeries>
            <c15:filteredLineSeries>
              <c15:ser>
                <c:idx val="10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'6._U.S._Coal_Supply_Consumption'!$A$22:$B$22</c15:sqref>
                        </c15:formulaRef>
                      </c:ext>
                    </c:extLst>
                    <c:strCache>
                      <c:ptCount val="2"/>
                      <c:pt idx="0">
                        <c:v>Consumption</c:v>
                      </c:pt>
                      <c:pt idx="1">
                        <c:v>Consumption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'6._U.S._Coal_Supply_Consumption'!$C$5:$AR$5</c15:sqref>
                        </c15:formulaRef>
                      </c:ext>
                    </c:extLst>
                    <c:numCache>
                      <c:formatCode>General</c:formatCode>
                      <c:ptCount val="37"/>
                      <c:pt idx="0">
                        <c:v>1990</c:v>
                      </c:pt>
                      <c:pt idx="1">
                        <c:v>1991</c:v>
                      </c:pt>
                      <c:pt idx="2">
                        <c:v>1992</c:v>
                      </c:pt>
                      <c:pt idx="3">
                        <c:v>1993</c:v>
                      </c:pt>
                      <c:pt idx="4">
                        <c:v>1994</c:v>
                      </c:pt>
                      <c:pt idx="5">
                        <c:v>1995</c:v>
                      </c:pt>
                      <c:pt idx="6">
                        <c:v>1996</c:v>
                      </c:pt>
                      <c:pt idx="7">
                        <c:v>1997</c:v>
                      </c:pt>
                      <c:pt idx="8">
                        <c:v>1998</c:v>
                      </c:pt>
                      <c:pt idx="9">
                        <c:v>1999</c:v>
                      </c:pt>
                      <c:pt idx="10">
                        <c:v>2000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2003</c:v>
                      </c:pt>
                      <c:pt idx="14">
                        <c:v>2004</c:v>
                      </c:pt>
                      <c:pt idx="15">
                        <c:v>2005</c:v>
                      </c:pt>
                      <c:pt idx="16">
                        <c:v>2006</c:v>
                      </c:pt>
                      <c:pt idx="17">
                        <c:v>2007</c:v>
                      </c:pt>
                      <c:pt idx="18">
                        <c:v>2008</c:v>
                      </c:pt>
                      <c:pt idx="19">
                        <c:v>2009</c:v>
                      </c:pt>
                      <c:pt idx="20">
                        <c:v>2010</c:v>
                      </c:pt>
                      <c:pt idx="21">
                        <c:v>2011</c:v>
                      </c:pt>
                      <c:pt idx="22">
                        <c:v>2012</c:v>
                      </c:pt>
                      <c:pt idx="23">
                        <c:v>2013</c:v>
                      </c:pt>
                      <c:pt idx="24">
                        <c:v>2014</c:v>
                      </c:pt>
                      <c:pt idx="25">
                        <c:v>2015</c:v>
                      </c:pt>
                      <c:pt idx="26">
                        <c:v>2016</c:v>
                      </c:pt>
                      <c:pt idx="27">
                        <c:v>2017</c:v>
                      </c:pt>
                      <c:pt idx="28">
                        <c:v>2018</c:v>
                      </c:pt>
                      <c:pt idx="29">
                        <c:v>2019</c:v>
                      </c:pt>
                      <c:pt idx="30">
                        <c:v>2020</c:v>
                      </c:pt>
                      <c:pt idx="31">
                        <c:v>2021</c:v>
                      </c:pt>
                      <c:pt idx="32">
                        <c:v>2022</c:v>
                      </c:pt>
                      <c:pt idx="33">
                        <c:v>2023</c:v>
                      </c:pt>
                      <c:pt idx="34">
                        <c:v>2024</c:v>
                      </c:pt>
                      <c:pt idx="35">
                        <c:v>2025</c:v>
                      </c:pt>
                      <c:pt idx="36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'6._U.S._Coal_Supply_Consumption'!$C$22:$AP$22</c15:sqref>
                        </c15:formulaRef>
                      </c:ext>
                    </c:extLst>
                    <c:numCache>
                      <c:formatCode>General</c:formatCode>
                      <c:ptCount val="3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D0E-4B46-958F-C7AAE243083B}"/>
                  </c:ext>
                </c:extLst>
              </c15:ser>
            </c15:filteredLineSeries>
          </c:ext>
        </c:extLst>
      </c:lineChart>
      <c:catAx>
        <c:axId val="1034749535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002145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34737535"/>
        <c:crosses val="autoZero"/>
        <c:auto val="1"/>
        <c:lblAlgn val="ctr"/>
        <c:lblOffset val="100"/>
        <c:noMultiLvlLbl val="0"/>
      </c:catAx>
      <c:valAx>
        <c:axId val="103473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145"/>
              </a:solidFill>
              <a:prstDash val="solid"/>
              <a:round/>
            </a:ln>
            <a:effectLst/>
          </c:spPr>
        </c:majorGridlines>
        <c:numFmt formatCode="#,##0" sourceLinked="0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34749535"/>
        <c:crosses val="autoZero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0"/>
          <c:y val="0.86648802598537533"/>
          <c:w val="1"/>
          <c:h val="7.48816812579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solidFill>
        <a:srgbClr val="002145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5.3157832631642227E-2"/>
          <c:y val="8.5579064294851889E-2"/>
          <c:w val="0.93308961534265611"/>
          <c:h val="0.74079377530231161"/>
        </c:manualLayout>
      </c:layout>
      <c:barChart>
        <c:barDir val="col"/>
        <c:grouping val="stacked"/>
        <c:varyColors val="0"/>
        <c:ser>
          <c:idx val="40"/>
          <c:order val="35"/>
          <c:tx>
            <c:strRef>
              <c:f>'4a._U.S._Petroleum_and_Other_Li'!$A$48</c:f>
              <c:strCache>
                <c:ptCount val="1"/>
                <c:pt idx="0">
                  <c:v>Motor Gasoline</c:v>
                </c:pt>
              </c:strCache>
            </c:strRef>
          </c:tx>
          <c:spPr>
            <a:solidFill>
              <a:srgbClr val="002145"/>
            </a:solidFill>
            <a:ln>
              <a:noFill/>
            </a:ln>
            <a:effectLst/>
          </c:spPr>
          <c:invertIfNegative val="0"/>
          <c:cat>
            <c:numRef>
              <c:f>'4a._U.S._Petroleum_and_Other_Li'!$C$5:$AK$5</c:f>
              <c:numCache>
                <c:formatCode>General</c:formatCode>
                <c:ptCount val="3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'4a._U.S._Petroleum_and_Other_Li'!$C$48:$AK$48</c:f>
              <c:numCache>
                <c:formatCode>General</c:formatCode>
                <c:ptCount val="30"/>
                <c:pt idx="0">
                  <c:v>8.02</c:v>
                </c:pt>
                <c:pt idx="1">
                  <c:v>8.25</c:v>
                </c:pt>
                <c:pt idx="2">
                  <c:v>8.43</c:v>
                </c:pt>
                <c:pt idx="3">
                  <c:v>8.4700000000000006</c:v>
                </c:pt>
                <c:pt idx="4">
                  <c:v>8.61</c:v>
                </c:pt>
                <c:pt idx="5">
                  <c:v>8.85</c:v>
                </c:pt>
                <c:pt idx="6">
                  <c:v>8.93</c:v>
                </c:pt>
                <c:pt idx="7">
                  <c:v>9.11</c:v>
                </c:pt>
                <c:pt idx="8">
                  <c:v>9.16</c:v>
                </c:pt>
                <c:pt idx="9">
                  <c:v>9.25</c:v>
                </c:pt>
                <c:pt idx="10">
                  <c:v>9.2899999999999991</c:v>
                </c:pt>
                <c:pt idx="11">
                  <c:v>8.99</c:v>
                </c:pt>
                <c:pt idx="12">
                  <c:v>9</c:v>
                </c:pt>
                <c:pt idx="13">
                  <c:v>8.99</c:v>
                </c:pt>
                <c:pt idx="14">
                  <c:v>8.75</c:v>
                </c:pt>
                <c:pt idx="15">
                  <c:v>8.68</c:v>
                </c:pt>
                <c:pt idx="16">
                  <c:v>8.84</c:v>
                </c:pt>
                <c:pt idx="17">
                  <c:v>8.92</c:v>
                </c:pt>
                <c:pt idx="18">
                  <c:v>9.18</c:v>
                </c:pt>
                <c:pt idx="19">
                  <c:v>9.32</c:v>
                </c:pt>
                <c:pt idx="20">
                  <c:v>9.33</c:v>
                </c:pt>
                <c:pt idx="21">
                  <c:v>9.33</c:v>
                </c:pt>
                <c:pt idx="22">
                  <c:v>9.31</c:v>
                </c:pt>
                <c:pt idx="23">
                  <c:v>8.0500000000000007</c:v>
                </c:pt>
                <c:pt idx="24">
                  <c:v>8.82</c:v>
                </c:pt>
                <c:pt idx="25">
                  <c:v>8.81</c:v>
                </c:pt>
                <c:pt idx="26">
                  <c:v>8.94</c:v>
                </c:pt>
                <c:pt idx="27">
                  <c:v>8.94</c:v>
                </c:pt>
                <c:pt idx="28">
                  <c:v>8.9499999999999993</c:v>
                </c:pt>
                <c:pt idx="29">
                  <c:v>8.86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2A3E-4604-B4B4-FD055039181D}"/>
            </c:ext>
          </c:extLst>
        </c:ser>
        <c:ser>
          <c:idx val="43"/>
          <c:order val="36"/>
          <c:tx>
            <c:strRef>
              <c:f>'4a._U.S._Petroleum_and_Other_Li'!$A$51</c:f>
              <c:strCache>
                <c:ptCount val="1"/>
                <c:pt idx="0">
                  <c:v>Distillate Fuel Oil</c:v>
                </c:pt>
              </c:strCache>
            </c:strRef>
          </c:tx>
          <c:spPr>
            <a:solidFill>
              <a:srgbClr val="A60F2D"/>
            </a:solidFill>
            <a:ln>
              <a:noFill/>
            </a:ln>
            <a:effectLst/>
          </c:spPr>
          <c:invertIfNegative val="0"/>
          <c:cat>
            <c:numRef>
              <c:f>'4a._U.S._Petroleum_and_Other_Li'!$C$5:$AK$5</c:f>
              <c:numCache>
                <c:formatCode>General</c:formatCode>
                <c:ptCount val="3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'4a._U.S._Petroleum_and_Other_Li'!$C$51:$AK$51</c:f>
              <c:numCache>
                <c:formatCode>General</c:formatCode>
                <c:ptCount val="30"/>
                <c:pt idx="0">
                  <c:v>3.44</c:v>
                </c:pt>
                <c:pt idx="1">
                  <c:v>3.46</c:v>
                </c:pt>
                <c:pt idx="2">
                  <c:v>3.57</c:v>
                </c:pt>
                <c:pt idx="3">
                  <c:v>3.72</c:v>
                </c:pt>
                <c:pt idx="4">
                  <c:v>3.85</c:v>
                </c:pt>
                <c:pt idx="5">
                  <c:v>3.78</c:v>
                </c:pt>
                <c:pt idx="6">
                  <c:v>3.93</c:v>
                </c:pt>
                <c:pt idx="7">
                  <c:v>4.0599999999999996</c:v>
                </c:pt>
                <c:pt idx="8">
                  <c:v>4.12</c:v>
                </c:pt>
                <c:pt idx="9">
                  <c:v>4.17</c:v>
                </c:pt>
                <c:pt idx="10">
                  <c:v>4.2</c:v>
                </c:pt>
                <c:pt idx="11">
                  <c:v>3.95</c:v>
                </c:pt>
                <c:pt idx="12">
                  <c:v>3.63</c:v>
                </c:pt>
                <c:pt idx="13">
                  <c:v>3.8</c:v>
                </c:pt>
                <c:pt idx="14">
                  <c:v>3.9</c:v>
                </c:pt>
                <c:pt idx="15">
                  <c:v>3.74</c:v>
                </c:pt>
                <c:pt idx="16">
                  <c:v>3.83</c:v>
                </c:pt>
                <c:pt idx="17">
                  <c:v>4.04</c:v>
                </c:pt>
                <c:pt idx="18">
                  <c:v>4</c:v>
                </c:pt>
                <c:pt idx="19">
                  <c:v>3.88</c:v>
                </c:pt>
                <c:pt idx="20">
                  <c:v>3.93</c:v>
                </c:pt>
                <c:pt idx="21">
                  <c:v>4.1500000000000004</c:v>
                </c:pt>
                <c:pt idx="22">
                  <c:v>4.0999999999999996</c:v>
                </c:pt>
                <c:pt idx="23">
                  <c:v>3.79</c:v>
                </c:pt>
                <c:pt idx="24">
                  <c:v>3.97</c:v>
                </c:pt>
                <c:pt idx="25">
                  <c:v>4.03</c:v>
                </c:pt>
                <c:pt idx="26">
                  <c:v>3.92</c:v>
                </c:pt>
                <c:pt idx="27">
                  <c:v>3.78</c:v>
                </c:pt>
                <c:pt idx="28">
                  <c:v>3.85</c:v>
                </c:pt>
                <c:pt idx="29">
                  <c:v>3.82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2A3E-4604-B4B4-FD055039181D}"/>
            </c:ext>
          </c:extLst>
        </c:ser>
        <c:ser>
          <c:idx val="38"/>
          <c:order val="37"/>
          <c:tx>
            <c:strRef>
              <c:f>'4a._U.S._Petroleum_and_Other_Li'!$A$46</c:f>
              <c:strCache>
                <c:ptCount val="1"/>
                <c:pt idx="0">
                  <c:v>Hydrocarbon Gas Liquids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numRef>
              <c:f>'4a._U.S._Petroleum_and_Other_Li'!$C$5:$AK$5</c:f>
              <c:numCache>
                <c:formatCode>General</c:formatCode>
                <c:ptCount val="3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'4a._U.S._Petroleum_and_Other_Li'!$C$46:$AK$46</c:f>
              <c:numCache>
                <c:formatCode>General</c:formatCode>
                <c:ptCount val="30"/>
                <c:pt idx="0">
                  <c:v>2.23</c:v>
                </c:pt>
                <c:pt idx="1">
                  <c:v>2.13</c:v>
                </c:pt>
                <c:pt idx="2">
                  <c:v>2.41</c:v>
                </c:pt>
                <c:pt idx="3">
                  <c:v>2.4300000000000002</c:v>
                </c:pt>
                <c:pt idx="4">
                  <c:v>2.2000000000000002</c:v>
                </c:pt>
                <c:pt idx="5">
                  <c:v>2.2999999999999998</c:v>
                </c:pt>
                <c:pt idx="6">
                  <c:v>2.2000000000000002</c:v>
                </c:pt>
                <c:pt idx="7">
                  <c:v>2.2599999999999998</c:v>
                </c:pt>
                <c:pt idx="8">
                  <c:v>2.15</c:v>
                </c:pt>
                <c:pt idx="9">
                  <c:v>2.14</c:v>
                </c:pt>
                <c:pt idx="10">
                  <c:v>2.19</c:v>
                </c:pt>
                <c:pt idx="11">
                  <c:v>2.04</c:v>
                </c:pt>
                <c:pt idx="12">
                  <c:v>2.13</c:v>
                </c:pt>
                <c:pt idx="13">
                  <c:v>2.2599999999999998</c:v>
                </c:pt>
                <c:pt idx="14">
                  <c:v>2.25</c:v>
                </c:pt>
                <c:pt idx="15">
                  <c:v>2.29</c:v>
                </c:pt>
                <c:pt idx="16">
                  <c:v>2.5</c:v>
                </c:pt>
                <c:pt idx="17">
                  <c:v>2.44</c:v>
                </c:pt>
                <c:pt idx="18">
                  <c:v>2.5499999999999998</c:v>
                </c:pt>
                <c:pt idx="19">
                  <c:v>2.54</c:v>
                </c:pt>
                <c:pt idx="20">
                  <c:v>2.64</c:v>
                </c:pt>
                <c:pt idx="21">
                  <c:v>3.01</c:v>
                </c:pt>
                <c:pt idx="22">
                  <c:v>3.14</c:v>
                </c:pt>
                <c:pt idx="23">
                  <c:v>3.23</c:v>
                </c:pt>
                <c:pt idx="24">
                  <c:v>3.44</c:v>
                </c:pt>
                <c:pt idx="25">
                  <c:v>3.36</c:v>
                </c:pt>
                <c:pt idx="26">
                  <c:v>3.5</c:v>
                </c:pt>
                <c:pt idx="27">
                  <c:v>3.64</c:v>
                </c:pt>
                <c:pt idx="28">
                  <c:v>3.74</c:v>
                </c:pt>
                <c:pt idx="29">
                  <c:v>3.78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2A3E-4604-B4B4-FD055039181D}"/>
            </c:ext>
          </c:extLst>
        </c:ser>
        <c:ser>
          <c:idx val="45"/>
          <c:order val="38"/>
          <c:tx>
            <c:strRef>
              <c:f>'4a._U.S._Petroleum_and_Other_Li'!$A$53</c:f>
              <c:strCache>
                <c:ptCount val="1"/>
                <c:pt idx="0">
                  <c:v>Other Oils</c:v>
                </c:pt>
              </c:strCache>
            </c:strRef>
          </c:tx>
          <c:spPr>
            <a:solidFill>
              <a:srgbClr val="66C010"/>
            </a:solidFill>
            <a:ln>
              <a:noFill/>
            </a:ln>
            <a:effectLst/>
          </c:spPr>
          <c:invertIfNegative val="0"/>
          <c:cat>
            <c:numRef>
              <c:f>'4a._U.S._Petroleum_and_Other_Li'!$C$5:$AK$5</c:f>
              <c:numCache>
                <c:formatCode>General</c:formatCode>
                <c:ptCount val="3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'4a._U.S._Petroleum_and_Other_Li'!$C$53:$AK$53</c:f>
              <c:numCache>
                <c:formatCode>General</c:formatCode>
                <c:ptCount val="30"/>
                <c:pt idx="0">
                  <c:v>2.59</c:v>
                </c:pt>
                <c:pt idx="1">
                  <c:v>2.71</c:v>
                </c:pt>
                <c:pt idx="2">
                  <c:v>2.74</c:v>
                </c:pt>
                <c:pt idx="3">
                  <c:v>2.63</c:v>
                </c:pt>
                <c:pt idx="4">
                  <c:v>2.56</c:v>
                </c:pt>
                <c:pt idx="5">
                  <c:v>2.59</c:v>
                </c:pt>
                <c:pt idx="6">
                  <c:v>2.64</c:v>
                </c:pt>
                <c:pt idx="7">
                  <c:v>2.84</c:v>
                </c:pt>
                <c:pt idx="8">
                  <c:v>2.78</c:v>
                </c:pt>
                <c:pt idx="9">
                  <c:v>2.78</c:v>
                </c:pt>
                <c:pt idx="10">
                  <c:v>2.63</c:v>
                </c:pt>
                <c:pt idx="11">
                  <c:v>2.38</c:v>
                </c:pt>
                <c:pt idx="12">
                  <c:v>2.15</c:v>
                </c:pt>
                <c:pt idx="13">
                  <c:v>2.14</c:v>
                </c:pt>
                <c:pt idx="14">
                  <c:v>2.08</c:v>
                </c:pt>
                <c:pt idx="15">
                  <c:v>1.97</c:v>
                </c:pt>
                <c:pt idx="16">
                  <c:v>2.0299999999999998</c:v>
                </c:pt>
                <c:pt idx="17">
                  <c:v>2.0099999999999998</c:v>
                </c:pt>
                <c:pt idx="18">
                  <c:v>2.0099999999999998</c:v>
                </c:pt>
                <c:pt idx="19">
                  <c:v>2.0099999999999998</c:v>
                </c:pt>
                <c:pt idx="20">
                  <c:v>2</c:v>
                </c:pt>
                <c:pt idx="21">
                  <c:v>1.98</c:v>
                </c:pt>
                <c:pt idx="22">
                  <c:v>1.91</c:v>
                </c:pt>
                <c:pt idx="23">
                  <c:v>1.75</c:v>
                </c:pt>
                <c:pt idx="24">
                  <c:v>1.82</c:v>
                </c:pt>
                <c:pt idx="25">
                  <c:v>1.76</c:v>
                </c:pt>
                <c:pt idx="26">
                  <c:v>1.71</c:v>
                </c:pt>
                <c:pt idx="27">
                  <c:v>1.64</c:v>
                </c:pt>
                <c:pt idx="28">
                  <c:v>1.68</c:v>
                </c:pt>
                <c:pt idx="29">
                  <c:v>1.64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2A3E-4604-B4B4-FD055039181D}"/>
            </c:ext>
          </c:extLst>
        </c:ser>
        <c:ser>
          <c:idx val="42"/>
          <c:order val="39"/>
          <c:tx>
            <c:strRef>
              <c:f>'4a._U.S._Petroleum_and_Other_Li'!$A$50</c:f>
              <c:strCache>
                <c:ptCount val="1"/>
                <c:pt idx="0">
                  <c:v>Jet Fuel</c:v>
                </c:pt>
              </c:strCache>
            </c:strRef>
          </c:tx>
          <c:spPr>
            <a:solidFill>
              <a:srgbClr val="05B5C1"/>
            </a:solidFill>
            <a:ln>
              <a:noFill/>
            </a:ln>
            <a:effectLst/>
          </c:spPr>
          <c:invertIfNegative val="0"/>
          <c:cat>
            <c:numRef>
              <c:f>'4a._U.S._Petroleum_and_Other_Li'!$C$5:$AK$5</c:f>
              <c:numCache>
                <c:formatCode>General</c:formatCode>
                <c:ptCount val="3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'4a._U.S._Petroleum_and_Other_Li'!$C$50:$AK$50</c:f>
              <c:numCache>
                <c:formatCode>General</c:formatCode>
                <c:ptCount val="30"/>
                <c:pt idx="0">
                  <c:v>1.6</c:v>
                </c:pt>
                <c:pt idx="1">
                  <c:v>1.62</c:v>
                </c:pt>
                <c:pt idx="2">
                  <c:v>1.67</c:v>
                </c:pt>
                <c:pt idx="3">
                  <c:v>1.73</c:v>
                </c:pt>
                <c:pt idx="4">
                  <c:v>1.66</c:v>
                </c:pt>
                <c:pt idx="5">
                  <c:v>1.61</c:v>
                </c:pt>
                <c:pt idx="6">
                  <c:v>1.58</c:v>
                </c:pt>
                <c:pt idx="7">
                  <c:v>1.63</c:v>
                </c:pt>
                <c:pt idx="8">
                  <c:v>1.68</c:v>
                </c:pt>
                <c:pt idx="9">
                  <c:v>1.63</c:v>
                </c:pt>
                <c:pt idx="10">
                  <c:v>1.62</c:v>
                </c:pt>
                <c:pt idx="11">
                  <c:v>1.54</c:v>
                </c:pt>
                <c:pt idx="12">
                  <c:v>1.39</c:v>
                </c:pt>
                <c:pt idx="13">
                  <c:v>1.43</c:v>
                </c:pt>
                <c:pt idx="14">
                  <c:v>1.43</c:v>
                </c:pt>
                <c:pt idx="15">
                  <c:v>1.4</c:v>
                </c:pt>
                <c:pt idx="16">
                  <c:v>1.43</c:v>
                </c:pt>
                <c:pt idx="17">
                  <c:v>1.47</c:v>
                </c:pt>
                <c:pt idx="18">
                  <c:v>1.55</c:v>
                </c:pt>
                <c:pt idx="19">
                  <c:v>1.61</c:v>
                </c:pt>
                <c:pt idx="20">
                  <c:v>1.68</c:v>
                </c:pt>
                <c:pt idx="21">
                  <c:v>1.71</c:v>
                </c:pt>
                <c:pt idx="22">
                  <c:v>1.74</c:v>
                </c:pt>
                <c:pt idx="23">
                  <c:v>1.08</c:v>
                </c:pt>
                <c:pt idx="24">
                  <c:v>1.37</c:v>
                </c:pt>
                <c:pt idx="25">
                  <c:v>1.56</c:v>
                </c:pt>
                <c:pt idx="26">
                  <c:v>1.65</c:v>
                </c:pt>
                <c:pt idx="27">
                  <c:v>1.7</c:v>
                </c:pt>
                <c:pt idx="28">
                  <c:v>1.71</c:v>
                </c:pt>
                <c:pt idx="29">
                  <c:v>1.72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2A3E-4604-B4B4-FD055039181D}"/>
            </c:ext>
          </c:extLst>
        </c:ser>
        <c:ser>
          <c:idx val="44"/>
          <c:order val="41"/>
          <c:tx>
            <c:strRef>
              <c:f>'4a._U.S._Petroleum_and_Other_Li'!$A$52</c:f>
              <c:strCache>
                <c:ptCount val="1"/>
                <c:pt idx="0">
                  <c:v>Residual Fuel Oil</c:v>
                </c:pt>
              </c:strCache>
            </c:strRef>
          </c:tx>
          <c:spPr>
            <a:solidFill>
              <a:srgbClr val="005C5C"/>
            </a:solidFill>
            <a:ln>
              <a:noFill/>
            </a:ln>
            <a:effectLst/>
          </c:spPr>
          <c:invertIfNegative val="0"/>
          <c:cat>
            <c:numRef>
              <c:f>'4a._U.S._Petroleum_and_Other_Li'!$C$5:$AK$5</c:f>
              <c:numCache>
                <c:formatCode>General</c:formatCode>
                <c:ptCount val="3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'4a._U.S._Petroleum_and_Other_Li'!$C$52:$AK$52</c:f>
              <c:numCache>
                <c:formatCode>General</c:formatCode>
                <c:ptCount val="30"/>
                <c:pt idx="0">
                  <c:v>0.8</c:v>
                </c:pt>
                <c:pt idx="1">
                  <c:v>0.89</c:v>
                </c:pt>
                <c:pt idx="2">
                  <c:v>0.83</c:v>
                </c:pt>
                <c:pt idx="3">
                  <c:v>0.91</c:v>
                </c:pt>
                <c:pt idx="4">
                  <c:v>0.81</c:v>
                </c:pt>
                <c:pt idx="5">
                  <c:v>0.7</c:v>
                </c:pt>
                <c:pt idx="6">
                  <c:v>0.77</c:v>
                </c:pt>
                <c:pt idx="7">
                  <c:v>0.86</c:v>
                </c:pt>
                <c:pt idx="8">
                  <c:v>0.92</c:v>
                </c:pt>
                <c:pt idx="9">
                  <c:v>0.69</c:v>
                </c:pt>
                <c:pt idx="10">
                  <c:v>0.72</c:v>
                </c:pt>
                <c:pt idx="11">
                  <c:v>0.62</c:v>
                </c:pt>
                <c:pt idx="12">
                  <c:v>0.51</c:v>
                </c:pt>
                <c:pt idx="13">
                  <c:v>0.54</c:v>
                </c:pt>
                <c:pt idx="14">
                  <c:v>0.46</c:v>
                </c:pt>
                <c:pt idx="15">
                  <c:v>0.37</c:v>
                </c:pt>
                <c:pt idx="16">
                  <c:v>0.32</c:v>
                </c:pt>
                <c:pt idx="17">
                  <c:v>0.26</c:v>
                </c:pt>
                <c:pt idx="18">
                  <c:v>0.26</c:v>
                </c:pt>
                <c:pt idx="19">
                  <c:v>0.33</c:v>
                </c:pt>
                <c:pt idx="20">
                  <c:v>0.34</c:v>
                </c:pt>
                <c:pt idx="21">
                  <c:v>0.32</c:v>
                </c:pt>
                <c:pt idx="22">
                  <c:v>0.28000000000000003</c:v>
                </c:pt>
                <c:pt idx="23">
                  <c:v>0.21</c:v>
                </c:pt>
                <c:pt idx="24">
                  <c:v>0.31</c:v>
                </c:pt>
                <c:pt idx="25">
                  <c:v>0.33</c:v>
                </c:pt>
                <c:pt idx="26">
                  <c:v>0.27</c:v>
                </c:pt>
                <c:pt idx="27">
                  <c:v>0.28999999999999998</c:v>
                </c:pt>
                <c:pt idx="28">
                  <c:v>0.28999999999999998</c:v>
                </c:pt>
                <c:pt idx="29">
                  <c:v>0.28000000000000003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2A3E-4604-B4B4-FD055039181D}"/>
            </c:ext>
          </c:extLst>
        </c:ser>
        <c:ser>
          <c:idx val="39"/>
          <c:order val="42"/>
          <c:tx>
            <c:strRef>
              <c:f>'4a._U.S._Petroleum_and_Other_Li'!$A$47</c:f>
              <c:strCache>
                <c:ptCount val="1"/>
                <c:pt idx="0">
                  <c:v>Other HC/Oxygenates</c:v>
                </c:pt>
              </c:strCache>
            </c:strRef>
          </c:tx>
          <c:spPr>
            <a:solidFill>
              <a:srgbClr val="4D4D4D"/>
            </a:solidFill>
            <a:ln>
              <a:noFill/>
            </a:ln>
            <a:effectLst/>
          </c:spPr>
          <c:invertIfNegative val="0"/>
          <c:cat>
            <c:numRef>
              <c:f>'4a._U.S._Petroleum_and_Other_Li'!$C$5:$AK$5</c:f>
              <c:numCache>
                <c:formatCode>General</c:formatCode>
                <c:ptCount val="3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</c:numCache>
              <c:extLst xmlns:c15="http://schemas.microsoft.com/office/drawing/2012/chart"/>
            </c:numRef>
          </c:cat>
          <c:val>
            <c:numRef>
              <c:f>'4a._U.S._Petroleum_and_Other_Li'!$C$47:$AK$47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0.13</c:v>
                </c:pt>
                <c:pt idx="25">
                  <c:v>0.17</c:v>
                </c:pt>
                <c:pt idx="26">
                  <c:v>0.27</c:v>
                </c:pt>
                <c:pt idx="27">
                  <c:v>0.32</c:v>
                </c:pt>
                <c:pt idx="28">
                  <c:v>0.28000000000000003</c:v>
                </c:pt>
                <c:pt idx="29">
                  <c:v>0.33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2A3E-4604-B4B4-FD0550391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3740943"/>
        <c:axId val="143739023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'4a._U.S._Petroleum_and_Other_Li'!$A$11</c15:sqref>
                        </c15:formulaRef>
                      </c:ext>
                    </c:extLst>
                    <c:strCache>
                      <c:ptCount val="1"/>
                      <c:pt idx="0">
                        <c:v>Other Lower 48 States (excl. GOM)</c:v>
                      </c:pt>
                    </c:strCache>
                  </c:strRef>
                </c:tx>
                <c:spPr>
                  <a:solidFill>
                    <a:srgbClr val="FFCC00"/>
                  </a:solidFill>
                  <a:ln>
                    <a:solidFill>
                      <a:srgbClr val="FFCC00"/>
                    </a:solidFill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'4a._U.S._Petroleum_and_Other_Li'!$C$11:$AI$11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4.03</c:v>
                      </c:pt>
                      <c:pt idx="1">
                        <c:v>3.85</c:v>
                      </c:pt>
                      <c:pt idx="2">
                        <c:v>3.48</c:v>
                      </c:pt>
                      <c:pt idx="3">
                        <c:v>3.42</c:v>
                      </c:pt>
                      <c:pt idx="4">
                        <c:v>3.3</c:v>
                      </c:pt>
                      <c:pt idx="5">
                        <c:v>3.2</c:v>
                      </c:pt>
                      <c:pt idx="6">
                        <c:v>3.14</c:v>
                      </c:pt>
                      <c:pt idx="7">
                        <c:v>3.07</c:v>
                      </c:pt>
                      <c:pt idx="8">
                        <c:v>3.04</c:v>
                      </c:pt>
                      <c:pt idx="9">
                        <c:v>3.05</c:v>
                      </c:pt>
                      <c:pt idx="10">
                        <c:v>3.07</c:v>
                      </c:pt>
                      <c:pt idx="11">
                        <c:v>3.16</c:v>
                      </c:pt>
                      <c:pt idx="12">
                        <c:v>3.15</c:v>
                      </c:pt>
                      <c:pt idx="13">
                        <c:v>3.33</c:v>
                      </c:pt>
                      <c:pt idx="14">
                        <c:v>3.8</c:v>
                      </c:pt>
                      <c:pt idx="15">
                        <c:v>4.7300000000000004</c:v>
                      </c:pt>
                      <c:pt idx="16">
                        <c:v>5.73</c:v>
                      </c:pt>
                      <c:pt idx="17">
                        <c:v>6.89</c:v>
                      </c:pt>
                      <c:pt idx="18">
                        <c:v>7.43</c:v>
                      </c:pt>
                      <c:pt idx="19">
                        <c:v>6.76</c:v>
                      </c:pt>
                      <c:pt idx="20">
                        <c:v>7.18</c:v>
                      </c:pt>
                      <c:pt idx="21">
                        <c:v>8.7200000000000006</c:v>
                      </c:pt>
                      <c:pt idx="22">
                        <c:v>9.9499999999999993</c:v>
                      </c:pt>
                      <c:pt idx="23">
                        <c:v>9.2100000000000009</c:v>
                      </c:pt>
                      <c:pt idx="24">
                        <c:v>9.16</c:v>
                      </c:pt>
                      <c:pt idx="25">
                        <c:v>9.82</c:v>
                      </c:pt>
                      <c:pt idx="26">
                        <c:v>10.64</c:v>
                      </c:pt>
                      <c:pt idx="27">
                        <c:v>11.02</c:v>
                      </c:pt>
                      <c:pt idx="28">
                        <c:v>11.2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2A3E-4604-B4B4-FD055039181D}"/>
                  </c:ext>
                </c:extLst>
              </c15:ser>
            </c15:filteredBarSeries>
            <c15:filteredBarSeries>
              <c15:ser>
                <c:idx val="8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'4a._U.S._Petroleum_and_Other_Li'!$A$16</c15:sqref>
                        </c15:formulaRef>
                      </c:ext>
                    </c:extLst>
                    <c:strCache>
                      <c:ptCount val="1"/>
                      <c:pt idx="0">
                        <c:v>Permian</c:v>
                      </c:pt>
                    </c:strCache>
                  </c:strRef>
                </c:tx>
                <c:spPr>
                  <a:solidFill>
                    <a:srgbClr val="00214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'4a._U.S._Petroleum_and_Other_Li'!$C$16:$AK$16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0.89</c:v>
                      </c:pt>
                      <c:pt idx="13">
                        <c:v>0.93</c:v>
                      </c:pt>
                      <c:pt idx="14">
                        <c:v>1.02</c:v>
                      </c:pt>
                      <c:pt idx="15">
                        <c:v>1.2</c:v>
                      </c:pt>
                      <c:pt idx="16">
                        <c:v>1.37</c:v>
                      </c:pt>
                      <c:pt idx="17">
                        <c:v>1.65</c:v>
                      </c:pt>
                      <c:pt idx="18">
                        <c:v>1.91</c:v>
                      </c:pt>
                      <c:pt idx="19">
                        <c:v>2.0499999999999998</c:v>
                      </c:pt>
                      <c:pt idx="20">
                        <c:v>2.5099999999999998</c:v>
                      </c:pt>
                      <c:pt idx="21">
                        <c:v>3.51</c:v>
                      </c:pt>
                      <c:pt idx="22">
                        <c:v>4.4000000000000004</c:v>
                      </c:pt>
                      <c:pt idx="23">
                        <c:v>4.49</c:v>
                      </c:pt>
                      <c:pt idx="24">
                        <c:v>4.76</c:v>
                      </c:pt>
                      <c:pt idx="25">
                        <c:v>5.4</c:v>
                      </c:pt>
                      <c:pt idx="26">
                        <c:v>5.94</c:v>
                      </c:pt>
                      <c:pt idx="27">
                        <c:v>6.3</c:v>
                      </c:pt>
                      <c:pt idx="28">
                        <c:v>6.51</c:v>
                      </c:pt>
                      <c:pt idx="29">
                        <c:v>6.69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A3E-4604-B4B4-FD055039181D}"/>
                  </c:ext>
                </c:extLst>
              </c15:ser>
            </c15:filteredBarSeries>
            <c15:filteredBar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'4a._U.S._Petroleum_and_Other_Li'!$A$10</c15:sqref>
                        </c15:formulaRef>
                      </c:ext>
                    </c:extLst>
                    <c:strCache>
                      <c:ptCount val="1"/>
                      <c:pt idx="0">
                        <c:v>Federal Gulf of Mexico</c:v>
                      </c:pt>
                    </c:strCache>
                  </c:strRef>
                </c:tx>
                <c:spPr>
                  <a:solidFill>
                    <a:srgbClr val="A60F2D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'4a._U.S._Petroleum_and_Other_Li'!$C$10:$AK$10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1.1299999999999999</c:v>
                      </c:pt>
                      <c:pt idx="1">
                        <c:v>1.23</c:v>
                      </c:pt>
                      <c:pt idx="2">
                        <c:v>1.35</c:v>
                      </c:pt>
                      <c:pt idx="3">
                        <c:v>1.43</c:v>
                      </c:pt>
                      <c:pt idx="4">
                        <c:v>1.54</c:v>
                      </c:pt>
                      <c:pt idx="5">
                        <c:v>1.55</c:v>
                      </c:pt>
                      <c:pt idx="6">
                        <c:v>1.54</c:v>
                      </c:pt>
                      <c:pt idx="7">
                        <c:v>1.46</c:v>
                      </c:pt>
                      <c:pt idx="8">
                        <c:v>1.28</c:v>
                      </c:pt>
                      <c:pt idx="9">
                        <c:v>1.29</c:v>
                      </c:pt>
                      <c:pt idx="10">
                        <c:v>1.28</c:v>
                      </c:pt>
                      <c:pt idx="11">
                        <c:v>1.1599999999999999</c:v>
                      </c:pt>
                      <c:pt idx="12">
                        <c:v>1.56</c:v>
                      </c:pt>
                      <c:pt idx="13">
                        <c:v>1.55</c:v>
                      </c:pt>
                      <c:pt idx="14">
                        <c:v>1.32</c:v>
                      </c:pt>
                      <c:pt idx="15">
                        <c:v>1.27</c:v>
                      </c:pt>
                      <c:pt idx="16">
                        <c:v>1.25</c:v>
                      </c:pt>
                      <c:pt idx="17">
                        <c:v>1.4</c:v>
                      </c:pt>
                      <c:pt idx="18">
                        <c:v>1.51</c:v>
                      </c:pt>
                      <c:pt idx="19">
                        <c:v>1.6</c:v>
                      </c:pt>
                      <c:pt idx="20">
                        <c:v>1.68</c:v>
                      </c:pt>
                      <c:pt idx="21">
                        <c:v>1.76</c:v>
                      </c:pt>
                      <c:pt idx="22">
                        <c:v>1.9</c:v>
                      </c:pt>
                      <c:pt idx="23">
                        <c:v>1.67</c:v>
                      </c:pt>
                      <c:pt idx="24">
                        <c:v>1.71</c:v>
                      </c:pt>
                      <c:pt idx="25">
                        <c:v>1.73</c:v>
                      </c:pt>
                      <c:pt idx="26">
                        <c:v>1.87</c:v>
                      </c:pt>
                      <c:pt idx="27">
                        <c:v>1.77</c:v>
                      </c:pt>
                      <c:pt idx="28">
                        <c:v>1.8</c:v>
                      </c:pt>
                      <c:pt idx="29">
                        <c:v>1.81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A3E-4604-B4B4-FD055039181D}"/>
                  </c:ext>
                </c:extLst>
              </c15:ser>
            </c15:filteredBarSeries>
            <c15:filteredBarSeries>
              <c15:ser>
                <c:idx val="6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'4a._U.S._Petroleum_and_Other_Li'!$A$14</c15:sqref>
                        </c15:formulaRef>
                      </c:ext>
                    </c:extLst>
                    <c:strCache>
                      <c:ptCount val="1"/>
                      <c:pt idx="0">
                        <c:v>Eagle Ford</c:v>
                      </c:pt>
                    </c:strCache>
                  </c:strRef>
                </c:tx>
                <c:spPr>
                  <a:solidFill>
                    <a:srgbClr val="FFCC00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'4a._U.S._Petroleum_and_Other_Li'!$C$14:$AK$14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0.05</c:v>
                      </c:pt>
                      <c:pt idx="13">
                        <c:v>0.08</c:v>
                      </c:pt>
                      <c:pt idx="14">
                        <c:v>0.26</c:v>
                      </c:pt>
                      <c:pt idx="15">
                        <c:v>0.63</c:v>
                      </c:pt>
                      <c:pt idx="16">
                        <c:v>1.04</c:v>
                      </c:pt>
                      <c:pt idx="17">
                        <c:v>1.45</c:v>
                      </c:pt>
                      <c:pt idx="18">
                        <c:v>1.59</c:v>
                      </c:pt>
                      <c:pt idx="19">
                        <c:v>1.25</c:v>
                      </c:pt>
                      <c:pt idx="20">
                        <c:v>1.19</c:v>
                      </c:pt>
                      <c:pt idx="21">
                        <c:v>1.32</c:v>
                      </c:pt>
                      <c:pt idx="22">
                        <c:v>1.38</c:v>
                      </c:pt>
                      <c:pt idx="23">
                        <c:v>1.17</c:v>
                      </c:pt>
                      <c:pt idx="24">
                        <c:v>1.08</c:v>
                      </c:pt>
                      <c:pt idx="25">
                        <c:v>1.1000000000000001</c:v>
                      </c:pt>
                      <c:pt idx="26">
                        <c:v>1.1599999999999999</c:v>
                      </c:pt>
                      <c:pt idx="27">
                        <c:v>1.17</c:v>
                      </c:pt>
                      <c:pt idx="28">
                        <c:v>1.1599999999999999</c:v>
                      </c:pt>
                      <c:pt idx="29">
                        <c:v>1.17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A3E-4604-B4B4-FD055039181D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'4a._U.S._Petroleum_and_Other_Li'!$A$13</c15:sqref>
                        </c15:formulaRef>
                      </c:ext>
                    </c:extLst>
                    <c:strCache>
                      <c:ptCount val="1"/>
                      <c:pt idx="0">
                        <c:v>Bakken</c:v>
                      </c:pt>
                    </c:strCache>
                  </c:strRef>
                </c:tx>
                <c:spPr>
                  <a:solidFill>
                    <a:srgbClr val="66C010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'4a._U.S._Petroleum_and_Other_Li'!$C$13:$AK$13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0.23</c:v>
                      </c:pt>
                      <c:pt idx="13">
                        <c:v>0.32</c:v>
                      </c:pt>
                      <c:pt idx="14">
                        <c:v>0.43</c:v>
                      </c:pt>
                      <c:pt idx="15">
                        <c:v>0.69</c:v>
                      </c:pt>
                      <c:pt idx="16">
                        <c:v>0.89</c:v>
                      </c:pt>
                      <c:pt idx="17">
                        <c:v>1.1200000000000001</c:v>
                      </c:pt>
                      <c:pt idx="18">
                        <c:v>1.21</c:v>
                      </c:pt>
                      <c:pt idx="19">
                        <c:v>1.05</c:v>
                      </c:pt>
                      <c:pt idx="20">
                        <c:v>1.0900000000000001</c:v>
                      </c:pt>
                      <c:pt idx="21">
                        <c:v>1.28</c:v>
                      </c:pt>
                      <c:pt idx="22">
                        <c:v>1.44</c:v>
                      </c:pt>
                      <c:pt idx="23">
                        <c:v>1.2</c:v>
                      </c:pt>
                      <c:pt idx="24">
                        <c:v>1.1299999999999999</c:v>
                      </c:pt>
                      <c:pt idx="25">
                        <c:v>1.08</c:v>
                      </c:pt>
                      <c:pt idx="26">
                        <c:v>1.21</c:v>
                      </c:pt>
                      <c:pt idx="27">
                        <c:v>1.23</c:v>
                      </c:pt>
                      <c:pt idx="28">
                        <c:v>1.21</c:v>
                      </c:pt>
                      <c:pt idx="29">
                        <c:v>1.17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A3E-4604-B4B4-FD055039181D}"/>
                  </c:ext>
                </c:extLst>
              </c15:ser>
            </c15:filteredBarSeries>
            <c15:filteredBarSeries>
              <c15:ser>
                <c:idx val="1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'4a._U.S._Petroleum_and_Other_Li'!$A$9</c15:sqref>
                        </c15:formulaRef>
                      </c:ext>
                    </c:extLst>
                    <c:strCache>
                      <c:ptCount val="1"/>
                      <c:pt idx="0">
                        <c:v>Alaska</c:v>
                      </c:pt>
                    </c:strCache>
                  </c:strRef>
                </c:tx>
                <c:spPr>
                  <a:solidFill>
                    <a:srgbClr val="05B5C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'4a._U.S._Petroleum_and_Other_Li'!$C$9:$AK$9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1.3</c:v>
                      </c:pt>
                      <c:pt idx="1">
                        <c:v>1.17</c:v>
                      </c:pt>
                      <c:pt idx="2">
                        <c:v>1.05</c:v>
                      </c:pt>
                      <c:pt idx="3">
                        <c:v>0.97</c:v>
                      </c:pt>
                      <c:pt idx="4">
                        <c:v>0.96</c:v>
                      </c:pt>
                      <c:pt idx="5">
                        <c:v>0.98</c:v>
                      </c:pt>
                      <c:pt idx="6">
                        <c:v>0.97</c:v>
                      </c:pt>
                      <c:pt idx="7">
                        <c:v>0.91</c:v>
                      </c:pt>
                      <c:pt idx="8">
                        <c:v>0.86</c:v>
                      </c:pt>
                      <c:pt idx="9">
                        <c:v>0.74</c:v>
                      </c:pt>
                      <c:pt idx="10">
                        <c:v>0.72</c:v>
                      </c:pt>
                      <c:pt idx="11">
                        <c:v>0.68</c:v>
                      </c:pt>
                      <c:pt idx="12">
                        <c:v>0.65</c:v>
                      </c:pt>
                      <c:pt idx="13">
                        <c:v>0.6</c:v>
                      </c:pt>
                      <c:pt idx="14">
                        <c:v>0.56000000000000005</c:v>
                      </c:pt>
                      <c:pt idx="15">
                        <c:v>0.53</c:v>
                      </c:pt>
                      <c:pt idx="16">
                        <c:v>0.51</c:v>
                      </c:pt>
                      <c:pt idx="17">
                        <c:v>0.5</c:v>
                      </c:pt>
                      <c:pt idx="18">
                        <c:v>0.48</c:v>
                      </c:pt>
                      <c:pt idx="19">
                        <c:v>0.49</c:v>
                      </c:pt>
                      <c:pt idx="20">
                        <c:v>0.49</c:v>
                      </c:pt>
                      <c:pt idx="21">
                        <c:v>0.48</c:v>
                      </c:pt>
                      <c:pt idx="22">
                        <c:v>0.47</c:v>
                      </c:pt>
                      <c:pt idx="23">
                        <c:v>0.45</c:v>
                      </c:pt>
                      <c:pt idx="24">
                        <c:v>0.44</c:v>
                      </c:pt>
                      <c:pt idx="25">
                        <c:v>0.44</c:v>
                      </c:pt>
                      <c:pt idx="26">
                        <c:v>0.43</c:v>
                      </c:pt>
                      <c:pt idx="27">
                        <c:v>0.42</c:v>
                      </c:pt>
                      <c:pt idx="28">
                        <c:v>0.42</c:v>
                      </c:pt>
                      <c:pt idx="29">
                        <c:v>0.44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A3E-4604-B4B4-FD055039181D}"/>
                  </c:ext>
                </c:extLst>
              </c15:ser>
            </c15:filteredBarSeries>
            <c15:filteredBarSeries>
              <c15:ser>
                <c:idx val="4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'4a._U.S._Petroleum_and_Other_Li'!$A$12</c15:sqref>
                        </c15:formulaRef>
                      </c:ext>
                    </c:extLst>
                    <c:strCache>
                      <c:ptCount val="1"/>
                      <c:pt idx="0">
                        <c:v>Appalachia</c:v>
                      </c:pt>
                    </c:strCache>
                  </c:strRef>
                </c:tx>
                <c:spPr>
                  <a:solidFill>
                    <a:srgbClr val="C4CED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'4a._U.S._Petroleum_and_Other_Li'!$C$12:$AK$12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0.04</c:v>
                      </c:pt>
                      <c:pt idx="13">
                        <c:v>0.04</c:v>
                      </c:pt>
                      <c:pt idx="14">
                        <c:v>0.05</c:v>
                      </c:pt>
                      <c:pt idx="15">
                        <c:v>0.05</c:v>
                      </c:pt>
                      <c:pt idx="16">
                        <c:v>0.08</c:v>
                      </c:pt>
                      <c:pt idx="17">
                        <c:v>0.1</c:v>
                      </c:pt>
                      <c:pt idx="18">
                        <c:v>0.14000000000000001</c:v>
                      </c:pt>
                      <c:pt idx="19">
                        <c:v>0.12</c:v>
                      </c:pt>
                      <c:pt idx="20">
                        <c:v>0.11</c:v>
                      </c:pt>
                      <c:pt idx="21">
                        <c:v>0.13</c:v>
                      </c:pt>
                      <c:pt idx="22">
                        <c:v>0.15</c:v>
                      </c:pt>
                      <c:pt idx="23">
                        <c:v>0.14000000000000001</c:v>
                      </c:pt>
                      <c:pt idx="24">
                        <c:v>0.13</c:v>
                      </c:pt>
                      <c:pt idx="25">
                        <c:v>0.13</c:v>
                      </c:pt>
                      <c:pt idx="26">
                        <c:v>0.16</c:v>
                      </c:pt>
                      <c:pt idx="27">
                        <c:v>0.16</c:v>
                      </c:pt>
                      <c:pt idx="28">
                        <c:v>0.17</c:v>
                      </c:pt>
                      <c:pt idx="29">
                        <c:v>0.13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A3E-4604-B4B4-FD055039181D}"/>
                  </c:ext>
                </c:extLst>
              </c15:ser>
            </c15:filteredBarSeries>
            <c15:filteredBarSeries>
              <c15:ser>
                <c:idx val="7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'4a._U.S._Petroleum_and_Other_Li'!$A$15</c15:sqref>
                        </c15:formulaRef>
                      </c:ext>
                    </c:extLst>
                    <c:strCache>
                      <c:ptCount val="1"/>
                      <c:pt idx="0">
                        <c:v>Haynesville</c:v>
                      </c:pt>
                    </c:strCache>
                  </c:strRef>
                </c:tx>
                <c:spPr>
                  <a:solidFill>
                    <a:srgbClr val="005C5C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'4a._U.S._Petroleum_and_Other_Li'!$C$15:$AI$15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0.05</c:v>
                      </c:pt>
                      <c:pt idx="13">
                        <c:v>0.05</c:v>
                      </c:pt>
                      <c:pt idx="14">
                        <c:v>0.04</c:v>
                      </c:pt>
                      <c:pt idx="15">
                        <c:v>0.04</c:v>
                      </c:pt>
                      <c:pt idx="16">
                        <c:v>0.05</c:v>
                      </c:pt>
                      <c:pt idx="17">
                        <c:v>0.05</c:v>
                      </c:pt>
                      <c:pt idx="18">
                        <c:v>0.05</c:v>
                      </c:pt>
                      <c:pt idx="19">
                        <c:v>0.04</c:v>
                      </c:pt>
                      <c:pt idx="20">
                        <c:v>0.04</c:v>
                      </c:pt>
                      <c:pt idx="21">
                        <c:v>0.04</c:v>
                      </c:pt>
                      <c:pt idx="22">
                        <c:v>0.04</c:v>
                      </c:pt>
                      <c:pt idx="23">
                        <c:v>0.03</c:v>
                      </c:pt>
                      <c:pt idx="24">
                        <c:v>0.03</c:v>
                      </c:pt>
                      <c:pt idx="25">
                        <c:v>0.03</c:v>
                      </c:pt>
                      <c:pt idx="26">
                        <c:v>0.03</c:v>
                      </c:pt>
                      <c:pt idx="27">
                        <c:v>0.03</c:v>
                      </c:pt>
                      <c:pt idx="28">
                        <c:v>0.03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A3E-4604-B4B4-FD055039181D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'4a._U.S._Petroleum_and_Other_Li'!$A$17</c15:sqref>
                        </c15:formulaRef>
                      </c:ext>
                    </c:extLst>
                    <c:strCache>
                      <c:ptCount val="1"/>
                      <c:pt idx="0">
                        <c:v>Rest of Lower 48 States</c:v>
                      </c:pt>
                    </c:strCache>
                  </c:strRef>
                </c:tx>
                <c:spPr>
                  <a:solidFill>
                    <a:srgbClr val="4D4D4D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'4a._U.S._Petroleum_and_Other_Li'!$C$17:$AK$17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4.03</c:v>
                      </c:pt>
                      <c:pt idx="1">
                        <c:v>3.85</c:v>
                      </c:pt>
                      <c:pt idx="2">
                        <c:v>3.48</c:v>
                      </c:pt>
                      <c:pt idx="3">
                        <c:v>3.42</c:v>
                      </c:pt>
                      <c:pt idx="4">
                        <c:v>3.3</c:v>
                      </c:pt>
                      <c:pt idx="5">
                        <c:v>3.2</c:v>
                      </c:pt>
                      <c:pt idx="6">
                        <c:v>3.14</c:v>
                      </c:pt>
                      <c:pt idx="7">
                        <c:v>3.07</c:v>
                      </c:pt>
                      <c:pt idx="8">
                        <c:v>3.04</c:v>
                      </c:pt>
                      <c:pt idx="9">
                        <c:v>3.05</c:v>
                      </c:pt>
                      <c:pt idx="10">
                        <c:v>3.07</c:v>
                      </c:pt>
                      <c:pt idx="11">
                        <c:v>3.16</c:v>
                      </c:pt>
                      <c:pt idx="12">
                        <c:v>1.83</c:v>
                      </c:pt>
                      <c:pt idx="13">
                        <c:v>1.85</c:v>
                      </c:pt>
                      <c:pt idx="14">
                        <c:v>1.93</c:v>
                      </c:pt>
                      <c:pt idx="15">
                        <c:v>2.0699999999999998</c:v>
                      </c:pt>
                      <c:pt idx="16">
                        <c:v>2.2400000000000002</c:v>
                      </c:pt>
                      <c:pt idx="17">
                        <c:v>2.5099999999999998</c:v>
                      </c:pt>
                      <c:pt idx="18">
                        <c:v>2.54</c:v>
                      </c:pt>
                      <c:pt idx="19">
                        <c:v>2.25</c:v>
                      </c:pt>
                      <c:pt idx="20">
                        <c:v>2.25</c:v>
                      </c:pt>
                      <c:pt idx="21">
                        <c:v>2.4500000000000002</c:v>
                      </c:pt>
                      <c:pt idx="22">
                        <c:v>2.54</c:v>
                      </c:pt>
                      <c:pt idx="23">
                        <c:v>2.17</c:v>
                      </c:pt>
                      <c:pt idx="24">
                        <c:v>2.0299999999999998</c:v>
                      </c:pt>
                      <c:pt idx="25">
                        <c:v>2.08</c:v>
                      </c:pt>
                      <c:pt idx="26">
                        <c:v>2.15</c:v>
                      </c:pt>
                      <c:pt idx="27">
                        <c:v>2.14</c:v>
                      </c:pt>
                      <c:pt idx="28">
                        <c:v>2.13</c:v>
                      </c:pt>
                      <c:pt idx="29">
                        <c:v>2.0499999999999998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A3E-4604-B4B4-FD055039181D}"/>
                  </c:ext>
                </c:extLst>
              </c15:ser>
            </c15:filteredBarSeries>
            <c15:filteredBarSeries>
              <c15:ser>
                <c:idx val="11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'4a._U.S._Petroleum_and_Other_Li'!$A$19:$B$19</c15:sqref>
                        </c15:formulaRef>
                      </c:ext>
                    </c:extLst>
                    <c:strCache>
                      <c:ptCount val="2"/>
                      <c:pt idx="0">
                        <c:v>Total Supply</c:v>
                      </c:pt>
                      <c:pt idx="1">
                        <c:v>Total Petroleum Product Supply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'4a._U.S._Petroleum_and_Other_Li'!$C$19:$AI$19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18.600000000000001</c:v>
                      </c:pt>
                      <c:pt idx="1">
                        <c:v>18.91</c:v>
                      </c:pt>
                      <c:pt idx="2">
                        <c:v>19.54</c:v>
                      </c:pt>
                      <c:pt idx="3">
                        <c:v>19.68</c:v>
                      </c:pt>
                      <c:pt idx="4">
                        <c:v>19.66</c:v>
                      </c:pt>
                      <c:pt idx="5">
                        <c:v>19.78</c:v>
                      </c:pt>
                      <c:pt idx="6">
                        <c:v>20.04</c:v>
                      </c:pt>
                      <c:pt idx="7">
                        <c:v>20.73</c:v>
                      </c:pt>
                      <c:pt idx="8">
                        <c:v>20.8</c:v>
                      </c:pt>
                      <c:pt idx="9">
                        <c:v>20.69</c:v>
                      </c:pt>
                      <c:pt idx="10">
                        <c:v>20.68</c:v>
                      </c:pt>
                      <c:pt idx="11">
                        <c:v>19.5</c:v>
                      </c:pt>
                      <c:pt idx="12">
                        <c:v>18.77</c:v>
                      </c:pt>
                      <c:pt idx="13">
                        <c:v>19.190000000000001</c:v>
                      </c:pt>
                      <c:pt idx="14">
                        <c:v>18.89</c:v>
                      </c:pt>
                      <c:pt idx="15">
                        <c:v>18.48</c:v>
                      </c:pt>
                      <c:pt idx="16">
                        <c:v>18.97</c:v>
                      </c:pt>
                      <c:pt idx="17">
                        <c:v>19.100000000000001</c:v>
                      </c:pt>
                      <c:pt idx="18">
                        <c:v>19.53</c:v>
                      </c:pt>
                      <c:pt idx="19">
                        <c:v>19.690000000000001</c:v>
                      </c:pt>
                      <c:pt idx="20">
                        <c:v>19.95</c:v>
                      </c:pt>
                      <c:pt idx="21">
                        <c:v>20.51</c:v>
                      </c:pt>
                      <c:pt idx="22">
                        <c:v>20.55</c:v>
                      </c:pt>
                      <c:pt idx="23">
                        <c:v>18.190000000000001</c:v>
                      </c:pt>
                      <c:pt idx="24">
                        <c:v>19.88</c:v>
                      </c:pt>
                      <c:pt idx="25">
                        <c:v>20.010000000000002</c:v>
                      </c:pt>
                      <c:pt idx="26">
                        <c:v>20.27</c:v>
                      </c:pt>
                      <c:pt idx="27">
                        <c:v>20.3</c:v>
                      </c:pt>
                      <c:pt idx="28">
                        <c:v>20.5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2A3E-4604-B4B4-FD055039181D}"/>
                  </c:ext>
                </c:extLst>
              </c15:ser>
            </c15:filteredBarSeries>
            <c15:filteredBarSeries>
              <c15:ser>
                <c:idx val="12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'4a._U.S._Petroleum_and_Other_Li'!$A$20:$B$20</c15:sqref>
                        </c15:formulaRef>
                      </c:ext>
                    </c:extLst>
                    <c:strCache>
                      <c:ptCount val="2"/>
                      <c:pt idx="0">
                        <c:v>Total Crude Oil Input to Refineries</c:v>
                      </c:pt>
                      <c:pt idx="1">
                        <c:v>Crude Oil Refinery Inputs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'4a._U.S._Petroleum_and_Other_Li'!$C$20:$AI$20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14.66</c:v>
                      </c:pt>
                      <c:pt idx="1">
                        <c:v>14.89</c:v>
                      </c:pt>
                      <c:pt idx="2">
                        <c:v>14.8</c:v>
                      </c:pt>
                      <c:pt idx="3">
                        <c:v>15.07</c:v>
                      </c:pt>
                      <c:pt idx="4">
                        <c:v>15.13</c:v>
                      </c:pt>
                      <c:pt idx="5">
                        <c:v>14.95</c:v>
                      </c:pt>
                      <c:pt idx="6">
                        <c:v>15.3</c:v>
                      </c:pt>
                      <c:pt idx="7">
                        <c:v>15.48</c:v>
                      </c:pt>
                      <c:pt idx="8">
                        <c:v>15.22</c:v>
                      </c:pt>
                      <c:pt idx="9">
                        <c:v>15.24</c:v>
                      </c:pt>
                      <c:pt idx="10">
                        <c:v>15.16</c:v>
                      </c:pt>
                      <c:pt idx="11">
                        <c:v>14.65</c:v>
                      </c:pt>
                      <c:pt idx="12">
                        <c:v>14.34</c:v>
                      </c:pt>
                      <c:pt idx="13">
                        <c:v>14.72</c:v>
                      </c:pt>
                      <c:pt idx="14">
                        <c:v>14.81</c:v>
                      </c:pt>
                      <c:pt idx="15">
                        <c:v>15</c:v>
                      </c:pt>
                      <c:pt idx="16">
                        <c:v>15.31</c:v>
                      </c:pt>
                      <c:pt idx="17">
                        <c:v>15.85</c:v>
                      </c:pt>
                      <c:pt idx="18">
                        <c:v>16.190000000000001</c:v>
                      </c:pt>
                      <c:pt idx="19">
                        <c:v>16.190000000000001</c:v>
                      </c:pt>
                      <c:pt idx="20">
                        <c:v>16.59</c:v>
                      </c:pt>
                      <c:pt idx="21">
                        <c:v>16.97</c:v>
                      </c:pt>
                      <c:pt idx="22">
                        <c:v>16.559999999999999</c:v>
                      </c:pt>
                      <c:pt idx="23">
                        <c:v>14.21</c:v>
                      </c:pt>
                      <c:pt idx="24">
                        <c:v>15.15</c:v>
                      </c:pt>
                      <c:pt idx="25">
                        <c:v>15.98</c:v>
                      </c:pt>
                      <c:pt idx="26">
                        <c:v>15.97</c:v>
                      </c:pt>
                      <c:pt idx="27">
                        <c:v>16.22</c:v>
                      </c:pt>
                      <c:pt idx="28">
                        <c:v>15.94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2A3E-4604-B4B4-FD055039181D}"/>
                  </c:ext>
                </c:extLst>
              </c15:ser>
            </c15:filteredBarSeries>
            <c15:filteredBarSeries>
              <c15:ser>
                <c:idx val="13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'4a._U.S._Petroleum_and_Other_Li'!$A$21:$B$21</c15:sqref>
                        </c15:formulaRef>
                      </c:ext>
                    </c:extLst>
                    <c:strCache>
                      <c:ptCount val="2"/>
                      <c:pt idx="0">
                        <c:v>U.S Total Crude Oil</c:v>
                      </c:pt>
                      <c:pt idx="1">
                        <c:v>Crude Oil Production: Total U.S.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'4a._U.S._Petroleum_and_Other_Li'!$C$21:$AI$21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6.45</c:v>
                      </c:pt>
                      <c:pt idx="1">
                        <c:v>6.25</c:v>
                      </c:pt>
                      <c:pt idx="2">
                        <c:v>5.88</c:v>
                      </c:pt>
                      <c:pt idx="3">
                        <c:v>5.82</c:v>
                      </c:pt>
                      <c:pt idx="4">
                        <c:v>5.8</c:v>
                      </c:pt>
                      <c:pt idx="5">
                        <c:v>5.74</c:v>
                      </c:pt>
                      <c:pt idx="6">
                        <c:v>5.65</c:v>
                      </c:pt>
                      <c:pt idx="7">
                        <c:v>5.44</c:v>
                      </c:pt>
                      <c:pt idx="8">
                        <c:v>5.18</c:v>
                      </c:pt>
                      <c:pt idx="9">
                        <c:v>5.09</c:v>
                      </c:pt>
                      <c:pt idx="10">
                        <c:v>5.07</c:v>
                      </c:pt>
                      <c:pt idx="11">
                        <c:v>5</c:v>
                      </c:pt>
                      <c:pt idx="12">
                        <c:v>5.36</c:v>
                      </c:pt>
                      <c:pt idx="13">
                        <c:v>5.48</c:v>
                      </c:pt>
                      <c:pt idx="14">
                        <c:v>5.67</c:v>
                      </c:pt>
                      <c:pt idx="15">
                        <c:v>6.52</c:v>
                      </c:pt>
                      <c:pt idx="16">
                        <c:v>7.5</c:v>
                      </c:pt>
                      <c:pt idx="17">
                        <c:v>8.7799999999999994</c:v>
                      </c:pt>
                      <c:pt idx="18">
                        <c:v>9.43</c:v>
                      </c:pt>
                      <c:pt idx="19">
                        <c:v>8.85</c:v>
                      </c:pt>
                      <c:pt idx="20">
                        <c:v>9.36</c:v>
                      </c:pt>
                      <c:pt idx="21">
                        <c:v>10.96</c:v>
                      </c:pt>
                      <c:pt idx="22">
                        <c:v>12.31</c:v>
                      </c:pt>
                      <c:pt idx="23">
                        <c:v>11.32</c:v>
                      </c:pt>
                      <c:pt idx="24">
                        <c:v>11.31</c:v>
                      </c:pt>
                      <c:pt idx="25">
                        <c:v>11.99</c:v>
                      </c:pt>
                      <c:pt idx="26">
                        <c:v>12.93</c:v>
                      </c:pt>
                      <c:pt idx="27">
                        <c:v>13.21</c:v>
                      </c:pt>
                      <c:pt idx="28">
                        <c:v>13.42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2A3E-4604-B4B4-FD055039181D}"/>
                  </c:ext>
                </c:extLst>
              </c15:ser>
            </c15:filteredBarSeries>
            <c15:filteredBarSeries>
              <c15:ser>
                <c:idx val="14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'4a._U.S._Petroleum_and_Other_Li'!$A$22:$B$22</c15:sqref>
                        </c15:formulaRef>
                      </c:ext>
                    </c:extLst>
                    <c:strCache>
                      <c:ptCount val="2"/>
                      <c:pt idx="0">
                        <c:v>Transfers to Crude Oil Supply</c:v>
                      </c:pt>
                      <c:pt idx="1">
                        <c:v>Transfers to Crude Oil Supply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'4a._U.S._Petroleum_and_Other_Li'!$C$22:$AI$22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0.42</c:v>
                      </c:pt>
                      <c:pt idx="26">
                        <c:v>0.53</c:v>
                      </c:pt>
                      <c:pt idx="27">
                        <c:v>0.61</c:v>
                      </c:pt>
                      <c:pt idx="28">
                        <c:v>0.57999999999999996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2A3E-4604-B4B4-FD055039181D}"/>
                  </c:ext>
                </c:extLst>
              </c15:ser>
            </c15:filteredBarSeries>
            <c15:filteredBarSeries>
              <c15:ser>
                <c:idx val="15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'4a._U.S._Petroleum_and_Other_Li'!$A$23:$B$23</c15:sqref>
                        </c15:formulaRef>
                      </c:ext>
                    </c:extLst>
                    <c:strCache>
                      <c:ptCount val="2"/>
                      <c:pt idx="0">
                        <c:v>Crude Oil Net Imports</c:v>
                      </c:pt>
                      <c:pt idx="1">
                        <c:v>Crude Oil Net Imports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'4a._U.S._Petroleum_and_Other_Li'!$C$23:$AI$23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8.1199999999999992</c:v>
                      </c:pt>
                      <c:pt idx="1">
                        <c:v>8.6</c:v>
                      </c:pt>
                      <c:pt idx="2">
                        <c:v>8.61</c:v>
                      </c:pt>
                      <c:pt idx="3">
                        <c:v>9.02</c:v>
                      </c:pt>
                      <c:pt idx="4">
                        <c:v>9.31</c:v>
                      </c:pt>
                      <c:pt idx="5">
                        <c:v>9.1300000000000008</c:v>
                      </c:pt>
                      <c:pt idx="6">
                        <c:v>9.65</c:v>
                      </c:pt>
                      <c:pt idx="7">
                        <c:v>10.06</c:v>
                      </c:pt>
                      <c:pt idx="8">
                        <c:v>10.09</c:v>
                      </c:pt>
                      <c:pt idx="9">
                        <c:v>10.09</c:v>
                      </c:pt>
                      <c:pt idx="10">
                        <c:v>10</c:v>
                      </c:pt>
                      <c:pt idx="11">
                        <c:v>9.75</c:v>
                      </c:pt>
                      <c:pt idx="12">
                        <c:v>8.9700000000000006</c:v>
                      </c:pt>
                      <c:pt idx="13">
                        <c:v>9.17</c:v>
                      </c:pt>
                      <c:pt idx="14">
                        <c:v>8.89</c:v>
                      </c:pt>
                      <c:pt idx="15">
                        <c:v>8.4600000000000009</c:v>
                      </c:pt>
                      <c:pt idx="16">
                        <c:v>7.6</c:v>
                      </c:pt>
                      <c:pt idx="17">
                        <c:v>6.99</c:v>
                      </c:pt>
                      <c:pt idx="18">
                        <c:v>6.9</c:v>
                      </c:pt>
                      <c:pt idx="19">
                        <c:v>7.26</c:v>
                      </c:pt>
                      <c:pt idx="20">
                        <c:v>6.81</c:v>
                      </c:pt>
                      <c:pt idx="21">
                        <c:v>5.72</c:v>
                      </c:pt>
                      <c:pt idx="22">
                        <c:v>3.82</c:v>
                      </c:pt>
                      <c:pt idx="23">
                        <c:v>2.67</c:v>
                      </c:pt>
                      <c:pt idx="24">
                        <c:v>3.15</c:v>
                      </c:pt>
                      <c:pt idx="25">
                        <c:v>2.71</c:v>
                      </c:pt>
                      <c:pt idx="26">
                        <c:v>2.41</c:v>
                      </c:pt>
                      <c:pt idx="27">
                        <c:v>2.48</c:v>
                      </c:pt>
                      <c:pt idx="28">
                        <c:v>1.97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2A3E-4604-B4B4-FD055039181D}"/>
                  </c:ext>
                </c:extLst>
              </c15:ser>
            </c15:filteredBarSeries>
            <c15:filteredBarSeries>
              <c15:ser>
                <c:idx val="16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'4a._U.S._Petroleum_and_Other_Li'!$A$24:$B$24</c15:sqref>
                        </c15:formulaRef>
                      </c:ext>
                    </c:extLst>
                    <c:strCache>
                      <c:ptCount val="2"/>
                      <c:pt idx="0">
                        <c:v>SPR Net Withdrawals</c:v>
                      </c:pt>
                      <c:pt idx="1">
                        <c:v>Crude Oil Net SPR Withdrawals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'4a._U.S._Petroleum_and_Other_Li'!$C$24:$AI$24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0.01</c:v>
                      </c:pt>
                      <c:pt idx="1">
                        <c:v>-0.02</c:v>
                      </c:pt>
                      <c:pt idx="2">
                        <c:v>0.01</c:v>
                      </c:pt>
                      <c:pt idx="3">
                        <c:v>7.0000000000000007E-2</c:v>
                      </c:pt>
                      <c:pt idx="4">
                        <c:v>-0.03</c:v>
                      </c:pt>
                      <c:pt idx="5">
                        <c:v>-0.13</c:v>
                      </c:pt>
                      <c:pt idx="6">
                        <c:v>-0.11</c:v>
                      </c:pt>
                      <c:pt idx="7">
                        <c:v>-0.1</c:v>
                      </c:pt>
                      <c:pt idx="8">
                        <c:v>-0.02</c:v>
                      </c:pt>
                      <c:pt idx="9">
                        <c:v>-0.01</c:v>
                      </c:pt>
                      <c:pt idx="10">
                        <c:v>-0.02</c:v>
                      </c:pt>
                      <c:pt idx="11">
                        <c:v>-0.01</c:v>
                      </c:pt>
                      <c:pt idx="12">
                        <c:v>-7.0000000000000007E-2</c:v>
                      </c:pt>
                      <c:pt idx="13">
                        <c:v>0</c:v>
                      </c:pt>
                      <c:pt idx="14">
                        <c:v>0.08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0.01</c:v>
                      </c:pt>
                      <c:pt idx="18">
                        <c:v>-0.01</c:v>
                      </c:pt>
                      <c:pt idx="19">
                        <c:v>0</c:v>
                      </c:pt>
                      <c:pt idx="20">
                        <c:v>0.09</c:v>
                      </c:pt>
                      <c:pt idx="21">
                        <c:v>0.04</c:v>
                      </c:pt>
                      <c:pt idx="22">
                        <c:v>0.04</c:v>
                      </c:pt>
                      <c:pt idx="23">
                        <c:v>-0.01</c:v>
                      </c:pt>
                      <c:pt idx="24">
                        <c:v>0.12</c:v>
                      </c:pt>
                      <c:pt idx="25">
                        <c:v>0.61</c:v>
                      </c:pt>
                      <c:pt idx="26">
                        <c:v>0.05</c:v>
                      </c:pt>
                      <c:pt idx="27">
                        <c:v>-0.11</c:v>
                      </c:pt>
                      <c:pt idx="28">
                        <c:v>-0.08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2A3E-4604-B4B4-FD055039181D}"/>
                  </c:ext>
                </c:extLst>
              </c15:ser>
            </c15:filteredBarSeries>
            <c15:filteredBarSeries>
              <c15:ser>
                <c:idx val="17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'4a._U.S._Petroleum_and_Other_Li'!$A$25:$B$25</c15:sqref>
                        </c15:formulaRef>
                      </c:ext>
                    </c:extLst>
                    <c:strCache>
                      <c:ptCount val="2"/>
                      <c:pt idx="0">
                        <c:v>Commercial Inventory Net Withdrawals</c:v>
                      </c:pt>
                      <c:pt idx="1">
                        <c:v>Crude Oil Net Commercial Inventory Withdrawals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'4a._U.S._Petroleum_and_Other_Li'!$C$25:$AI$25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-0.06</c:v>
                      </c:pt>
                      <c:pt idx="1">
                        <c:v>-0.05</c:v>
                      </c:pt>
                      <c:pt idx="2">
                        <c:v>0.11</c:v>
                      </c:pt>
                      <c:pt idx="3">
                        <c:v>0</c:v>
                      </c:pt>
                      <c:pt idx="4">
                        <c:v>-7.0000000000000007E-2</c:v>
                      </c:pt>
                      <c:pt idx="5">
                        <c:v>0.09</c:v>
                      </c:pt>
                      <c:pt idx="6">
                        <c:v>0.02</c:v>
                      </c:pt>
                      <c:pt idx="7">
                        <c:v>-0.05</c:v>
                      </c:pt>
                      <c:pt idx="8">
                        <c:v>-0.06</c:v>
                      </c:pt>
                      <c:pt idx="9">
                        <c:v>0.03</c:v>
                      </c:pt>
                      <c:pt idx="10">
                        <c:v>0.08</c:v>
                      </c:pt>
                      <c:pt idx="11">
                        <c:v>-0.11</c:v>
                      </c:pt>
                      <c:pt idx="12">
                        <c:v>0</c:v>
                      </c:pt>
                      <c:pt idx="13">
                        <c:v>-0.01</c:v>
                      </c:pt>
                      <c:pt idx="14">
                        <c:v>0.01</c:v>
                      </c:pt>
                      <c:pt idx="15">
                        <c:v>-0.08</c:v>
                      </c:pt>
                      <c:pt idx="16">
                        <c:v>0.03</c:v>
                      </c:pt>
                      <c:pt idx="17">
                        <c:v>-0.09</c:v>
                      </c:pt>
                      <c:pt idx="18">
                        <c:v>-0.24</c:v>
                      </c:pt>
                      <c:pt idx="19">
                        <c:v>-0.1</c:v>
                      </c:pt>
                      <c:pt idx="20">
                        <c:v>0.17</c:v>
                      </c:pt>
                      <c:pt idx="21">
                        <c:v>-0.06</c:v>
                      </c:pt>
                      <c:pt idx="22">
                        <c:v>0.03</c:v>
                      </c:pt>
                      <c:pt idx="23">
                        <c:v>-0.14000000000000001</c:v>
                      </c:pt>
                      <c:pt idx="24">
                        <c:v>0.18</c:v>
                      </c:pt>
                      <c:pt idx="25">
                        <c:v>-0.02</c:v>
                      </c:pt>
                      <c:pt idx="26">
                        <c:v>0.01</c:v>
                      </c:pt>
                      <c:pt idx="27">
                        <c:v>0.03</c:v>
                      </c:pt>
                      <c:pt idx="2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2A3E-4604-B4B4-FD055039181D}"/>
                  </c:ext>
                </c:extLst>
              </c15:ser>
            </c15:filteredBarSeries>
            <c15:filteredBarSeries>
              <c15:ser>
                <c:idx val="18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'4a._U.S._Petroleum_and_Other_Li'!$A$26:$B$26</c15:sqref>
                        </c15:formulaRef>
                      </c:ext>
                    </c:extLst>
                    <c:strCache>
                      <c:ptCount val="2"/>
                      <c:pt idx="0">
                        <c:v>Crude Oil Adjustment</c:v>
                      </c:pt>
                      <c:pt idx="1">
                        <c:v>Crude Oil Adjustment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'4a._U.S._Petroleum_and_Other_Li'!$C$26:$AI$26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0.14000000000000001</c:v>
                      </c:pt>
                      <c:pt idx="1">
                        <c:v>0.11</c:v>
                      </c:pt>
                      <c:pt idx="2">
                        <c:v>0.19</c:v>
                      </c:pt>
                      <c:pt idx="3">
                        <c:v>0.15</c:v>
                      </c:pt>
                      <c:pt idx="4">
                        <c:v>0.12</c:v>
                      </c:pt>
                      <c:pt idx="5">
                        <c:v>0.11</c:v>
                      </c:pt>
                      <c:pt idx="6">
                        <c:v>0.09</c:v>
                      </c:pt>
                      <c:pt idx="7">
                        <c:v>0.12</c:v>
                      </c:pt>
                      <c:pt idx="8">
                        <c:v>7.0000000000000007E-2</c:v>
                      </c:pt>
                      <c:pt idx="9">
                        <c:v>0.04</c:v>
                      </c:pt>
                      <c:pt idx="10">
                        <c:v>0.03</c:v>
                      </c:pt>
                      <c:pt idx="11">
                        <c:v>0.02</c:v>
                      </c:pt>
                      <c:pt idx="12">
                        <c:v>0.08</c:v>
                      </c:pt>
                      <c:pt idx="13">
                        <c:v>0.08</c:v>
                      </c:pt>
                      <c:pt idx="14">
                        <c:v>0.15</c:v>
                      </c:pt>
                      <c:pt idx="15">
                        <c:v>0.09</c:v>
                      </c:pt>
                      <c:pt idx="16">
                        <c:v>0.19</c:v>
                      </c:pt>
                      <c:pt idx="17">
                        <c:v>0.15</c:v>
                      </c:pt>
                      <c:pt idx="18">
                        <c:v>0.11</c:v>
                      </c:pt>
                      <c:pt idx="19">
                        <c:v>0.17</c:v>
                      </c:pt>
                      <c:pt idx="20">
                        <c:v>0.16</c:v>
                      </c:pt>
                      <c:pt idx="21">
                        <c:v>0.31</c:v>
                      </c:pt>
                      <c:pt idx="22">
                        <c:v>0.36</c:v>
                      </c:pt>
                      <c:pt idx="23">
                        <c:v>0.37</c:v>
                      </c:pt>
                      <c:pt idx="24">
                        <c:v>0.39</c:v>
                      </c:pt>
                      <c:pt idx="25">
                        <c:v>0.28000000000000003</c:v>
                      </c:pt>
                      <c:pt idx="26">
                        <c:v>0.04</c:v>
                      </c:pt>
                      <c:pt idx="27">
                        <c:v>-0.01</c:v>
                      </c:pt>
                      <c:pt idx="28">
                        <c:v>0.06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2A3E-4604-B4B4-FD055039181D}"/>
                  </c:ext>
                </c:extLst>
              </c15:ser>
            </c15:filteredBarSeries>
            <c15:filteredBarSeries>
              <c15:ser>
                <c:idx val="19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'4a._U.S._Petroleum_and_Other_Li'!$A$27:$B$27</c15:sqref>
                        </c15:formulaRef>
                      </c:ext>
                    </c:extLst>
                    <c:strCache>
                      <c:ptCount val="2"/>
                      <c:pt idx="0">
                        <c:v>Refinery Processing Gain</c:v>
                      </c:pt>
                      <c:pt idx="1">
                        <c:v>Refinery Processing Gain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'4a._U.S._Petroleum_and_Other_Li'!$C$27:$AI$27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0.85</c:v>
                      </c:pt>
                      <c:pt idx="1">
                        <c:v>0.89</c:v>
                      </c:pt>
                      <c:pt idx="2">
                        <c:v>0.89</c:v>
                      </c:pt>
                      <c:pt idx="3">
                        <c:v>0.95</c:v>
                      </c:pt>
                      <c:pt idx="4">
                        <c:v>0.9</c:v>
                      </c:pt>
                      <c:pt idx="5">
                        <c:v>0.96</c:v>
                      </c:pt>
                      <c:pt idx="6">
                        <c:v>0.97</c:v>
                      </c:pt>
                      <c:pt idx="7">
                        <c:v>1.05</c:v>
                      </c:pt>
                      <c:pt idx="8">
                        <c:v>0.99</c:v>
                      </c:pt>
                      <c:pt idx="9">
                        <c:v>0.99</c:v>
                      </c:pt>
                      <c:pt idx="10">
                        <c:v>1</c:v>
                      </c:pt>
                      <c:pt idx="11">
                        <c:v>0.99</c:v>
                      </c:pt>
                      <c:pt idx="12">
                        <c:v>0.98</c:v>
                      </c:pt>
                      <c:pt idx="13">
                        <c:v>1.07</c:v>
                      </c:pt>
                      <c:pt idx="14">
                        <c:v>1.08</c:v>
                      </c:pt>
                      <c:pt idx="15">
                        <c:v>1.06</c:v>
                      </c:pt>
                      <c:pt idx="16">
                        <c:v>1.0900000000000001</c:v>
                      </c:pt>
                      <c:pt idx="17">
                        <c:v>1.08</c:v>
                      </c:pt>
                      <c:pt idx="18">
                        <c:v>1.06</c:v>
                      </c:pt>
                      <c:pt idx="19">
                        <c:v>1.1200000000000001</c:v>
                      </c:pt>
                      <c:pt idx="20">
                        <c:v>1.1100000000000001</c:v>
                      </c:pt>
                      <c:pt idx="21">
                        <c:v>1.1399999999999999</c:v>
                      </c:pt>
                      <c:pt idx="22">
                        <c:v>1.07</c:v>
                      </c:pt>
                      <c:pt idx="23">
                        <c:v>0.92</c:v>
                      </c:pt>
                      <c:pt idx="24">
                        <c:v>0.96</c:v>
                      </c:pt>
                      <c:pt idx="25">
                        <c:v>1.03</c:v>
                      </c:pt>
                      <c:pt idx="26">
                        <c:v>1.02</c:v>
                      </c:pt>
                      <c:pt idx="27">
                        <c:v>0.97</c:v>
                      </c:pt>
                      <c:pt idx="28">
                        <c:v>0.99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2A3E-4604-B4B4-FD055039181D}"/>
                  </c:ext>
                </c:extLst>
              </c15:ser>
            </c15:filteredBarSeries>
            <c15:filteredBarSeries>
              <c15:ser>
                <c:idx val="20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'4a._U.S._Petroleum_and_Other_Li'!$A$28:$B$28</c15:sqref>
                        </c15:formulaRef>
                      </c:ext>
                    </c:extLst>
                    <c:strCache>
                      <c:ptCount val="2"/>
                      <c:pt idx="0">
                        <c:v>Natural Gas Plant Liquids</c:v>
                      </c:pt>
                      <c:pt idx="1">
                        <c:v>Natural Gas Plant Liquids Production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'4a._U.S._Petroleum_and_Other_Li'!$C$28:$AI$28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1.82</c:v>
                      </c:pt>
                      <c:pt idx="1">
                        <c:v>1.76</c:v>
                      </c:pt>
                      <c:pt idx="2">
                        <c:v>1.85</c:v>
                      </c:pt>
                      <c:pt idx="3">
                        <c:v>1.91</c:v>
                      </c:pt>
                      <c:pt idx="4">
                        <c:v>1.87</c:v>
                      </c:pt>
                      <c:pt idx="5">
                        <c:v>1.88</c:v>
                      </c:pt>
                      <c:pt idx="6">
                        <c:v>1.72</c:v>
                      </c:pt>
                      <c:pt idx="7">
                        <c:v>1.81</c:v>
                      </c:pt>
                      <c:pt idx="8">
                        <c:v>1.72</c:v>
                      </c:pt>
                      <c:pt idx="9">
                        <c:v>1.74</c:v>
                      </c:pt>
                      <c:pt idx="10">
                        <c:v>1.78</c:v>
                      </c:pt>
                      <c:pt idx="11">
                        <c:v>1.78</c:v>
                      </c:pt>
                      <c:pt idx="12">
                        <c:v>1.91</c:v>
                      </c:pt>
                      <c:pt idx="13">
                        <c:v>2.0699999999999998</c:v>
                      </c:pt>
                      <c:pt idx="14">
                        <c:v>2.2200000000000002</c:v>
                      </c:pt>
                      <c:pt idx="15">
                        <c:v>2.41</c:v>
                      </c:pt>
                      <c:pt idx="16">
                        <c:v>2.61</c:v>
                      </c:pt>
                      <c:pt idx="17">
                        <c:v>3.01</c:v>
                      </c:pt>
                      <c:pt idx="18">
                        <c:v>3.34</c:v>
                      </c:pt>
                      <c:pt idx="19">
                        <c:v>3.51</c:v>
                      </c:pt>
                      <c:pt idx="20">
                        <c:v>3.78</c:v>
                      </c:pt>
                      <c:pt idx="21">
                        <c:v>4.37</c:v>
                      </c:pt>
                      <c:pt idx="22">
                        <c:v>4.82</c:v>
                      </c:pt>
                      <c:pt idx="23">
                        <c:v>5.17</c:v>
                      </c:pt>
                      <c:pt idx="24">
                        <c:v>5.42</c:v>
                      </c:pt>
                      <c:pt idx="25">
                        <c:v>5.93</c:v>
                      </c:pt>
                      <c:pt idx="26">
                        <c:v>6.5</c:v>
                      </c:pt>
                      <c:pt idx="27">
                        <c:v>6.94</c:v>
                      </c:pt>
                      <c:pt idx="28">
                        <c:v>7.13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2A3E-4604-B4B4-FD055039181D}"/>
                  </c:ext>
                </c:extLst>
              </c15:ser>
            </c15:filteredBarSeries>
            <c15:filteredBarSeries>
              <c15:ser>
                <c:idx val="21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'4a._U.S._Petroleum_and_Other_Li'!$A$29:$B$29</c15:sqref>
                        </c15:formulaRef>
                      </c:ext>
                    </c:extLst>
                    <c:strCache>
                      <c:ptCount val="2"/>
                      <c:pt idx="0">
                        <c:v>Renewables and Oxygenates</c:v>
                      </c:pt>
                      <c:pt idx="1">
                        <c:v>Other HC/Oxygenates Production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'4a._U.S._Petroleum_and_Other_Li'!$C$29:$AI$29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0.08</c:v>
                      </c:pt>
                      <c:pt idx="1">
                        <c:v>0.09</c:v>
                      </c:pt>
                      <c:pt idx="2">
                        <c:v>0.1</c:v>
                      </c:pt>
                      <c:pt idx="3">
                        <c:v>0.11</c:v>
                      </c:pt>
                      <c:pt idx="4">
                        <c:v>0.12</c:v>
                      </c:pt>
                      <c:pt idx="5">
                        <c:v>0.14000000000000001</c:v>
                      </c:pt>
                      <c:pt idx="6">
                        <c:v>0.18</c:v>
                      </c:pt>
                      <c:pt idx="7">
                        <c:v>0.22</c:v>
                      </c:pt>
                      <c:pt idx="8">
                        <c:v>0.25</c:v>
                      </c:pt>
                      <c:pt idx="9">
                        <c:v>0.32</c:v>
                      </c:pt>
                      <c:pt idx="10">
                        <c:v>0.43</c:v>
                      </c:pt>
                      <c:pt idx="11">
                        <c:v>0.61</c:v>
                      </c:pt>
                      <c:pt idx="12">
                        <c:v>0.75</c:v>
                      </c:pt>
                      <c:pt idx="13">
                        <c:v>0.91</c:v>
                      </c:pt>
                      <c:pt idx="14">
                        <c:v>1.02</c:v>
                      </c:pt>
                      <c:pt idx="15">
                        <c:v>0.96</c:v>
                      </c:pt>
                      <c:pt idx="16">
                        <c:v>1</c:v>
                      </c:pt>
                      <c:pt idx="17">
                        <c:v>1.05</c:v>
                      </c:pt>
                      <c:pt idx="18">
                        <c:v>1.1000000000000001</c:v>
                      </c:pt>
                      <c:pt idx="19">
                        <c:v>1.1599999999999999</c:v>
                      </c:pt>
                      <c:pt idx="20">
                        <c:v>1.2</c:v>
                      </c:pt>
                      <c:pt idx="21">
                        <c:v>1.23</c:v>
                      </c:pt>
                      <c:pt idx="22">
                        <c:v>1.1299999999999999</c:v>
                      </c:pt>
                      <c:pt idx="23">
                        <c:v>1.01</c:v>
                      </c:pt>
                      <c:pt idx="24">
                        <c:v>1.1399999999999999</c:v>
                      </c:pt>
                      <c:pt idx="25">
                        <c:v>1.2</c:v>
                      </c:pt>
                      <c:pt idx="26">
                        <c:v>1.3</c:v>
                      </c:pt>
                      <c:pt idx="27">
                        <c:v>1.38</c:v>
                      </c:pt>
                      <c:pt idx="28">
                        <c:v>1.39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2A3E-4604-B4B4-FD055039181D}"/>
                  </c:ext>
                </c:extLst>
              </c15:ser>
            </c15:filteredBarSeries>
            <c15:filteredBarSeries>
              <c15:ser>
                <c:idx val="22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'4a._U.S._Petroleum_and_Other_Li'!$A$30:$B$30</c15:sqref>
                        </c15:formulaRef>
                      </c:ext>
                    </c:extLst>
                    <c:strCache>
                      <c:ptCount val="2"/>
                      <c:pt idx="0">
                        <c:v>Fuel Ethanol</c:v>
                      </c:pt>
                      <c:pt idx="1">
                        <c:v>Fuel Ethanol Production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'4a._U.S._Petroleum_and_Other_Li'!$C$30:$AI$30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0.08</c:v>
                      </c:pt>
                      <c:pt idx="1">
                        <c:v>0.09</c:v>
                      </c:pt>
                      <c:pt idx="2">
                        <c:v>0.1</c:v>
                      </c:pt>
                      <c:pt idx="3">
                        <c:v>0.11</c:v>
                      </c:pt>
                      <c:pt idx="4">
                        <c:v>0.12</c:v>
                      </c:pt>
                      <c:pt idx="5">
                        <c:v>0.14000000000000001</c:v>
                      </c:pt>
                      <c:pt idx="6">
                        <c:v>0.18</c:v>
                      </c:pt>
                      <c:pt idx="7">
                        <c:v>0.22</c:v>
                      </c:pt>
                      <c:pt idx="8">
                        <c:v>0.25</c:v>
                      </c:pt>
                      <c:pt idx="9">
                        <c:v>0.32</c:v>
                      </c:pt>
                      <c:pt idx="10">
                        <c:v>0.43</c:v>
                      </c:pt>
                      <c:pt idx="11">
                        <c:v>0.61</c:v>
                      </c:pt>
                      <c:pt idx="12">
                        <c:v>0.71</c:v>
                      </c:pt>
                      <c:pt idx="13">
                        <c:v>0.87</c:v>
                      </c:pt>
                      <c:pt idx="14">
                        <c:v>0.91</c:v>
                      </c:pt>
                      <c:pt idx="15">
                        <c:v>0.86</c:v>
                      </c:pt>
                      <c:pt idx="16">
                        <c:v>0.87</c:v>
                      </c:pt>
                      <c:pt idx="17">
                        <c:v>0.93</c:v>
                      </c:pt>
                      <c:pt idx="18">
                        <c:v>0.97</c:v>
                      </c:pt>
                      <c:pt idx="19">
                        <c:v>1</c:v>
                      </c:pt>
                      <c:pt idx="20">
                        <c:v>1.04</c:v>
                      </c:pt>
                      <c:pt idx="21">
                        <c:v>1.05</c:v>
                      </c:pt>
                      <c:pt idx="22">
                        <c:v>1.03</c:v>
                      </c:pt>
                      <c:pt idx="23">
                        <c:v>0.91</c:v>
                      </c:pt>
                      <c:pt idx="24">
                        <c:v>0.98</c:v>
                      </c:pt>
                      <c:pt idx="25">
                        <c:v>1</c:v>
                      </c:pt>
                      <c:pt idx="26">
                        <c:v>1.02</c:v>
                      </c:pt>
                      <c:pt idx="27">
                        <c:v>1.06</c:v>
                      </c:pt>
                      <c:pt idx="28">
                        <c:v>1.05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2A3E-4604-B4B4-FD055039181D}"/>
                  </c:ext>
                </c:extLst>
              </c15:ser>
            </c15:filteredBarSeries>
            <c15:filteredBarSeries>
              <c15:ser>
                <c:idx val="23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'4a._U.S._Petroleum_and_Other_Li'!$A$31:$B$31</c15:sqref>
                        </c15:formulaRef>
                      </c:ext>
                    </c:extLst>
                    <c:strCache>
                      <c:ptCount val="2"/>
                      <c:pt idx="0">
                        <c:v>Petroleum Products Adjustment</c:v>
                      </c:pt>
                      <c:pt idx="1">
                        <c:v>Petroleum Products Adjustment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'4a._U.S._Petroleum_and_Other_Li'!$C$31:$AI$31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0.26</c:v>
                      </c:pt>
                      <c:pt idx="1">
                        <c:v>0.28999999999999998</c:v>
                      </c:pt>
                      <c:pt idx="2">
                        <c:v>0.28000000000000003</c:v>
                      </c:pt>
                      <c:pt idx="3">
                        <c:v>0.27</c:v>
                      </c:pt>
                      <c:pt idx="4">
                        <c:v>0.27</c:v>
                      </c:pt>
                      <c:pt idx="5">
                        <c:v>0.28000000000000003</c:v>
                      </c:pt>
                      <c:pt idx="6">
                        <c:v>0.24</c:v>
                      </c:pt>
                      <c:pt idx="7">
                        <c:v>0.2</c:v>
                      </c:pt>
                      <c:pt idx="8">
                        <c:v>0.18</c:v>
                      </c:pt>
                      <c:pt idx="9">
                        <c:v>0.18</c:v>
                      </c:pt>
                      <c:pt idx="10">
                        <c:v>0.19</c:v>
                      </c:pt>
                      <c:pt idx="11">
                        <c:v>0.18</c:v>
                      </c:pt>
                      <c:pt idx="12">
                        <c:v>0.15</c:v>
                      </c:pt>
                      <c:pt idx="13">
                        <c:v>0.17</c:v>
                      </c:pt>
                      <c:pt idx="14">
                        <c:v>0.18</c:v>
                      </c:pt>
                      <c:pt idx="15">
                        <c:v>0.19</c:v>
                      </c:pt>
                      <c:pt idx="16">
                        <c:v>0.21</c:v>
                      </c:pt>
                      <c:pt idx="17">
                        <c:v>0.22</c:v>
                      </c:pt>
                      <c:pt idx="18">
                        <c:v>0.21</c:v>
                      </c:pt>
                      <c:pt idx="19">
                        <c:v>0.21</c:v>
                      </c:pt>
                      <c:pt idx="20">
                        <c:v>0.21</c:v>
                      </c:pt>
                      <c:pt idx="21">
                        <c:v>0.2</c:v>
                      </c:pt>
                      <c:pt idx="22">
                        <c:v>0.2</c:v>
                      </c:pt>
                      <c:pt idx="23">
                        <c:v>0.2</c:v>
                      </c:pt>
                      <c:pt idx="24">
                        <c:v>0.21</c:v>
                      </c:pt>
                      <c:pt idx="25">
                        <c:v>0.22</c:v>
                      </c:pt>
                      <c:pt idx="26">
                        <c:v>0.22</c:v>
                      </c:pt>
                      <c:pt idx="27">
                        <c:v>0.22</c:v>
                      </c:pt>
                      <c:pt idx="28">
                        <c:v>0.21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2A3E-4604-B4B4-FD055039181D}"/>
                  </c:ext>
                </c:extLst>
              </c15:ser>
            </c15:filteredBarSeries>
            <c15:filteredBarSeries>
              <c15:ser>
                <c:idx val="24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'4a._U.S._Petroleum_and_Other_Li'!$A$32:$B$32</c15:sqref>
                        </c15:formulaRef>
                      </c:ext>
                    </c:extLst>
                    <c:strCache>
                      <c:ptCount val="2"/>
                      <c:pt idx="0">
                        <c:v>Petroleum Products Transfers to Crude Oil Supply</c:v>
                      </c:pt>
                      <c:pt idx="1">
                        <c:v>Petroleum Products Transfers to Crude Oil Supply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'4a._U.S._Petroleum_and_Other_Li'!$C$32:$AI$32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-0.42</c:v>
                      </c:pt>
                      <c:pt idx="26">
                        <c:v>-0.53</c:v>
                      </c:pt>
                      <c:pt idx="27">
                        <c:v>-0.61</c:v>
                      </c:pt>
                      <c:pt idx="28">
                        <c:v>-0.57999999999999996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2A3E-4604-B4B4-FD055039181D}"/>
                  </c:ext>
                </c:extLst>
              </c15:ser>
            </c15:filteredBarSeries>
            <c15:filteredBarSeries>
              <c15:ser>
                <c:idx val="25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'4a._U.S._Petroleum_and_Other_Li'!$A$33:$B$33</c15:sqref>
                        </c15:formulaRef>
                      </c:ext>
                    </c:extLst>
                    <c:strCache>
                      <c:ptCount val="2"/>
                      <c:pt idx="0">
                        <c:v>Petroleum Product Net Imports</c:v>
                      </c:pt>
                      <c:pt idx="1">
                        <c:v>Petroleum Product Net Imports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'4a._U.S._Petroleum_and_Other_Li'!$C$33:$AI$33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1.02</c:v>
                      </c:pt>
                      <c:pt idx="1">
                        <c:v>1.1599999999999999</c:v>
                      </c:pt>
                      <c:pt idx="2">
                        <c:v>1.32</c:v>
                      </c:pt>
                      <c:pt idx="3">
                        <c:v>1.38</c:v>
                      </c:pt>
                      <c:pt idx="4">
                        <c:v>1.61</c:v>
                      </c:pt>
                      <c:pt idx="5">
                        <c:v>1.43</c:v>
                      </c:pt>
                      <c:pt idx="6">
                        <c:v>1.59</c:v>
                      </c:pt>
                      <c:pt idx="7">
                        <c:v>2.04</c:v>
                      </c:pt>
                      <c:pt idx="8">
                        <c:v>2.4500000000000002</c:v>
                      </c:pt>
                      <c:pt idx="9">
                        <c:v>2.2999999999999998</c:v>
                      </c:pt>
                      <c:pt idx="10">
                        <c:v>2.0299999999999998</c:v>
                      </c:pt>
                      <c:pt idx="11">
                        <c:v>1.36</c:v>
                      </c:pt>
                      <c:pt idx="12">
                        <c:v>0.7</c:v>
                      </c:pt>
                      <c:pt idx="13">
                        <c:v>0.27</c:v>
                      </c:pt>
                      <c:pt idx="14">
                        <c:v>-0.44</c:v>
                      </c:pt>
                      <c:pt idx="15">
                        <c:v>-1.07</c:v>
                      </c:pt>
                      <c:pt idx="16">
                        <c:v>-1.36</c:v>
                      </c:pt>
                      <c:pt idx="17">
                        <c:v>-1.93</c:v>
                      </c:pt>
                      <c:pt idx="18">
                        <c:v>-2.19</c:v>
                      </c:pt>
                      <c:pt idx="19">
                        <c:v>-2.46</c:v>
                      </c:pt>
                      <c:pt idx="20">
                        <c:v>-3.04</c:v>
                      </c:pt>
                      <c:pt idx="21">
                        <c:v>-3.38</c:v>
                      </c:pt>
                      <c:pt idx="22">
                        <c:v>-3.15</c:v>
                      </c:pt>
                      <c:pt idx="23">
                        <c:v>-3.3</c:v>
                      </c:pt>
                      <c:pt idx="24">
                        <c:v>-3.21</c:v>
                      </c:pt>
                      <c:pt idx="25">
                        <c:v>-3.9</c:v>
                      </c:pt>
                      <c:pt idx="26">
                        <c:v>-4.12</c:v>
                      </c:pt>
                      <c:pt idx="27">
                        <c:v>-4.82</c:v>
                      </c:pt>
                      <c:pt idx="28">
                        <c:v>-4.6100000000000003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2A3E-4604-B4B4-FD055039181D}"/>
                  </c:ext>
                </c:extLst>
              </c15:ser>
            </c15:filteredBarSeries>
            <c15:filteredBarSeries>
              <c15:ser>
                <c:idx val="26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'4a._U.S._Petroleum_and_Other_Li'!$A$34:$B$34</c15:sqref>
                        </c15:formulaRef>
                      </c:ext>
                    </c:extLst>
                    <c:strCache>
                      <c:ptCount val="2"/>
                      <c:pt idx="0">
                        <c:v>Hydrocarbon Gas Liquids</c:v>
                      </c:pt>
                      <c:pt idx="1">
                        <c:v>Hydrocarbon Gas Liquids Net Imports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'4a._U.S._Petroleum_and_Other_Li'!$C$34:$AI$34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0.15</c:v>
                      </c:pt>
                      <c:pt idx="1">
                        <c:v>0.17</c:v>
                      </c:pt>
                      <c:pt idx="2">
                        <c:v>0.17</c:v>
                      </c:pt>
                      <c:pt idx="3">
                        <c:v>0.18</c:v>
                      </c:pt>
                      <c:pt idx="4">
                        <c:v>0.21</c:v>
                      </c:pt>
                      <c:pt idx="5">
                        <c:v>0.13</c:v>
                      </c:pt>
                      <c:pt idx="6">
                        <c:v>0.21</c:v>
                      </c:pt>
                      <c:pt idx="7">
                        <c:v>0.26</c:v>
                      </c:pt>
                      <c:pt idx="8">
                        <c:v>0.31</c:v>
                      </c:pt>
                      <c:pt idx="9">
                        <c:v>0.28999999999999998</c:v>
                      </c:pt>
                      <c:pt idx="10">
                        <c:v>0.21</c:v>
                      </c:pt>
                      <c:pt idx="11">
                        <c:v>0.17</c:v>
                      </c:pt>
                      <c:pt idx="12">
                        <c:v>0.06</c:v>
                      </c:pt>
                      <c:pt idx="13">
                        <c:v>0.01</c:v>
                      </c:pt>
                      <c:pt idx="14">
                        <c:v>-7.0000000000000007E-2</c:v>
                      </c:pt>
                      <c:pt idx="15">
                        <c:v>-0.14000000000000001</c:v>
                      </c:pt>
                      <c:pt idx="16">
                        <c:v>-0.28999999999999998</c:v>
                      </c:pt>
                      <c:pt idx="17">
                        <c:v>-0.56000000000000005</c:v>
                      </c:pt>
                      <c:pt idx="18">
                        <c:v>-0.81</c:v>
                      </c:pt>
                      <c:pt idx="19">
                        <c:v>-1.03</c:v>
                      </c:pt>
                      <c:pt idx="20">
                        <c:v>-1.21</c:v>
                      </c:pt>
                      <c:pt idx="21">
                        <c:v>-1.4</c:v>
                      </c:pt>
                      <c:pt idx="22">
                        <c:v>-1.62</c:v>
                      </c:pt>
                      <c:pt idx="23">
                        <c:v>-1.92</c:v>
                      </c:pt>
                      <c:pt idx="24">
                        <c:v>-2.14</c:v>
                      </c:pt>
                      <c:pt idx="25">
                        <c:v>-2.2400000000000002</c:v>
                      </c:pt>
                      <c:pt idx="26">
                        <c:v>-2.5099999999999998</c:v>
                      </c:pt>
                      <c:pt idx="27">
                        <c:v>-2.74</c:v>
                      </c:pt>
                      <c:pt idx="28">
                        <c:v>-2.84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2A3E-4604-B4B4-FD055039181D}"/>
                  </c:ext>
                </c:extLst>
              </c15:ser>
            </c15:filteredBarSeries>
            <c15:filteredBarSeries>
              <c15:ser>
                <c:idx val="27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'4a._U.S._Petroleum_and_Other_Li'!$A$35:$B$35</c15:sqref>
                        </c15:formulaRef>
                      </c:ext>
                    </c:extLst>
                    <c:strCache>
                      <c:ptCount val="2"/>
                      <c:pt idx="0">
                        <c:v>Unfnished Oils</c:v>
                      </c:pt>
                      <c:pt idx="1">
                        <c:v>Unfinished Oils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'4a._U.S._Petroleum_and_Other_Li'!$C$35:$AI$35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0.35</c:v>
                      </c:pt>
                      <c:pt idx="1">
                        <c:v>0.3</c:v>
                      </c:pt>
                      <c:pt idx="2">
                        <c:v>0.32</c:v>
                      </c:pt>
                      <c:pt idx="3">
                        <c:v>0.27</c:v>
                      </c:pt>
                      <c:pt idx="4">
                        <c:v>0.38</c:v>
                      </c:pt>
                      <c:pt idx="5">
                        <c:v>0.41</c:v>
                      </c:pt>
                      <c:pt idx="6">
                        <c:v>0.33</c:v>
                      </c:pt>
                      <c:pt idx="7">
                        <c:v>0.49</c:v>
                      </c:pt>
                      <c:pt idx="8">
                        <c:v>0.57999999999999996</c:v>
                      </c:pt>
                      <c:pt idx="9">
                        <c:v>0.69</c:v>
                      </c:pt>
                      <c:pt idx="10">
                        <c:v>0.72</c:v>
                      </c:pt>
                      <c:pt idx="11">
                        <c:v>0.76</c:v>
                      </c:pt>
                      <c:pt idx="12">
                        <c:v>0.68</c:v>
                      </c:pt>
                      <c:pt idx="13">
                        <c:v>0.61</c:v>
                      </c:pt>
                      <c:pt idx="14">
                        <c:v>0.69</c:v>
                      </c:pt>
                      <c:pt idx="15">
                        <c:v>0.6</c:v>
                      </c:pt>
                      <c:pt idx="16">
                        <c:v>0.55000000000000004</c:v>
                      </c:pt>
                      <c:pt idx="17">
                        <c:v>0.37</c:v>
                      </c:pt>
                      <c:pt idx="18">
                        <c:v>0.28999999999999998</c:v>
                      </c:pt>
                      <c:pt idx="19">
                        <c:v>0.4</c:v>
                      </c:pt>
                      <c:pt idx="20">
                        <c:v>0.41</c:v>
                      </c:pt>
                      <c:pt idx="21">
                        <c:v>0.35</c:v>
                      </c:pt>
                      <c:pt idx="22">
                        <c:v>0.43</c:v>
                      </c:pt>
                      <c:pt idx="23">
                        <c:v>0.28999999999999998</c:v>
                      </c:pt>
                      <c:pt idx="24">
                        <c:v>0.21</c:v>
                      </c:pt>
                      <c:pt idx="25">
                        <c:v>0.26</c:v>
                      </c:pt>
                      <c:pt idx="26">
                        <c:v>0.24</c:v>
                      </c:pt>
                      <c:pt idx="27">
                        <c:v>0.14000000000000001</c:v>
                      </c:pt>
                      <c:pt idx="28">
                        <c:v>0.21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2A3E-4604-B4B4-FD055039181D}"/>
                  </c:ext>
                </c:extLst>
              </c15:ser>
            </c15:filteredBarSeries>
            <c15:filteredBarSeries>
              <c15:ser>
                <c:idx val="28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'4a._U.S._Petroleum_and_Other_Li'!$A$36:$B$36</c15:sqref>
                        </c15:formulaRef>
                      </c:ext>
                    </c:extLst>
                    <c:strCache>
                      <c:ptCount val="2"/>
                      <c:pt idx="0">
                        <c:v>Other Hydrocarbons and Oxygenates</c:v>
                      </c:pt>
                      <c:pt idx="1">
                        <c:v>Other HC/Oxygenates Net Imports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'4a._U.S._Petroleum_and_Other_Li'!$C$36:$AI$36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0.05</c:v>
                      </c:pt>
                      <c:pt idx="1">
                        <c:v>0.03</c:v>
                      </c:pt>
                      <c:pt idx="2">
                        <c:v>0.05</c:v>
                      </c:pt>
                      <c:pt idx="3">
                        <c:v>0.05</c:v>
                      </c:pt>
                      <c:pt idx="4">
                        <c:v>0.05</c:v>
                      </c:pt>
                      <c:pt idx="5">
                        <c:v>0.03</c:v>
                      </c:pt>
                      <c:pt idx="6">
                        <c:v>0.02</c:v>
                      </c:pt>
                      <c:pt idx="7">
                        <c:v>0.02</c:v>
                      </c:pt>
                      <c:pt idx="8">
                        <c:v>0</c:v>
                      </c:pt>
                      <c:pt idx="9">
                        <c:v>-0.01</c:v>
                      </c:pt>
                      <c:pt idx="10">
                        <c:v>-0.04</c:v>
                      </c:pt>
                      <c:pt idx="11">
                        <c:v>-0.01</c:v>
                      </c:pt>
                      <c:pt idx="12">
                        <c:v>-0.03</c:v>
                      </c:pt>
                      <c:pt idx="13">
                        <c:v>-0.08</c:v>
                      </c:pt>
                      <c:pt idx="14">
                        <c:v>-0.12</c:v>
                      </c:pt>
                      <c:pt idx="15">
                        <c:v>-0.08</c:v>
                      </c:pt>
                      <c:pt idx="16">
                        <c:v>-0.05</c:v>
                      </c:pt>
                      <c:pt idx="17">
                        <c:v>-0.09</c:v>
                      </c:pt>
                      <c:pt idx="18">
                        <c:v>-7.0000000000000007E-2</c:v>
                      </c:pt>
                      <c:pt idx="19">
                        <c:v>-0.08</c:v>
                      </c:pt>
                      <c:pt idx="20">
                        <c:v>-0.11</c:v>
                      </c:pt>
                      <c:pt idx="21">
                        <c:v>-0.15</c:v>
                      </c:pt>
                      <c:pt idx="22">
                        <c:v>-0.06</c:v>
                      </c:pt>
                      <c:pt idx="23">
                        <c:v>-0.05</c:v>
                      </c:pt>
                      <c:pt idx="24">
                        <c:v>-0.05</c:v>
                      </c:pt>
                      <c:pt idx="25">
                        <c:v>-0.06</c:v>
                      </c:pt>
                      <c:pt idx="26">
                        <c:v>-0.05</c:v>
                      </c:pt>
                      <c:pt idx="27">
                        <c:v>-0.08</c:v>
                      </c:pt>
                      <c:pt idx="28">
                        <c:v>-0.13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2A3E-4604-B4B4-FD055039181D}"/>
                  </c:ext>
                </c:extLst>
              </c15:ser>
            </c15:filteredBarSeries>
            <c15:filteredBarSeries>
              <c15:ser>
                <c:idx val="29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'4a._U.S._Petroleum_and_Other_Li'!$A$37:$B$37</c15:sqref>
                        </c15:formulaRef>
                      </c:ext>
                    </c:extLst>
                    <c:strCache>
                      <c:ptCount val="2"/>
                      <c:pt idx="0">
                        <c:v>Total Motor Gasoline</c:v>
                      </c:pt>
                      <c:pt idx="1">
                        <c:v>Total Motor Gasoline Net Imports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'4a._U.S._Petroleum_and_Other_Li'!$C$37:$AI$37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0.36</c:v>
                      </c:pt>
                      <c:pt idx="1">
                        <c:v>0.38</c:v>
                      </c:pt>
                      <c:pt idx="2">
                        <c:v>0.48</c:v>
                      </c:pt>
                      <c:pt idx="3">
                        <c:v>0.49</c:v>
                      </c:pt>
                      <c:pt idx="4">
                        <c:v>0.61</c:v>
                      </c:pt>
                      <c:pt idx="5">
                        <c:v>0.65</c:v>
                      </c:pt>
                      <c:pt idx="6">
                        <c:v>0.73</c:v>
                      </c:pt>
                      <c:pt idx="7">
                        <c:v>0.79</c:v>
                      </c:pt>
                      <c:pt idx="8">
                        <c:v>0.96</c:v>
                      </c:pt>
                      <c:pt idx="9">
                        <c:v>0.99</c:v>
                      </c:pt>
                      <c:pt idx="10">
                        <c:v>1.02</c:v>
                      </c:pt>
                      <c:pt idx="11">
                        <c:v>0.9</c:v>
                      </c:pt>
                      <c:pt idx="12">
                        <c:v>0.73</c:v>
                      </c:pt>
                      <c:pt idx="13">
                        <c:v>0.54</c:v>
                      </c:pt>
                      <c:pt idx="14">
                        <c:v>0.3</c:v>
                      </c:pt>
                      <c:pt idx="15">
                        <c:v>0.16</c:v>
                      </c:pt>
                      <c:pt idx="16">
                        <c:v>0.13</c:v>
                      </c:pt>
                      <c:pt idx="17">
                        <c:v>0.04</c:v>
                      </c:pt>
                      <c:pt idx="18">
                        <c:v>0.05</c:v>
                      </c:pt>
                      <c:pt idx="19">
                        <c:v>-0.06</c:v>
                      </c:pt>
                      <c:pt idx="20">
                        <c:v>-0.19</c:v>
                      </c:pt>
                      <c:pt idx="21">
                        <c:v>-0.25</c:v>
                      </c:pt>
                      <c:pt idx="22">
                        <c:v>-0.11</c:v>
                      </c:pt>
                      <c:pt idx="23">
                        <c:v>-0.2</c:v>
                      </c:pt>
                      <c:pt idx="24">
                        <c:v>-0.1</c:v>
                      </c:pt>
                      <c:pt idx="25">
                        <c:v>-0.3</c:v>
                      </c:pt>
                      <c:pt idx="26">
                        <c:v>-0.18</c:v>
                      </c:pt>
                      <c:pt idx="27">
                        <c:v>-0.23</c:v>
                      </c:pt>
                      <c:pt idx="28">
                        <c:v>-0.06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2A3E-4604-B4B4-FD055039181D}"/>
                  </c:ext>
                </c:extLst>
              </c15:ser>
            </c15:filteredBarSeries>
            <c15:filteredBarSeries>
              <c15:ser>
                <c:idx val="30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'4a._U.S._Petroleum_and_Other_Li'!$A$38:$B$38</c15:sqref>
                        </c15:formulaRef>
                      </c:ext>
                    </c:extLst>
                    <c:strCache>
                      <c:ptCount val="2"/>
                      <c:pt idx="0">
                        <c:v>Jet Fuel</c:v>
                      </c:pt>
                      <c:pt idx="1">
                        <c:v>Jet Fuel Net Imports</c:v>
                      </c:pt>
                    </c:strCache>
                  </c:strRef>
                </c:tx>
                <c:spPr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'4a._U.S._Petroleum_and_Other_Li'!$C$38:$AI$38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0.03</c:v>
                      </c:pt>
                      <c:pt idx="1">
                        <c:v>0.09</c:v>
                      </c:pt>
                      <c:pt idx="2">
                        <c:v>0.12</c:v>
                      </c:pt>
                      <c:pt idx="3">
                        <c:v>0.11</c:v>
                      </c:pt>
                      <c:pt idx="4">
                        <c:v>0.13</c:v>
                      </c:pt>
                      <c:pt idx="5">
                        <c:v>0.11</c:v>
                      </c:pt>
                      <c:pt idx="6">
                        <c:v>0.09</c:v>
                      </c:pt>
                      <c:pt idx="7">
                        <c:v>0.09</c:v>
                      </c:pt>
                      <c:pt idx="8">
                        <c:v>0.14000000000000001</c:v>
                      </c:pt>
                      <c:pt idx="9">
                        <c:v>0.14000000000000001</c:v>
                      </c:pt>
                      <c:pt idx="10">
                        <c:v>0.18</c:v>
                      </c:pt>
                      <c:pt idx="11">
                        <c:v>0.04</c:v>
                      </c:pt>
                      <c:pt idx="12">
                        <c:v>0.01</c:v>
                      </c:pt>
                      <c:pt idx="13">
                        <c:v>0.01</c:v>
                      </c:pt>
                      <c:pt idx="14">
                        <c:v>-0.03</c:v>
                      </c:pt>
                      <c:pt idx="15">
                        <c:v>-0.08</c:v>
                      </c:pt>
                      <c:pt idx="16">
                        <c:v>-7.0000000000000007E-2</c:v>
                      </c:pt>
                      <c:pt idx="17">
                        <c:v>-7.0000000000000007E-2</c:v>
                      </c:pt>
                      <c:pt idx="18">
                        <c:v>-0.04</c:v>
                      </c:pt>
                      <c:pt idx="19">
                        <c:v>-0.03</c:v>
                      </c:pt>
                      <c:pt idx="20">
                        <c:v>-0.02</c:v>
                      </c:pt>
                      <c:pt idx="21">
                        <c:v>-0.1</c:v>
                      </c:pt>
                      <c:pt idx="22">
                        <c:v>-0.06</c:v>
                      </c:pt>
                      <c:pt idx="23">
                        <c:v>0.05</c:v>
                      </c:pt>
                      <c:pt idx="24">
                        <c:v>0.05</c:v>
                      </c:pt>
                      <c:pt idx="25">
                        <c:v>-0.06</c:v>
                      </c:pt>
                      <c:pt idx="26">
                        <c:v>-0.05</c:v>
                      </c:pt>
                      <c:pt idx="27">
                        <c:v>-0.1</c:v>
                      </c:pt>
                      <c:pt idx="28">
                        <c:v>-0.12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2A3E-4604-B4B4-FD055039181D}"/>
                  </c:ext>
                </c:extLst>
              </c15:ser>
            </c15:filteredBarSeries>
            <c15:filteredBarSeries>
              <c15:ser>
                <c:idx val="31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'4a._U.S._Petroleum_and_Other_Li'!$A$39:$B$39</c15:sqref>
                        </c15:formulaRef>
                      </c:ext>
                    </c:extLst>
                    <c:strCache>
                      <c:ptCount val="2"/>
                      <c:pt idx="0">
                        <c:v>Distillate Fuel Oil</c:v>
                      </c:pt>
                      <c:pt idx="1">
                        <c:v>Distillate Fuel Oil Net Imports</c:v>
                      </c:pt>
                    </c:strCache>
                  </c:strRef>
                </c:tx>
                <c:spPr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'4a._U.S._Petroleum_and_Other_Li'!$C$39:$AI$39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0.08</c:v>
                      </c:pt>
                      <c:pt idx="1">
                        <c:v>0.09</c:v>
                      </c:pt>
                      <c:pt idx="2">
                        <c:v>0.09</c:v>
                      </c:pt>
                      <c:pt idx="3">
                        <c:v>0.12</c:v>
                      </c:pt>
                      <c:pt idx="4">
                        <c:v>0.22</c:v>
                      </c:pt>
                      <c:pt idx="5">
                        <c:v>0.16</c:v>
                      </c:pt>
                      <c:pt idx="6">
                        <c:v>0.23</c:v>
                      </c:pt>
                      <c:pt idx="7">
                        <c:v>0.22</c:v>
                      </c:pt>
                      <c:pt idx="8">
                        <c:v>0.19</c:v>
                      </c:pt>
                      <c:pt idx="9">
                        <c:v>0.15</c:v>
                      </c:pt>
                      <c:pt idx="10">
                        <c:v>0.04</c:v>
                      </c:pt>
                      <c:pt idx="11">
                        <c:v>-0.32</c:v>
                      </c:pt>
                      <c:pt idx="12">
                        <c:v>-0.36</c:v>
                      </c:pt>
                      <c:pt idx="13">
                        <c:v>-0.43</c:v>
                      </c:pt>
                      <c:pt idx="14">
                        <c:v>-0.68</c:v>
                      </c:pt>
                      <c:pt idx="15">
                        <c:v>-0.88</c:v>
                      </c:pt>
                      <c:pt idx="16">
                        <c:v>-0.98</c:v>
                      </c:pt>
                      <c:pt idx="17">
                        <c:v>-0.91</c:v>
                      </c:pt>
                      <c:pt idx="18">
                        <c:v>-0.98</c:v>
                      </c:pt>
                      <c:pt idx="19">
                        <c:v>-1.03</c:v>
                      </c:pt>
                      <c:pt idx="20">
                        <c:v>-1.23</c:v>
                      </c:pt>
                      <c:pt idx="21">
                        <c:v>-1.1100000000000001</c:v>
                      </c:pt>
                      <c:pt idx="22">
                        <c:v>-1.1000000000000001</c:v>
                      </c:pt>
                      <c:pt idx="23">
                        <c:v>-0.97</c:v>
                      </c:pt>
                      <c:pt idx="24">
                        <c:v>-0.78</c:v>
                      </c:pt>
                      <c:pt idx="25">
                        <c:v>-1.02</c:v>
                      </c:pt>
                      <c:pt idx="26">
                        <c:v>-0.95</c:v>
                      </c:pt>
                      <c:pt idx="27">
                        <c:v>-1.1499999999999999</c:v>
                      </c:pt>
                      <c:pt idx="28">
                        <c:v>-1.03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2A3E-4604-B4B4-FD055039181D}"/>
                  </c:ext>
                </c:extLst>
              </c15:ser>
            </c15:filteredBarSeries>
            <c15:filteredBarSeries>
              <c15:ser>
                <c:idx val="32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'4a._U.S._Petroleum_and_Other_Li'!$A$40:$B$40</c15:sqref>
                        </c15:formulaRef>
                      </c:ext>
                    </c:extLst>
                    <c:strCache>
                      <c:ptCount val="2"/>
                      <c:pt idx="0">
                        <c:v>Residual Fuel Oil</c:v>
                      </c:pt>
                      <c:pt idx="1">
                        <c:v>Residual Fuel Oil Net Imports</c:v>
                      </c:pt>
                    </c:strCache>
                  </c:strRef>
                </c:tx>
                <c:spPr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'4a._U.S._Petroleum_and_Other_Li'!$C$40:$AI$40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7.0000000000000007E-2</c:v>
                      </c:pt>
                      <c:pt idx="1">
                        <c:v>0.14000000000000001</c:v>
                      </c:pt>
                      <c:pt idx="2">
                        <c:v>0.11</c:v>
                      </c:pt>
                      <c:pt idx="3">
                        <c:v>0.21</c:v>
                      </c:pt>
                      <c:pt idx="4">
                        <c:v>0.1</c:v>
                      </c:pt>
                      <c:pt idx="5">
                        <c:v>7.0000000000000007E-2</c:v>
                      </c:pt>
                      <c:pt idx="6">
                        <c:v>0.13</c:v>
                      </c:pt>
                      <c:pt idx="7">
                        <c:v>0.22</c:v>
                      </c:pt>
                      <c:pt idx="8">
                        <c:v>0.28000000000000003</c:v>
                      </c:pt>
                      <c:pt idx="9">
                        <c:v>7.0000000000000007E-2</c:v>
                      </c:pt>
                      <c:pt idx="10">
                        <c:v>0.04</c:v>
                      </c:pt>
                      <c:pt idx="11">
                        <c:v>-0.01</c:v>
                      </c:pt>
                      <c:pt idx="12">
                        <c:v>-0.08</c:v>
                      </c:pt>
                      <c:pt idx="13">
                        <c:v>-0.04</c:v>
                      </c:pt>
                      <c:pt idx="14">
                        <c:v>-0.1</c:v>
                      </c:pt>
                      <c:pt idx="15">
                        <c:v>-0.13</c:v>
                      </c:pt>
                      <c:pt idx="16">
                        <c:v>-0.14000000000000001</c:v>
                      </c:pt>
                      <c:pt idx="17">
                        <c:v>-0.19</c:v>
                      </c:pt>
                      <c:pt idx="18">
                        <c:v>-0.13</c:v>
                      </c:pt>
                      <c:pt idx="19">
                        <c:v>-0.09</c:v>
                      </c:pt>
                      <c:pt idx="20">
                        <c:v>-0.12</c:v>
                      </c:pt>
                      <c:pt idx="21">
                        <c:v>-0.11</c:v>
                      </c:pt>
                      <c:pt idx="22">
                        <c:v>-0.08</c:v>
                      </c:pt>
                      <c:pt idx="23">
                        <c:v>0.02</c:v>
                      </c:pt>
                      <c:pt idx="24">
                        <c:v>0.09</c:v>
                      </c:pt>
                      <c:pt idx="25">
                        <c:v>0.09</c:v>
                      </c:pt>
                      <c:pt idx="26">
                        <c:v>-0.02</c:v>
                      </c:pt>
                      <c:pt idx="27">
                        <c:v>-0.03</c:v>
                      </c:pt>
                      <c:pt idx="28">
                        <c:v>0.02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2A3E-4604-B4B4-FD055039181D}"/>
                  </c:ext>
                </c:extLst>
              </c15:ser>
            </c15:filteredBarSeries>
            <c15:filteredBarSeries>
              <c15:ser>
                <c:idx val="33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'4a._U.S._Petroleum_and_Other_Li'!$A$41:$B$41</c15:sqref>
                        </c15:formulaRef>
                      </c:ext>
                    </c:extLst>
                    <c:strCache>
                      <c:ptCount val="2"/>
                      <c:pt idx="0">
                        <c:v>Other Oils</c:v>
                      </c:pt>
                      <c:pt idx="1">
                        <c:v>Other Oils Net Imports</c:v>
                      </c:pt>
                    </c:strCache>
                  </c:strRef>
                </c:tx>
                <c:spPr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'4a._U.S._Petroleum_and_Other_Li'!$C$41:$AI$41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-7.0000000000000007E-2</c:v>
                      </c:pt>
                      <c:pt idx="1">
                        <c:v>-0.04</c:v>
                      </c:pt>
                      <c:pt idx="2">
                        <c:v>0</c:v>
                      </c:pt>
                      <c:pt idx="3">
                        <c:v>-0.06</c:v>
                      </c:pt>
                      <c:pt idx="4">
                        <c:v>-0.1</c:v>
                      </c:pt>
                      <c:pt idx="5">
                        <c:v>-0.13</c:v>
                      </c:pt>
                      <c:pt idx="6">
                        <c:v>-0.15</c:v>
                      </c:pt>
                      <c:pt idx="7">
                        <c:v>-0.05</c:v>
                      </c:pt>
                      <c:pt idx="8">
                        <c:v>-0.01</c:v>
                      </c:pt>
                      <c:pt idx="9">
                        <c:v>-0.03</c:v>
                      </c:pt>
                      <c:pt idx="10">
                        <c:v>-0.12</c:v>
                      </c:pt>
                      <c:pt idx="11">
                        <c:v>-0.19</c:v>
                      </c:pt>
                      <c:pt idx="12">
                        <c:v>-0.3</c:v>
                      </c:pt>
                      <c:pt idx="13">
                        <c:v>-0.36</c:v>
                      </c:pt>
                      <c:pt idx="14">
                        <c:v>-0.43</c:v>
                      </c:pt>
                      <c:pt idx="15">
                        <c:v>-0.51</c:v>
                      </c:pt>
                      <c:pt idx="16">
                        <c:v>-0.51</c:v>
                      </c:pt>
                      <c:pt idx="17">
                        <c:v>-0.53</c:v>
                      </c:pt>
                      <c:pt idx="18">
                        <c:v>-0.51</c:v>
                      </c:pt>
                      <c:pt idx="19">
                        <c:v>-0.55000000000000004</c:v>
                      </c:pt>
                      <c:pt idx="20">
                        <c:v>-0.56999999999999995</c:v>
                      </c:pt>
                      <c:pt idx="21">
                        <c:v>-0.59</c:v>
                      </c:pt>
                      <c:pt idx="22">
                        <c:v>-0.55000000000000004</c:v>
                      </c:pt>
                      <c:pt idx="23">
                        <c:v>-0.52</c:v>
                      </c:pt>
                      <c:pt idx="24">
                        <c:v>-0.49</c:v>
                      </c:pt>
                      <c:pt idx="25">
                        <c:v>-0.56999999999999995</c:v>
                      </c:pt>
                      <c:pt idx="26">
                        <c:v>-0.6</c:v>
                      </c:pt>
                      <c:pt idx="27">
                        <c:v>-0.62</c:v>
                      </c:pt>
                      <c:pt idx="28">
                        <c:v>-0.66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2A3E-4604-B4B4-FD055039181D}"/>
                  </c:ext>
                </c:extLst>
              </c15:ser>
            </c15:filteredBarSeries>
            <c15:filteredBarSeries>
              <c15:ser>
                <c:idx val="34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'4a._U.S._Petroleum_and_Other_Li'!$A$42:$B$42</c15:sqref>
                        </c15:formulaRef>
                      </c:ext>
                    </c:extLst>
                    <c:strCache>
                      <c:ptCount val="2"/>
                      <c:pt idx="0">
                        <c:v>Petroleum Product Inventory Net Withdrawals</c:v>
                      </c:pt>
                      <c:pt idx="1">
                        <c:v>Petroleum Product Net Inventory Withdrawals</c:v>
                      </c:pt>
                    </c:strCache>
                  </c:strRef>
                </c:tx>
                <c:spPr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'4a._U.S._Petroleum_and_Other_Li'!$C$42:$AI$42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-0.09</c:v>
                      </c:pt>
                      <c:pt idx="1">
                        <c:v>-0.17</c:v>
                      </c:pt>
                      <c:pt idx="2">
                        <c:v>0.3</c:v>
                      </c:pt>
                      <c:pt idx="3">
                        <c:v>0</c:v>
                      </c:pt>
                      <c:pt idx="4">
                        <c:v>-0.23</c:v>
                      </c:pt>
                      <c:pt idx="5">
                        <c:v>0.14000000000000001</c:v>
                      </c:pt>
                      <c:pt idx="6">
                        <c:v>0.03</c:v>
                      </c:pt>
                      <c:pt idx="7">
                        <c:v>-0.06</c:v>
                      </c:pt>
                      <c:pt idx="8">
                        <c:v>-0.02</c:v>
                      </c:pt>
                      <c:pt idx="9">
                        <c:v>-0.08</c:v>
                      </c:pt>
                      <c:pt idx="10">
                        <c:v>0.1</c:v>
                      </c:pt>
                      <c:pt idx="11">
                        <c:v>-7.0000000000000007E-2</c:v>
                      </c:pt>
                      <c:pt idx="12">
                        <c:v>-0.04</c:v>
                      </c:pt>
                      <c:pt idx="13">
                        <c:v>-0.02</c:v>
                      </c:pt>
                      <c:pt idx="14">
                        <c:v>0.04</c:v>
                      </c:pt>
                      <c:pt idx="15">
                        <c:v>-7.0000000000000007E-2</c:v>
                      </c:pt>
                      <c:pt idx="16">
                        <c:v>0.11</c:v>
                      </c:pt>
                      <c:pt idx="17">
                        <c:v>-0.19</c:v>
                      </c:pt>
                      <c:pt idx="18">
                        <c:v>-0.18</c:v>
                      </c:pt>
                      <c:pt idx="19">
                        <c:v>-0.03</c:v>
                      </c:pt>
                      <c:pt idx="20">
                        <c:v>0.1</c:v>
                      </c:pt>
                      <c:pt idx="21">
                        <c:v>-0.02</c:v>
                      </c:pt>
                      <c:pt idx="22">
                        <c:v>-0.09</c:v>
                      </c:pt>
                      <c:pt idx="23">
                        <c:v>-0.02</c:v>
                      </c:pt>
                      <c:pt idx="24">
                        <c:v>0.22</c:v>
                      </c:pt>
                      <c:pt idx="25">
                        <c:v>-0.04</c:v>
                      </c:pt>
                      <c:pt idx="26">
                        <c:v>-0.09</c:v>
                      </c:pt>
                      <c:pt idx="27">
                        <c:v>0</c:v>
                      </c:pt>
                      <c:pt idx="28">
                        <c:v>0.03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2A3E-4604-B4B4-FD055039181D}"/>
                  </c:ext>
                </c:extLst>
              </c15:ser>
            </c15:filteredBarSeries>
            <c15:filteredBarSeries>
              <c15:ser>
                <c:idx val="37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'4a._U.S._Petroleum_and_Other_Li'!$A$45:$B$45</c15:sqref>
                        </c15:formulaRef>
                      </c:ext>
                    </c:extLst>
                    <c:strCache>
                      <c:ptCount val="2"/>
                      <c:pt idx="0">
                        <c:v>U.S. Total Petroleum Products Consumption</c:v>
                      </c:pt>
                      <c:pt idx="1">
                        <c:v>Total Petroleum Product Consumption</c:v>
                      </c:pt>
                    </c:strCache>
                  </c:strRef>
                </c:tx>
                <c:spPr>
                  <a:solidFill>
                    <a:schemeClr val="accent2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'4a._U.S._Petroleum_and_Other_Li'!$C$45:$AI$45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18.62</c:v>
                      </c:pt>
                      <c:pt idx="1">
                        <c:v>18.920000000000002</c:v>
                      </c:pt>
                      <c:pt idx="2">
                        <c:v>19.52</c:v>
                      </c:pt>
                      <c:pt idx="3">
                        <c:v>19.7</c:v>
                      </c:pt>
                      <c:pt idx="4">
                        <c:v>19.649999999999999</c:v>
                      </c:pt>
                      <c:pt idx="5">
                        <c:v>19.760000000000002</c:v>
                      </c:pt>
                      <c:pt idx="6">
                        <c:v>20.03</c:v>
                      </c:pt>
                      <c:pt idx="7">
                        <c:v>20.73</c:v>
                      </c:pt>
                      <c:pt idx="8">
                        <c:v>20.8</c:v>
                      </c:pt>
                      <c:pt idx="9">
                        <c:v>20.69</c:v>
                      </c:pt>
                      <c:pt idx="10">
                        <c:v>20.68</c:v>
                      </c:pt>
                      <c:pt idx="11">
                        <c:v>19.5</c:v>
                      </c:pt>
                      <c:pt idx="12">
                        <c:v>18.77</c:v>
                      </c:pt>
                      <c:pt idx="13">
                        <c:v>19.18</c:v>
                      </c:pt>
                      <c:pt idx="14">
                        <c:v>18.899999999999999</c:v>
                      </c:pt>
                      <c:pt idx="15">
                        <c:v>18.48</c:v>
                      </c:pt>
                      <c:pt idx="16">
                        <c:v>18.97</c:v>
                      </c:pt>
                      <c:pt idx="17">
                        <c:v>19.100000000000001</c:v>
                      </c:pt>
                      <c:pt idx="18">
                        <c:v>19.53</c:v>
                      </c:pt>
                      <c:pt idx="19">
                        <c:v>19.690000000000001</c:v>
                      </c:pt>
                      <c:pt idx="20">
                        <c:v>19.95</c:v>
                      </c:pt>
                      <c:pt idx="21">
                        <c:v>20.51</c:v>
                      </c:pt>
                      <c:pt idx="22">
                        <c:v>20.54</c:v>
                      </c:pt>
                      <c:pt idx="23">
                        <c:v>18.190000000000001</c:v>
                      </c:pt>
                      <c:pt idx="24">
                        <c:v>19.89</c:v>
                      </c:pt>
                      <c:pt idx="25">
                        <c:v>20.010000000000002</c:v>
                      </c:pt>
                      <c:pt idx="26">
                        <c:v>20.28</c:v>
                      </c:pt>
                      <c:pt idx="27">
                        <c:v>20.309999999999999</c:v>
                      </c:pt>
                      <c:pt idx="28">
                        <c:v>20.5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2A3E-4604-B4B4-FD055039181D}"/>
                  </c:ext>
                </c:extLst>
              </c15:ser>
            </c15:filteredBarSeries>
            <c15:filteredBarSeries>
              <c15:ser>
                <c:idx val="41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'4a._U.S._Petroleum_and_Other_Li'!$A$49</c15:sqref>
                        </c15:formulaRef>
                      </c:ext>
                    </c:extLst>
                    <c:strCache>
                      <c:ptCount val="1"/>
                      <c:pt idx="0">
                        <c:v>Fuel Ethanol (blended)</c:v>
                      </c:pt>
                    </c:strCache>
                  </c:strRef>
                </c:tx>
                <c:spPr>
                  <a:solidFill>
                    <a:srgbClr val="C4CED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'4a._U.S._Petroleum_and_Other_Li'!$C$49:$AK$49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0.08</c:v>
                      </c:pt>
                      <c:pt idx="1">
                        <c:v>0.09</c:v>
                      </c:pt>
                      <c:pt idx="2">
                        <c:v>0.09</c:v>
                      </c:pt>
                      <c:pt idx="3">
                        <c:v>0.11</c:v>
                      </c:pt>
                      <c:pt idx="4">
                        <c:v>0.11</c:v>
                      </c:pt>
                      <c:pt idx="5">
                        <c:v>0.14000000000000001</c:v>
                      </c:pt>
                      <c:pt idx="6">
                        <c:v>0.18</c:v>
                      </c:pt>
                      <c:pt idx="7">
                        <c:v>0.23</c:v>
                      </c:pt>
                      <c:pt idx="8">
                        <c:v>0.26</c:v>
                      </c:pt>
                      <c:pt idx="9">
                        <c:v>0.36</c:v>
                      </c:pt>
                      <c:pt idx="10">
                        <c:v>0.45</c:v>
                      </c:pt>
                      <c:pt idx="11">
                        <c:v>0.63</c:v>
                      </c:pt>
                      <c:pt idx="12">
                        <c:v>0.72</c:v>
                      </c:pt>
                      <c:pt idx="13">
                        <c:v>0.84</c:v>
                      </c:pt>
                      <c:pt idx="14">
                        <c:v>0.84</c:v>
                      </c:pt>
                      <c:pt idx="15">
                        <c:v>0.84</c:v>
                      </c:pt>
                      <c:pt idx="16">
                        <c:v>0.86</c:v>
                      </c:pt>
                      <c:pt idx="17">
                        <c:v>0.88</c:v>
                      </c:pt>
                      <c:pt idx="18">
                        <c:v>0.91</c:v>
                      </c:pt>
                      <c:pt idx="19">
                        <c:v>0.93</c:v>
                      </c:pt>
                      <c:pt idx="20">
                        <c:v>0.94</c:v>
                      </c:pt>
                      <c:pt idx="21">
                        <c:v>0.94</c:v>
                      </c:pt>
                      <c:pt idx="22">
                        <c:v>0.95</c:v>
                      </c:pt>
                      <c:pt idx="23">
                        <c:v>0.82</c:v>
                      </c:pt>
                      <c:pt idx="24">
                        <c:v>0.91</c:v>
                      </c:pt>
                      <c:pt idx="25">
                        <c:v>0.91</c:v>
                      </c:pt>
                      <c:pt idx="26">
                        <c:v>0.93</c:v>
                      </c:pt>
                      <c:pt idx="27">
                        <c:v>0.93</c:v>
                      </c:pt>
                      <c:pt idx="28">
                        <c:v>0.93</c:v>
                      </c:pt>
                      <c:pt idx="29">
                        <c:v>0.92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2A3E-4604-B4B4-FD055039181D}"/>
                  </c:ext>
                </c:extLst>
              </c15:ser>
            </c15:filteredBarSeries>
            <c15:filteredBarSeries>
              <c15:ser>
                <c:idx val="47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'4a._U.S._Petroleum_and_Other_Li'!$A$55:$B$55</c15:sqref>
                        </c15:formulaRef>
                      </c:ext>
                    </c:extLst>
                    <c:strCache>
                      <c:ptCount val="2"/>
                      <c:pt idx="0">
                        <c:v>Total Petroleum and Other Liquids Net Imports</c:v>
                      </c:pt>
                      <c:pt idx="1">
                        <c:v>Total Liquid Fuels Net Imports</c:v>
                      </c:pt>
                    </c:strCache>
                  </c:strRef>
                </c:tx>
                <c:spPr>
                  <a:solidFill>
                    <a:schemeClr val="accent6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'4a._U.S._Petroleum_and_Other_Li'!$C$55:$AI$55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9.14</c:v>
                      </c:pt>
                      <c:pt idx="1">
                        <c:v>9.76</c:v>
                      </c:pt>
                      <c:pt idx="2">
                        <c:v>9.94</c:v>
                      </c:pt>
                      <c:pt idx="3">
                        <c:v>10.4</c:v>
                      </c:pt>
                      <c:pt idx="4">
                        <c:v>10.91</c:v>
                      </c:pt>
                      <c:pt idx="5">
                        <c:v>10.56</c:v>
                      </c:pt>
                      <c:pt idx="6">
                        <c:v>11.24</c:v>
                      </c:pt>
                      <c:pt idx="7">
                        <c:v>12.1</c:v>
                      </c:pt>
                      <c:pt idx="8">
                        <c:v>12.55</c:v>
                      </c:pt>
                      <c:pt idx="9">
                        <c:v>12.39</c:v>
                      </c:pt>
                      <c:pt idx="10">
                        <c:v>12.04</c:v>
                      </c:pt>
                      <c:pt idx="11">
                        <c:v>11.11</c:v>
                      </c:pt>
                      <c:pt idx="12">
                        <c:v>9.67</c:v>
                      </c:pt>
                      <c:pt idx="13">
                        <c:v>9.44</c:v>
                      </c:pt>
                      <c:pt idx="14">
                        <c:v>8.4499999999999993</c:v>
                      </c:pt>
                      <c:pt idx="15">
                        <c:v>7.39</c:v>
                      </c:pt>
                      <c:pt idx="16">
                        <c:v>6.24</c:v>
                      </c:pt>
                      <c:pt idx="17">
                        <c:v>5.07</c:v>
                      </c:pt>
                      <c:pt idx="18">
                        <c:v>4.71</c:v>
                      </c:pt>
                      <c:pt idx="19">
                        <c:v>4.79</c:v>
                      </c:pt>
                      <c:pt idx="20">
                        <c:v>3.77</c:v>
                      </c:pt>
                      <c:pt idx="21">
                        <c:v>2.34</c:v>
                      </c:pt>
                      <c:pt idx="22">
                        <c:v>0.67</c:v>
                      </c:pt>
                      <c:pt idx="23">
                        <c:v>-0.63</c:v>
                      </c:pt>
                      <c:pt idx="24">
                        <c:v>-0.06</c:v>
                      </c:pt>
                      <c:pt idx="25">
                        <c:v>-1.19</c:v>
                      </c:pt>
                      <c:pt idx="26">
                        <c:v>-1.71</c:v>
                      </c:pt>
                      <c:pt idx="27">
                        <c:v>-2.34</c:v>
                      </c:pt>
                      <c:pt idx="28">
                        <c:v>-2.64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2A3E-4604-B4B4-FD055039181D}"/>
                  </c:ext>
                </c:extLst>
              </c15:ser>
            </c15:filteredBarSeries>
            <c15:filteredBarSeries>
              <c15:ser>
                <c:idx val="49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'4a._U.S._Petroleum_and_Other_Li'!$A$57:$B$57</c15:sqref>
                        </c15:formulaRef>
                      </c:ext>
                    </c:extLst>
                    <c:strCache>
                      <c:ptCount val="2"/>
                      <c:pt idx="0">
                        <c:v>End-of-period Inventories</c:v>
                      </c:pt>
                      <c:pt idx="1">
                        <c:v>End-of-period Inventories</c:v>
                      </c:pt>
                    </c:strCache>
                  </c:strRef>
                </c:tx>
                <c:spPr>
                  <a:solidFill>
                    <a:schemeClr val="accent2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'4a._U.S._Petroleum_and_Other_Li'!$C$57:$AI$57</c15:sqref>
                        </c15:formulaRef>
                      </c:ext>
                    </c:extLst>
                    <c:numCache>
                      <c:formatCode>General</c:formatCode>
                      <c:ptCount val="2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2A3E-4604-B4B4-FD055039181D}"/>
                  </c:ext>
                </c:extLst>
              </c15:ser>
            </c15:filteredBarSeries>
            <c15:filteredBarSeries>
              <c15:ser>
                <c:idx val="50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'4a._U.S._Petroleum_and_Other_Li'!$A$58:$B$58</c15:sqref>
                        </c15:formulaRef>
                      </c:ext>
                    </c:extLst>
                    <c:strCache>
                      <c:ptCount val="2"/>
                      <c:pt idx="0">
                        <c:v>Total Commercial Inventory</c:v>
                      </c:pt>
                      <c:pt idx="1">
                        <c:v>Total Commercial Petroleum Closing Inventory</c:v>
                      </c:pt>
                    </c:strCache>
                  </c:strRef>
                </c:tx>
                <c:spPr>
                  <a:solidFill>
                    <a:schemeClr val="accent3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'4a._U.S._Petroleum_and_Other_Li'!$C$58:$AI$58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996.3</c:v>
                      </c:pt>
                      <c:pt idx="1">
                        <c:v>1075.5999999999999</c:v>
                      </c:pt>
                      <c:pt idx="2">
                        <c:v>925.7</c:v>
                      </c:pt>
                      <c:pt idx="3">
                        <c:v>926.9</c:v>
                      </c:pt>
                      <c:pt idx="4">
                        <c:v>1036.0999999999999</c:v>
                      </c:pt>
                      <c:pt idx="5">
                        <c:v>948.8</c:v>
                      </c:pt>
                      <c:pt idx="6">
                        <c:v>929.9</c:v>
                      </c:pt>
                      <c:pt idx="7">
                        <c:v>969.2</c:v>
                      </c:pt>
                      <c:pt idx="8">
                        <c:v>997</c:v>
                      </c:pt>
                      <c:pt idx="9">
                        <c:v>1014.4</c:v>
                      </c:pt>
                      <c:pt idx="10">
                        <c:v>950.7</c:v>
                      </c:pt>
                      <c:pt idx="11">
                        <c:v>1017.3</c:v>
                      </c:pt>
                      <c:pt idx="12">
                        <c:v>1031.7</c:v>
                      </c:pt>
                      <c:pt idx="13">
                        <c:v>1043.0999999999999</c:v>
                      </c:pt>
                      <c:pt idx="14">
                        <c:v>1023.6</c:v>
                      </c:pt>
                      <c:pt idx="15">
                        <c:v>1079.5999999999999</c:v>
                      </c:pt>
                      <c:pt idx="16">
                        <c:v>1028.4000000000001</c:v>
                      </c:pt>
                      <c:pt idx="17">
                        <c:v>1130.8</c:v>
                      </c:pt>
                      <c:pt idx="18">
                        <c:v>1283.9000000000001</c:v>
                      </c:pt>
                      <c:pt idx="19">
                        <c:v>1329.8</c:v>
                      </c:pt>
                      <c:pt idx="20">
                        <c:v>1229.2</c:v>
                      </c:pt>
                      <c:pt idx="21">
                        <c:v>1258.9000000000001</c:v>
                      </c:pt>
                      <c:pt idx="22">
                        <c:v>1281.9000000000001</c:v>
                      </c:pt>
                      <c:pt idx="23">
                        <c:v>1343.3</c:v>
                      </c:pt>
                      <c:pt idx="24">
                        <c:v>1198.5999999999999</c:v>
                      </c:pt>
                      <c:pt idx="25">
                        <c:v>1222.5999999999999</c:v>
                      </c:pt>
                      <c:pt idx="26">
                        <c:v>1251.4000000000001</c:v>
                      </c:pt>
                      <c:pt idx="27">
                        <c:v>1237.3</c:v>
                      </c:pt>
                      <c:pt idx="28">
                        <c:v>1228.5999999999999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2A3E-4604-B4B4-FD055039181D}"/>
                  </c:ext>
                </c:extLst>
              </c15:ser>
            </c15:filteredBarSeries>
            <c15:filteredBarSeries>
              <c15:ser>
                <c:idx val="51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'4a._U.S._Petroleum_and_Other_Li'!$A$59:$B$59</c15:sqref>
                        </c15:formulaRef>
                      </c:ext>
                    </c:extLst>
                    <c:strCache>
                      <c:ptCount val="2"/>
                      <c:pt idx="0">
                        <c:v>Crude Oil (excluding SPR)</c:v>
                      </c:pt>
                      <c:pt idx="1">
                        <c:v>Crude Oil Closing Inventory</c:v>
                      </c:pt>
                    </c:strCache>
                  </c:strRef>
                </c:tx>
                <c:spPr>
                  <a:solidFill>
                    <a:schemeClr val="accent4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'4a._U.S._Petroleum_and_Other_Li'!$C$59:$AI$59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304.7</c:v>
                      </c:pt>
                      <c:pt idx="1">
                        <c:v>323.5</c:v>
                      </c:pt>
                      <c:pt idx="2">
                        <c:v>284.5</c:v>
                      </c:pt>
                      <c:pt idx="3">
                        <c:v>285.5</c:v>
                      </c:pt>
                      <c:pt idx="4">
                        <c:v>312</c:v>
                      </c:pt>
                      <c:pt idx="5">
                        <c:v>277.60000000000002</c:v>
                      </c:pt>
                      <c:pt idx="6">
                        <c:v>268.89999999999998</c:v>
                      </c:pt>
                      <c:pt idx="7">
                        <c:v>285.7</c:v>
                      </c:pt>
                      <c:pt idx="8">
                        <c:v>307.7</c:v>
                      </c:pt>
                      <c:pt idx="9">
                        <c:v>295.8</c:v>
                      </c:pt>
                      <c:pt idx="10">
                        <c:v>268.39999999999998</c:v>
                      </c:pt>
                      <c:pt idx="11">
                        <c:v>308.2</c:v>
                      </c:pt>
                      <c:pt idx="12">
                        <c:v>307.10000000000002</c:v>
                      </c:pt>
                      <c:pt idx="13">
                        <c:v>312.10000000000002</c:v>
                      </c:pt>
                      <c:pt idx="14">
                        <c:v>308.2</c:v>
                      </c:pt>
                      <c:pt idx="15">
                        <c:v>337.8</c:v>
                      </c:pt>
                      <c:pt idx="16">
                        <c:v>327.2</c:v>
                      </c:pt>
                      <c:pt idx="17">
                        <c:v>360.9</c:v>
                      </c:pt>
                      <c:pt idx="18">
                        <c:v>449.2</c:v>
                      </c:pt>
                      <c:pt idx="19">
                        <c:v>484.6</c:v>
                      </c:pt>
                      <c:pt idx="20">
                        <c:v>421.6</c:v>
                      </c:pt>
                      <c:pt idx="21">
                        <c:v>442.5</c:v>
                      </c:pt>
                      <c:pt idx="22">
                        <c:v>432.8</c:v>
                      </c:pt>
                      <c:pt idx="23">
                        <c:v>485.5</c:v>
                      </c:pt>
                      <c:pt idx="24">
                        <c:v>421.2</c:v>
                      </c:pt>
                      <c:pt idx="25">
                        <c:v>430.1</c:v>
                      </c:pt>
                      <c:pt idx="26">
                        <c:v>426.5</c:v>
                      </c:pt>
                      <c:pt idx="27">
                        <c:v>413.7</c:v>
                      </c:pt>
                      <c:pt idx="28">
                        <c:v>414.9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2A3E-4604-B4B4-FD055039181D}"/>
                  </c:ext>
                </c:extLst>
              </c15:ser>
            </c15:filteredBarSeries>
            <c15:filteredBarSeries>
              <c15:ser>
                <c:idx val="52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'4a._U.S._Petroleum_and_Other_Li'!$A$60:$B$60</c15:sqref>
                        </c15:formulaRef>
                      </c:ext>
                    </c:extLst>
                    <c:strCache>
                      <c:ptCount val="2"/>
                      <c:pt idx="0">
                        <c:v>Hydrocarbon Gas Liquids</c:v>
                      </c:pt>
                      <c:pt idx="1">
                        <c:v>Hydrocarbon Gas Liquids Closing Inventory</c:v>
                      </c:pt>
                    </c:strCache>
                  </c:strRef>
                </c:tx>
                <c:spPr>
                  <a:solidFill>
                    <a:schemeClr val="accent5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'4a._U.S._Petroleum_and_Other_Li'!$C$60:$AI$60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95.2</c:v>
                      </c:pt>
                      <c:pt idx="1">
                        <c:v>123.8</c:v>
                      </c:pt>
                      <c:pt idx="2">
                        <c:v>94.7</c:v>
                      </c:pt>
                      <c:pt idx="3">
                        <c:v>87.7</c:v>
                      </c:pt>
                      <c:pt idx="4">
                        <c:v>128.30000000000001</c:v>
                      </c:pt>
                      <c:pt idx="5">
                        <c:v>113.3</c:v>
                      </c:pt>
                      <c:pt idx="6">
                        <c:v>100.9</c:v>
                      </c:pt>
                      <c:pt idx="7">
                        <c:v>111.1</c:v>
                      </c:pt>
                      <c:pt idx="8">
                        <c:v>117.4</c:v>
                      </c:pt>
                      <c:pt idx="9">
                        <c:v>125.1</c:v>
                      </c:pt>
                      <c:pt idx="10">
                        <c:v>105.9</c:v>
                      </c:pt>
                      <c:pt idx="11">
                        <c:v>126.9</c:v>
                      </c:pt>
                      <c:pt idx="12">
                        <c:v>112.6</c:v>
                      </c:pt>
                      <c:pt idx="13">
                        <c:v>117.6</c:v>
                      </c:pt>
                      <c:pt idx="14">
                        <c:v>121.3</c:v>
                      </c:pt>
                      <c:pt idx="15">
                        <c:v>148.1</c:v>
                      </c:pt>
                      <c:pt idx="16">
                        <c:v>121.3</c:v>
                      </c:pt>
                      <c:pt idx="17">
                        <c:v>170.1</c:v>
                      </c:pt>
                      <c:pt idx="18">
                        <c:v>191.5</c:v>
                      </c:pt>
                      <c:pt idx="19">
                        <c:v>195.5</c:v>
                      </c:pt>
                      <c:pt idx="20">
                        <c:v>187.4</c:v>
                      </c:pt>
                      <c:pt idx="21">
                        <c:v>183.9</c:v>
                      </c:pt>
                      <c:pt idx="22">
                        <c:v>211.7</c:v>
                      </c:pt>
                      <c:pt idx="23">
                        <c:v>228.2</c:v>
                      </c:pt>
                      <c:pt idx="24">
                        <c:v>193.1</c:v>
                      </c:pt>
                      <c:pt idx="25">
                        <c:v>211.1</c:v>
                      </c:pt>
                      <c:pt idx="26">
                        <c:v>223.3</c:v>
                      </c:pt>
                      <c:pt idx="27">
                        <c:v>226</c:v>
                      </c:pt>
                      <c:pt idx="28">
                        <c:v>241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2A3E-4604-B4B4-FD055039181D}"/>
                  </c:ext>
                </c:extLst>
              </c15:ser>
            </c15:filteredBarSeries>
            <c15:filteredBarSeries>
              <c15:ser>
                <c:idx val="53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'4a._U.S._Petroleum_and_Other_Li'!$A$61:$B$61</c15:sqref>
                        </c15:formulaRef>
                      </c:ext>
                    </c:extLst>
                    <c:strCache>
                      <c:ptCount val="2"/>
                      <c:pt idx="0">
                        <c:v>Unfinished Oils</c:v>
                      </c:pt>
                      <c:pt idx="1">
                        <c:v>Unfinished Oils Closing Inventory</c:v>
                      </c:pt>
                    </c:strCache>
                  </c:strRef>
                </c:tx>
                <c:spPr>
                  <a:solidFill>
                    <a:schemeClr val="accent6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'4a._U.S._Petroleum_and_Other_Li'!$C$61:$AI$61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88.8</c:v>
                      </c:pt>
                      <c:pt idx="1">
                        <c:v>90.8</c:v>
                      </c:pt>
                      <c:pt idx="2">
                        <c:v>86.3</c:v>
                      </c:pt>
                      <c:pt idx="3">
                        <c:v>87.1</c:v>
                      </c:pt>
                      <c:pt idx="4">
                        <c:v>87.7</c:v>
                      </c:pt>
                      <c:pt idx="5">
                        <c:v>75.8</c:v>
                      </c:pt>
                      <c:pt idx="6">
                        <c:v>75.900000000000006</c:v>
                      </c:pt>
                      <c:pt idx="7">
                        <c:v>81.400000000000006</c:v>
                      </c:pt>
                      <c:pt idx="8">
                        <c:v>85.7</c:v>
                      </c:pt>
                      <c:pt idx="9">
                        <c:v>83.8</c:v>
                      </c:pt>
                      <c:pt idx="10">
                        <c:v>81.2</c:v>
                      </c:pt>
                      <c:pt idx="11">
                        <c:v>83.5</c:v>
                      </c:pt>
                      <c:pt idx="12">
                        <c:v>79.900000000000006</c:v>
                      </c:pt>
                      <c:pt idx="13">
                        <c:v>80.599999999999994</c:v>
                      </c:pt>
                      <c:pt idx="14">
                        <c:v>78.8</c:v>
                      </c:pt>
                      <c:pt idx="15">
                        <c:v>82.3</c:v>
                      </c:pt>
                      <c:pt idx="16">
                        <c:v>78</c:v>
                      </c:pt>
                      <c:pt idx="17">
                        <c:v>78.3</c:v>
                      </c:pt>
                      <c:pt idx="18">
                        <c:v>82.9</c:v>
                      </c:pt>
                      <c:pt idx="19">
                        <c:v>80.3</c:v>
                      </c:pt>
                      <c:pt idx="20">
                        <c:v>86.3</c:v>
                      </c:pt>
                      <c:pt idx="21">
                        <c:v>85.9</c:v>
                      </c:pt>
                      <c:pt idx="22">
                        <c:v>89.8</c:v>
                      </c:pt>
                      <c:pt idx="23">
                        <c:v>77.599999999999994</c:v>
                      </c:pt>
                      <c:pt idx="24">
                        <c:v>79.7</c:v>
                      </c:pt>
                      <c:pt idx="25">
                        <c:v>86.4</c:v>
                      </c:pt>
                      <c:pt idx="26">
                        <c:v>84.2</c:v>
                      </c:pt>
                      <c:pt idx="27">
                        <c:v>76.599999999999994</c:v>
                      </c:pt>
                      <c:pt idx="28">
                        <c:v>80.400000000000006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2A3E-4604-B4B4-FD055039181D}"/>
                  </c:ext>
                </c:extLst>
              </c15:ser>
            </c15:filteredBarSeries>
            <c15:filteredBarSeries>
              <c15:ser>
                <c:idx val="54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'4a._U.S._Petroleum_and_Other_Li'!$A$62:$B$62</c15:sqref>
                        </c15:formulaRef>
                      </c:ext>
                    </c:extLst>
                    <c:strCache>
                      <c:ptCount val="2"/>
                      <c:pt idx="0">
                        <c:v>Other Hydrocarbons and Oxygenates</c:v>
                      </c:pt>
                      <c:pt idx="1">
                        <c:v>Other HC/Oxygenates Closing Inventory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'4a._U.S._Petroleum_and_Other_Li'!$C$62:$AI$62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12.5</c:v>
                      </c:pt>
                      <c:pt idx="1">
                        <c:v>14.2</c:v>
                      </c:pt>
                      <c:pt idx="2">
                        <c:v>13.6</c:v>
                      </c:pt>
                      <c:pt idx="3">
                        <c:v>11.8</c:v>
                      </c:pt>
                      <c:pt idx="4">
                        <c:v>13.2</c:v>
                      </c:pt>
                      <c:pt idx="5">
                        <c:v>12.2</c:v>
                      </c:pt>
                      <c:pt idx="6">
                        <c:v>11.4</c:v>
                      </c:pt>
                      <c:pt idx="7">
                        <c:v>10.6</c:v>
                      </c:pt>
                      <c:pt idx="8">
                        <c:v>8.8000000000000007</c:v>
                      </c:pt>
                      <c:pt idx="9">
                        <c:v>10.4</c:v>
                      </c:pt>
                      <c:pt idx="10">
                        <c:v>11.7</c:v>
                      </c:pt>
                      <c:pt idx="11">
                        <c:v>15.8</c:v>
                      </c:pt>
                      <c:pt idx="12">
                        <c:v>18.8</c:v>
                      </c:pt>
                      <c:pt idx="13">
                        <c:v>19.399999999999999</c:v>
                      </c:pt>
                      <c:pt idx="14">
                        <c:v>21.4</c:v>
                      </c:pt>
                      <c:pt idx="15">
                        <c:v>23.3</c:v>
                      </c:pt>
                      <c:pt idx="16">
                        <c:v>21.6</c:v>
                      </c:pt>
                      <c:pt idx="17">
                        <c:v>23.3</c:v>
                      </c:pt>
                      <c:pt idx="18">
                        <c:v>27.1</c:v>
                      </c:pt>
                      <c:pt idx="19">
                        <c:v>29</c:v>
                      </c:pt>
                      <c:pt idx="20">
                        <c:v>29.6</c:v>
                      </c:pt>
                      <c:pt idx="21">
                        <c:v>31.4</c:v>
                      </c:pt>
                      <c:pt idx="22">
                        <c:v>27.8</c:v>
                      </c:pt>
                      <c:pt idx="23">
                        <c:v>29.7</c:v>
                      </c:pt>
                      <c:pt idx="24">
                        <c:v>28.7</c:v>
                      </c:pt>
                      <c:pt idx="25">
                        <c:v>31.6</c:v>
                      </c:pt>
                      <c:pt idx="26">
                        <c:v>33.1</c:v>
                      </c:pt>
                      <c:pt idx="27">
                        <c:v>34.799999999999997</c:v>
                      </c:pt>
                      <c:pt idx="28">
                        <c:v>34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2A3E-4604-B4B4-FD055039181D}"/>
                  </c:ext>
                </c:extLst>
              </c15:ser>
            </c15:filteredBarSeries>
            <c15:filteredBarSeries>
              <c15:ser>
                <c:idx val="55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'4a._U.S._Petroleum_and_Other_Li'!$A$63:$B$63</c15:sqref>
                        </c15:formulaRef>
                      </c:ext>
                    </c:extLst>
                    <c:strCache>
                      <c:ptCount val="2"/>
                      <c:pt idx="0">
                        <c:v>Total Motor Gasoline</c:v>
                      </c:pt>
                      <c:pt idx="1">
                        <c:v>Total Motor Gasoline Closing Inventory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'4a._U.S._Petroleum_and_Other_Li'!$C$63:$AI$63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209.8</c:v>
                      </c:pt>
                      <c:pt idx="1">
                        <c:v>215.6</c:v>
                      </c:pt>
                      <c:pt idx="2">
                        <c:v>193.3</c:v>
                      </c:pt>
                      <c:pt idx="3">
                        <c:v>195.9</c:v>
                      </c:pt>
                      <c:pt idx="4">
                        <c:v>209.9</c:v>
                      </c:pt>
                      <c:pt idx="5">
                        <c:v>209.1</c:v>
                      </c:pt>
                      <c:pt idx="6">
                        <c:v>206.8</c:v>
                      </c:pt>
                      <c:pt idx="7">
                        <c:v>217.6</c:v>
                      </c:pt>
                      <c:pt idx="8">
                        <c:v>208.3</c:v>
                      </c:pt>
                      <c:pt idx="9">
                        <c:v>211.8</c:v>
                      </c:pt>
                      <c:pt idx="10">
                        <c:v>218.1</c:v>
                      </c:pt>
                      <c:pt idx="11">
                        <c:v>213.6</c:v>
                      </c:pt>
                      <c:pt idx="12">
                        <c:v>223.3</c:v>
                      </c:pt>
                      <c:pt idx="13">
                        <c:v>219.4</c:v>
                      </c:pt>
                      <c:pt idx="14">
                        <c:v>223.1</c:v>
                      </c:pt>
                      <c:pt idx="15">
                        <c:v>230.9</c:v>
                      </c:pt>
                      <c:pt idx="16">
                        <c:v>228</c:v>
                      </c:pt>
                      <c:pt idx="17">
                        <c:v>240.4</c:v>
                      </c:pt>
                      <c:pt idx="18">
                        <c:v>235.5</c:v>
                      </c:pt>
                      <c:pt idx="19">
                        <c:v>238.6</c:v>
                      </c:pt>
                      <c:pt idx="20">
                        <c:v>236.8</c:v>
                      </c:pt>
                      <c:pt idx="21">
                        <c:v>246.5</c:v>
                      </c:pt>
                      <c:pt idx="22">
                        <c:v>254.1</c:v>
                      </c:pt>
                      <c:pt idx="23">
                        <c:v>243.4</c:v>
                      </c:pt>
                      <c:pt idx="24">
                        <c:v>232.2</c:v>
                      </c:pt>
                      <c:pt idx="25">
                        <c:v>224.4</c:v>
                      </c:pt>
                      <c:pt idx="26">
                        <c:v>240.7</c:v>
                      </c:pt>
                      <c:pt idx="27">
                        <c:v>238.6</c:v>
                      </c:pt>
                      <c:pt idx="28">
                        <c:v>233.2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2A3E-4604-B4B4-FD055039181D}"/>
                  </c:ext>
                </c:extLst>
              </c15:ser>
            </c15:filteredBarSeries>
            <c15:filteredBarSeries>
              <c15:ser>
                <c:idx val="56"/>
                <c:order val="5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'4a._U.S._Petroleum_and_Other_Li'!$A$64:$B$64</c15:sqref>
                        </c15:formulaRef>
                      </c:ext>
                    </c:extLst>
                    <c:strCache>
                      <c:ptCount val="2"/>
                      <c:pt idx="0">
                        <c:v>Jet Fuel</c:v>
                      </c:pt>
                      <c:pt idx="1">
                        <c:v>Jet Fuel Closing Inventory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'4a._U.S._Petroleum_and_Other_Li'!$C$64:$AI$64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44</c:v>
                      </c:pt>
                      <c:pt idx="1">
                        <c:v>44.7</c:v>
                      </c:pt>
                      <c:pt idx="2">
                        <c:v>40.5</c:v>
                      </c:pt>
                      <c:pt idx="3">
                        <c:v>44.5</c:v>
                      </c:pt>
                      <c:pt idx="4">
                        <c:v>42</c:v>
                      </c:pt>
                      <c:pt idx="5">
                        <c:v>39.200000000000003</c:v>
                      </c:pt>
                      <c:pt idx="6">
                        <c:v>38.799999999999997</c:v>
                      </c:pt>
                      <c:pt idx="7">
                        <c:v>40.1</c:v>
                      </c:pt>
                      <c:pt idx="8">
                        <c:v>41.7</c:v>
                      </c:pt>
                      <c:pt idx="9">
                        <c:v>39.1</c:v>
                      </c:pt>
                      <c:pt idx="10">
                        <c:v>39.5</c:v>
                      </c:pt>
                      <c:pt idx="11">
                        <c:v>38</c:v>
                      </c:pt>
                      <c:pt idx="12">
                        <c:v>43.4</c:v>
                      </c:pt>
                      <c:pt idx="13">
                        <c:v>43.2</c:v>
                      </c:pt>
                      <c:pt idx="14">
                        <c:v>41.5</c:v>
                      </c:pt>
                      <c:pt idx="15">
                        <c:v>39.6</c:v>
                      </c:pt>
                      <c:pt idx="16">
                        <c:v>37.200000000000003</c:v>
                      </c:pt>
                      <c:pt idx="17">
                        <c:v>38.299999999999997</c:v>
                      </c:pt>
                      <c:pt idx="18">
                        <c:v>40.4</c:v>
                      </c:pt>
                      <c:pt idx="19">
                        <c:v>43</c:v>
                      </c:pt>
                      <c:pt idx="20">
                        <c:v>41.3</c:v>
                      </c:pt>
                      <c:pt idx="21">
                        <c:v>41.6</c:v>
                      </c:pt>
                      <c:pt idx="22">
                        <c:v>40.5</c:v>
                      </c:pt>
                      <c:pt idx="23">
                        <c:v>38.6</c:v>
                      </c:pt>
                      <c:pt idx="24">
                        <c:v>35.799999999999997</c:v>
                      </c:pt>
                      <c:pt idx="25">
                        <c:v>35</c:v>
                      </c:pt>
                      <c:pt idx="26">
                        <c:v>39.799999999999997</c:v>
                      </c:pt>
                      <c:pt idx="27">
                        <c:v>43.9</c:v>
                      </c:pt>
                      <c:pt idx="28">
                        <c:v>40.5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2A3E-4604-B4B4-FD055039181D}"/>
                  </c:ext>
                </c:extLst>
              </c15:ser>
            </c15:filteredBarSeries>
            <c15:filteredBarSeries>
              <c15:ser>
                <c:idx val="57"/>
                <c:order val="5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'4a._U.S._Petroleum_and_Other_Li'!$A$65:$B$65</c15:sqref>
                        </c15:formulaRef>
                      </c:ext>
                    </c:extLst>
                    <c:strCache>
                      <c:ptCount val="2"/>
                      <c:pt idx="0">
                        <c:v>Distillate Fuel Oil</c:v>
                      </c:pt>
                      <c:pt idx="1">
                        <c:v>Distillate Fuel Oil Closing Inventory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'4a._U.S._Petroleum_and_Other_Li'!$C$65:$AI$65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138.4</c:v>
                      </c:pt>
                      <c:pt idx="1">
                        <c:v>156.1</c:v>
                      </c:pt>
                      <c:pt idx="2">
                        <c:v>125.5</c:v>
                      </c:pt>
                      <c:pt idx="3">
                        <c:v>118</c:v>
                      </c:pt>
                      <c:pt idx="4">
                        <c:v>144.5</c:v>
                      </c:pt>
                      <c:pt idx="5">
                        <c:v>134.1</c:v>
                      </c:pt>
                      <c:pt idx="6">
                        <c:v>136.5</c:v>
                      </c:pt>
                      <c:pt idx="7">
                        <c:v>126.3</c:v>
                      </c:pt>
                      <c:pt idx="8">
                        <c:v>136</c:v>
                      </c:pt>
                      <c:pt idx="9">
                        <c:v>143.69999999999999</c:v>
                      </c:pt>
                      <c:pt idx="10">
                        <c:v>133.9</c:v>
                      </c:pt>
                      <c:pt idx="11">
                        <c:v>146</c:v>
                      </c:pt>
                      <c:pt idx="12">
                        <c:v>166</c:v>
                      </c:pt>
                      <c:pt idx="13">
                        <c:v>164.3</c:v>
                      </c:pt>
                      <c:pt idx="14">
                        <c:v>149.19999999999999</c:v>
                      </c:pt>
                      <c:pt idx="15">
                        <c:v>134.80000000000001</c:v>
                      </c:pt>
                      <c:pt idx="16">
                        <c:v>127.5</c:v>
                      </c:pt>
                      <c:pt idx="17">
                        <c:v>136.30000000000001</c:v>
                      </c:pt>
                      <c:pt idx="18">
                        <c:v>161.30000000000001</c:v>
                      </c:pt>
                      <c:pt idx="19">
                        <c:v>166.1</c:v>
                      </c:pt>
                      <c:pt idx="20">
                        <c:v>145.6</c:v>
                      </c:pt>
                      <c:pt idx="21">
                        <c:v>140.19999999999999</c:v>
                      </c:pt>
                      <c:pt idx="22">
                        <c:v>140.1</c:v>
                      </c:pt>
                      <c:pt idx="23">
                        <c:v>161.19999999999999</c:v>
                      </c:pt>
                      <c:pt idx="24">
                        <c:v>130</c:v>
                      </c:pt>
                      <c:pt idx="25">
                        <c:v>118.9</c:v>
                      </c:pt>
                      <c:pt idx="26">
                        <c:v>130.5</c:v>
                      </c:pt>
                      <c:pt idx="27">
                        <c:v>130.30000000000001</c:v>
                      </c:pt>
                      <c:pt idx="28">
                        <c:v>114.7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2A3E-4604-B4B4-FD055039181D}"/>
                  </c:ext>
                </c:extLst>
              </c15:ser>
            </c15:filteredBarSeries>
            <c15:filteredBarSeries>
              <c15:ser>
                <c:idx val="58"/>
                <c:order val="5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'4a._U.S._Petroleum_and_Other_Li'!$A$66:$B$66</c15:sqref>
                        </c15:formulaRef>
                      </c:ext>
                    </c:extLst>
                    <c:strCache>
                      <c:ptCount val="2"/>
                      <c:pt idx="0">
                        <c:v>Residual Fuel Oil</c:v>
                      </c:pt>
                      <c:pt idx="1">
                        <c:v>Residual Fuel Oil Closing Inventory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'4a._U.S._Petroleum_and_Other_Li'!$C$66:$AI$66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40.5</c:v>
                      </c:pt>
                      <c:pt idx="1">
                        <c:v>44.9</c:v>
                      </c:pt>
                      <c:pt idx="2">
                        <c:v>35.799999999999997</c:v>
                      </c:pt>
                      <c:pt idx="3">
                        <c:v>36.200000000000003</c:v>
                      </c:pt>
                      <c:pt idx="4">
                        <c:v>41</c:v>
                      </c:pt>
                      <c:pt idx="5">
                        <c:v>31.3</c:v>
                      </c:pt>
                      <c:pt idx="6">
                        <c:v>37.799999999999997</c:v>
                      </c:pt>
                      <c:pt idx="7">
                        <c:v>42.4</c:v>
                      </c:pt>
                      <c:pt idx="8">
                        <c:v>37.4</c:v>
                      </c:pt>
                      <c:pt idx="9">
                        <c:v>42.4</c:v>
                      </c:pt>
                      <c:pt idx="10">
                        <c:v>39.299999999999997</c:v>
                      </c:pt>
                      <c:pt idx="11">
                        <c:v>36.1</c:v>
                      </c:pt>
                      <c:pt idx="12">
                        <c:v>37.200000000000003</c:v>
                      </c:pt>
                      <c:pt idx="13">
                        <c:v>41.3</c:v>
                      </c:pt>
                      <c:pt idx="14">
                        <c:v>34.200000000000003</c:v>
                      </c:pt>
                      <c:pt idx="15">
                        <c:v>34</c:v>
                      </c:pt>
                      <c:pt idx="16">
                        <c:v>38.1</c:v>
                      </c:pt>
                      <c:pt idx="17">
                        <c:v>33.700000000000003</c:v>
                      </c:pt>
                      <c:pt idx="18">
                        <c:v>42.1</c:v>
                      </c:pt>
                      <c:pt idx="19">
                        <c:v>41.5</c:v>
                      </c:pt>
                      <c:pt idx="20">
                        <c:v>29.4</c:v>
                      </c:pt>
                      <c:pt idx="21">
                        <c:v>28.3</c:v>
                      </c:pt>
                      <c:pt idx="22">
                        <c:v>30.5</c:v>
                      </c:pt>
                      <c:pt idx="23">
                        <c:v>30.2</c:v>
                      </c:pt>
                      <c:pt idx="24">
                        <c:v>25.8</c:v>
                      </c:pt>
                      <c:pt idx="25">
                        <c:v>30.7</c:v>
                      </c:pt>
                      <c:pt idx="26">
                        <c:v>24.1</c:v>
                      </c:pt>
                      <c:pt idx="27">
                        <c:v>22.9</c:v>
                      </c:pt>
                      <c:pt idx="28">
                        <c:v>22.1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2A3E-4604-B4B4-FD055039181D}"/>
                  </c:ext>
                </c:extLst>
              </c15:ser>
            </c15:filteredBarSeries>
            <c15:filteredBarSeries>
              <c15:ser>
                <c:idx val="59"/>
                <c:order val="5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'4a._U.S._Petroleum_and_Other_Li'!$A$67:$B$67</c15:sqref>
                        </c15:formulaRef>
                      </c:ext>
                    </c:extLst>
                    <c:strCache>
                      <c:ptCount val="2"/>
                      <c:pt idx="0">
                        <c:v>Other Oils</c:v>
                      </c:pt>
                      <c:pt idx="1">
                        <c:v>Other Oils Closing Inventory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'4a._U.S._Petroleum_and_Other_Li'!$C$67:$AI$67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62.5</c:v>
                      </c:pt>
                      <c:pt idx="1">
                        <c:v>61.9</c:v>
                      </c:pt>
                      <c:pt idx="2">
                        <c:v>51.5</c:v>
                      </c:pt>
                      <c:pt idx="3">
                        <c:v>60.1</c:v>
                      </c:pt>
                      <c:pt idx="4">
                        <c:v>57.6</c:v>
                      </c:pt>
                      <c:pt idx="5">
                        <c:v>56.3</c:v>
                      </c:pt>
                      <c:pt idx="6">
                        <c:v>52.9</c:v>
                      </c:pt>
                      <c:pt idx="7">
                        <c:v>54.1</c:v>
                      </c:pt>
                      <c:pt idx="8">
                        <c:v>53.9</c:v>
                      </c:pt>
                      <c:pt idx="9">
                        <c:v>62.3</c:v>
                      </c:pt>
                      <c:pt idx="10">
                        <c:v>52.7</c:v>
                      </c:pt>
                      <c:pt idx="11">
                        <c:v>49.3</c:v>
                      </c:pt>
                      <c:pt idx="12">
                        <c:v>43.5</c:v>
                      </c:pt>
                      <c:pt idx="13">
                        <c:v>45</c:v>
                      </c:pt>
                      <c:pt idx="14">
                        <c:v>45.9</c:v>
                      </c:pt>
                      <c:pt idx="15">
                        <c:v>48.9</c:v>
                      </c:pt>
                      <c:pt idx="16">
                        <c:v>49.4</c:v>
                      </c:pt>
                      <c:pt idx="17">
                        <c:v>49.6</c:v>
                      </c:pt>
                      <c:pt idx="18">
                        <c:v>53.9</c:v>
                      </c:pt>
                      <c:pt idx="19">
                        <c:v>51.2</c:v>
                      </c:pt>
                      <c:pt idx="20">
                        <c:v>51</c:v>
                      </c:pt>
                      <c:pt idx="21">
                        <c:v>58.7</c:v>
                      </c:pt>
                      <c:pt idx="22">
                        <c:v>54.6</c:v>
                      </c:pt>
                      <c:pt idx="23">
                        <c:v>49.1</c:v>
                      </c:pt>
                      <c:pt idx="24">
                        <c:v>52.2</c:v>
                      </c:pt>
                      <c:pt idx="25">
                        <c:v>54.3</c:v>
                      </c:pt>
                      <c:pt idx="26">
                        <c:v>49.3</c:v>
                      </c:pt>
                      <c:pt idx="27">
                        <c:v>50.5</c:v>
                      </c:pt>
                      <c:pt idx="28">
                        <c:v>47.8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2A3E-4604-B4B4-FD055039181D}"/>
                  </c:ext>
                </c:extLst>
              </c15:ser>
            </c15:filteredBarSeries>
            <c15:filteredBarSeries>
              <c15:ser>
                <c:idx val="61"/>
                <c:order val="5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'4a._U.S._Petroleum_and_Other_Li'!$A$69:$B$69</c15:sqref>
                        </c15:formulaRef>
                      </c:ext>
                    </c:extLst>
                    <c:strCache>
                      <c:ptCount val="2"/>
                      <c:pt idx="0">
                        <c:v>Crude Oil in SPR</c:v>
                      </c:pt>
                      <c:pt idx="1">
                        <c:v>Crude Oil Stratgeic Petroleum Reserve Inventory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'4a._U.S._Petroleum_and_Other_Li'!$C$5:$AK$5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  <c:pt idx="29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'4a._U.S._Petroleum_and_Other_Li'!$C$69:$AI$69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563.4</c:v>
                      </c:pt>
                      <c:pt idx="1">
                        <c:v>571.4</c:v>
                      </c:pt>
                      <c:pt idx="2">
                        <c:v>567.20000000000005</c:v>
                      </c:pt>
                      <c:pt idx="3">
                        <c:v>540.70000000000005</c:v>
                      </c:pt>
                      <c:pt idx="4">
                        <c:v>550.20000000000005</c:v>
                      </c:pt>
                      <c:pt idx="5">
                        <c:v>599.1</c:v>
                      </c:pt>
                      <c:pt idx="6">
                        <c:v>638.4</c:v>
                      </c:pt>
                      <c:pt idx="7">
                        <c:v>675.6</c:v>
                      </c:pt>
                      <c:pt idx="8">
                        <c:v>684.5</c:v>
                      </c:pt>
                      <c:pt idx="9">
                        <c:v>688.6</c:v>
                      </c:pt>
                      <c:pt idx="10">
                        <c:v>696.9</c:v>
                      </c:pt>
                      <c:pt idx="11">
                        <c:v>701.8</c:v>
                      </c:pt>
                      <c:pt idx="12">
                        <c:v>726.6</c:v>
                      </c:pt>
                      <c:pt idx="13">
                        <c:v>726.5</c:v>
                      </c:pt>
                      <c:pt idx="14">
                        <c:v>696</c:v>
                      </c:pt>
                      <c:pt idx="15">
                        <c:v>695.3</c:v>
                      </c:pt>
                      <c:pt idx="16">
                        <c:v>696</c:v>
                      </c:pt>
                      <c:pt idx="17">
                        <c:v>691</c:v>
                      </c:pt>
                      <c:pt idx="18">
                        <c:v>695.1</c:v>
                      </c:pt>
                      <c:pt idx="19">
                        <c:v>695.1</c:v>
                      </c:pt>
                      <c:pt idx="20">
                        <c:v>662.8</c:v>
                      </c:pt>
                      <c:pt idx="21">
                        <c:v>649.1</c:v>
                      </c:pt>
                      <c:pt idx="22">
                        <c:v>635</c:v>
                      </c:pt>
                      <c:pt idx="23">
                        <c:v>638.1</c:v>
                      </c:pt>
                      <c:pt idx="24">
                        <c:v>593.70000000000005</c:v>
                      </c:pt>
                      <c:pt idx="25">
                        <c:v>372</c:v>
                      </c:pt>
                      <c:pt idx="26">
                        <c:v>354.7</c:v>
                      </c:pt>
                      <c:pt idx="27">
                        <c:v>393.6</c:v>
                      </c:pt>
                      <c:pt idx="28">
                        <c:v>423.2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7-2A3E-4604-B4B4-FD055039181D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740943"/>
        <c:axId val="143739023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'4a._U.S._Petroleum_and_Other_Li'!$A$8</c15:sqref>
                        </c15:formulaRef>
                      </c:ext>
                    </c:extLst>
                    <c:strCache>
                      <c:ptCount val="1"/>
                      <c:pt idx="0">
                        <c:v>U.S Total Crude Oil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'4a._U.S._Petroleum_and_Other_Li'!$C$5:$AI$5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1997</c:v>
                      </c:pt>
                      <c:pt idx="1">
                        <c:v>1998</c:v>
                      </c:pt>
                      <c:pt idx="2">
                        <c:v>1999</c:v>
                      </c:pt>
                      <c:pt idx="3">
                        <c:v>2000</c:v>
                      </c:pt>
                      <c:pt idx="4">
                        <c:v>2001</c:v>
                      </c:pt>
                      <c:pt idx="5">
                        <c:v>2002</c:v>
                      </c:pt>
                      <c:pt idx="6">
                        <c:v>2003</c:v>
                      </c:pt>
                      <c:pt idx="7">
                        <c:v>2004</c:v>
                      </c:pt>
                      <c:pt idx="8">
                        <c:v>2005</c:v>
                      </c:pt>
                      <c:pt idx="9">
                        <c:v>2006</c:v>
                      </c:pt>
                      <c:pt idx="10">
                        <c:v>2007</c:v>
                      </c:pt>
                      <c:pt idx="11">
                        <c:v>2008</c:v>
                      </c:pt>
                      <c:pt idx="12">
                        <c:v>2009</c:v>
                      </c:pt>
                      <c:pt idx="13">
                        <c:v>2010</c:v>
                      </c:pt>
                      <c:pt idx="14">
                        <c:v>2011</c:v>
                      </c:pt>
                      <c:pt idx="15">
                        <c:v>2012</c:v>
                      </c:pt>
                      <c:pt idx="16">
                        <c:v>2013</c:v>
                      </c:pt>
                      <c:pt idx="17">
                        <c:v>2014</c:v>
                      </c:pt>
                      <c:pt idx="18">
                        <c:v>2015</c:v>
                      </c:pt>
                      <c:pt idx="19">
                        <c:v>2016</c:v>
                      </c:pt>
                      <c:pt idx="20">
                        <c:v>2017</c:v>
                      </c:pt>
                      <c:pt idx="21">
                        <c:v>2018</c:v>
                      </c:pt>
                      <c:pt idx="22">
                        <c:v>2019</c:v>
                      </c:pt>
                      <c:pt idx="23">
                        <c:v>2020</c:v>
                      </c:pt>
                      <c:pt idx="24">
                        <c:v>2021</c:v>
                      </c:pt>
                      <c:pt idx="25">
                        <c:v>2022</c:v>
                      </c:pt>
                      <c:pt idx="26">
                        <c:v>2023</c:v>
                      </c:pt>
                      <c:pt idx="27">
                        <c:v>2024</c:v>
                      </c:pt>
                      <c:pt idx="28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'4a._U.S._Petroleum_and_Other_Li'!$C$8:$AI$8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6.45</c:v>
                      </c:pt>
                      <c:pt idx="1">
                        <c:v>6.25</c:v>
                      </c:pt>
                      <c:pt idx="2">
                        <c:v>5.88</c:v>
                      </c:pt>
                      <c:pt idx="3">
                        <c:v>5.82</c:v>
                      </c:pt>
                      <c:pt idx="4">
                        <c:v>5.8</c:v>
                      </c:pt>
                      <c:pt idx="5">
                        <c:v>5.74</c:v>
                      </c:pt>
                      <c:pt idx="6">
                        <c:v>5.65</c:v>
                      </c:pt>
                      <c:pt idx="7">
                        <c:v>5.44</c:v>
                      </c:pt>
                      <c:pt idx="8">
                        <c:v>5.18</c:v>
                      </c:pt>
                      <c:pt idx="9">
                        <c:v>5.09</c:v>
                      </c:pt>
                      <c:pt idx="10">
                        <c:v>5.07</c:v>
                      </c:pt>
                      <c:pt idx="11">
                        <c:v>5</c:v>
                      </c:pt>
                      <c:pt idx="12">
                        <c:v>5.36</c:v>
                      </c:pt>
                      <c:pt idx="13">
                        <c:v>5.48</c:v>
                      </c:pt>
                      <c:pt idx="14">
                        <c:v>5.67</c:v>
                      </c:pt>
                      <c:pt idx="15">
                        <c:v>6.52</c:v>
                      </c:pt>
                      <c:pt idx="16">
                        <c:v>7.5</c:v>
                      </c:pt>
                      <c:pt idx="17">
                        <c:v>8.7799999999999994</c:v>
                      </c:pt>
                      <c:pt idx="18">
                        <c:v>9.43</c:v>
                      </c:pt>
                      <c:pt idx="19">
                        <c:v>8.85</c:v>
                      </c:pt>
                      <c:pt idx="20">
                        <c:v>9.36</c:v>
                      </c:pt>
                      <c:pt idx="21">
                        <c:v>10.96</c:v>
                      </c:pt>
                      <c:pt idx="22">
                        <c:v>12.31</c:v>
                      </c:pt>
                      <c:pt idx="23">
                        <c:v>11.32</c:v>
                      </c:pt>
                      <c:pt idx="24">
                        <c:v>11.31</c:v>
                      </c:pt>
                      <c:pt idx="25">
                        <c:v>11.99</c:v>
                      </c:pt>
                      <c:pt idx="26">
                        <c:v>12.93</c:v>
                      </c:pt>
                      <c:pt idx="27">
                        <c:v>13.21</c:v>
                      </c:pt>
                      <c:pt idx="28">
                        <c:v>13.42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2A3E-4604-B4B4-FD055039181D}"/>
                  </c:ext>
                </c:extLst>
              </c15:ser>
            </c15:filteredLineSeries>
          </c:ext>
        </c:extLst>
      </c:lineChart>
      <c:catAx>
        <c:axId val="143740943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002145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3739023"/>
        <c:crosses val="autoZero"/>
        <c:auto val="1"/>
        <c:lblAlgn val="ctr"/>
        <c:lblOffset val="100"/>
        <c:noMultiLvlLbl val="0"/>
      </c:catAx>
      <c:valAx>
        <c:axId val="143739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145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spPr>
          <a:noFill/>
          <a:ln>
            <a:solidFill>
              <a:srgbClr val="002145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3740943"/>
        <c:crosses val="autoZero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0"/>
          <c:y val="0.86648802598537533"/>
          <c:w val="1"/>
          <c:h val="7.48816812579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solidFill>
        <a:srgbClr val="002145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xMode val="edge"/>
          <c:yMode val="edge"/>
          <c:x val="5.3142806267806271E-2"/>
          <c:y val="8.5521885521885527E-2"/>
          <c:w val="0.90116631054131058"/>
          <c:h val="0.74029882154882154"/>
        </c:manualLayout>
      </c:layout>
      <c:lineChart>
        <c:grouping val="standard"/>
        <c:varyColors val="0"/>
        <c:ser>
          <c:idx val="1"/>
          <c:order val="0"/>
          <c:tx>
            <c:v>Tons</c:v>
          </c:tx>
          <c:spPr>
            <a:ln w="15875">
              <a:solidFill>
                <a:srgbClr val="002145"/>
              </a:solidFill>
              <a:prstDash val="solid"/>
            </a:ln>
          </c:spPr>
          <c:marker>
            <c:symbol val="none"/>
          </c:marker>
          <c:cat>
            <c:numRef>
              <c:f>Internal!$D$3:$BL$3</c:f>
              <c:numCache>
                <c:formatCode>General</c:formatCode>
                <c:ptCount val="5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</c:numCache>
            </c:numRef>
          </c:cat>
          <c:val>
            <c:numRef>
              <c:f>Internal!$D$4:$BL$4</c:f>
              <c:numCache>
                <c:formatCode>#,##0</c:formatCode>
                <c:ptCount val="56"/>
                <c:pt idx="0">
                  <c:v>452013987</c:v>
                </c:pt>
                <c:pt idx="1">
                  <c:v>458503928</c:v>
                </c:pt>
                <c:pt idx="2">
                  <c:v>485743185</c:v>
                </c:pt>
                <c:pt idx="3">
                  <c:v>481759696</c:v>
                </c:pt>
                <c:pt idx="4">
                  <c:v>484710118</c:v>
                </c:pt>
                <c:pt idx="5">
                  <c:v>479534439</c:v>
                </c:pt>
                <c:pt idx="6">
                  <c:v>497736867</c:v>
                </c:pt>
                <c:pt idx="7">
                  <c:v>503013509</c:v>
                </c:pt>
                <c:pt idx="8">
                  <c:v>511172668</c:v>
                </c:pt>
                <c:pt idx="9">
                  <c:v>511127015</c:v>
                </c:pt>
                <c:pt idx="10">
                  <c:v>509209367</c:v>
                </c:pt>
                <c:pt idx="11">
                  <c:v>496035312</c:v>
                </c:pt>
                <c:pt idx="12">
                  <c:v>478162579</c:v>
                </c:pt>
                <c:pt idx="13">
                  <c:v>476312018</c:v>
                </c:pt>
                <c:pt idx="14">
                  <c:v>528592195</c:v>
                </c:pt>
                <c:pt idx="15">
                  <c:v>515319960</c:v>
                </c:pt>
                <c:pt idx="16">
                  <c:v>545665637</c:v>
                </c:pt>
                <c:pt idx="17">
                  <c:v>554732311</c:v>
                </c:pt>
                <c:pt idx="18">
                  <c:v>592996871</c:v>
                </c:pt>
                <c:pt idx="19">
                  <c:v>609724750</c:v>
                </c:pt>
                <c:pt idx="20">
                  <c:v>597680164</c:v>
                </c:pt>
                <c:pt idx="21">
                  <c:v>579440914</c:v>
                </c:pt>
                <c:pt idx="22">
                  <c:v>592864523</c:v>
                </c:pt>
                <c:pt idx="23">
                  <c:v>579247000</c:v>
                </c:pt>
                <c:pt idx="24">
                  <c:v>594435000</c:v>
                </c:pt>
                <c:pt idx="25">
                  <c:v>592497000</c:v>
                </c:pt>
                <c:pt idx="26">
                  <c:v>595062000</c:v>
                </c:pt>
                <c:pt idx="27">
                  <c:v>605795000</c:v>
                </c:pt>
                <c:pt idx="28">
                  <c:v>597770000</c:v>
                </c:pt>
                <c:pt idx="29">
                  <c:v>599199000</c:v>
                </c:pt>
                <c:pt idx="30">
                  <c:v>601131000</c:v>
                </c:pt>
                <c:pt idx="31">
                  <c:v>561415000</c:v>
                </c:pt>
                <c:pt idx="32">
                  <c:v>608031000</c:v>
                </c:pt>
                <c:pt idx="33">
                  <c:v>609598211</c:v>
                </c:pt>
                <c:pt idx="34">
                  <c:v>627143125</c:v>
                </c:pt>
                <c:pt idx="35">
                  <c:v>624019010</c:v>
                </c:pt>
                <c:pt idx="36">
                  <c:v>627914083</c:v>
                </c:pt>
                <c:pt idx="37">
                  <c:v>621897739</c:v>
                </c:pt>
                <c:pt idx="38">
                  <c:v>588479945</c:v>
                </c:pt>
                <c:pt idx="39">
                  <c:v>523239507</c:v>
                </c:pt>
                <c:pt idx="40">
                  <c:v>564995191</c:v>
                </c:pt>
                <c:pt idx="41">
                  <c:v>556643699</c:v>
                </c:pt>
                <c:pt idx="42">
                  <c:v>569111063</c:v>
                </c:pt>
                <c:pt idx="43">
                  <c:v>566263213</c:v>
                </c:pt>
                <c:pt idx="44">
                  <c:v>596340243</c:v>
                </c:pt>
                <c:pt idx="45">
                  <c:v>563323177</c:v>
                </c:pt>
                <c:pt idx="46">
                  <c:v>545314294</c:v>
                </c:pt>
                <c:pt idx="47">
                  <c:v>535557923</c:v>
                </c:pt>
                <c:pt idx="48">
                  <c:v>524586761</c:v>
                </c:pt>
                <c:pt idx="49">
                  <c:v>502500201</c:v>
                </c:pt>
                <c:pt idx="50">
                  <c:v>466900394</c:v>
                </c:pt>
                <c:pt idx="51">
                  <c:v>465635813</c:v>
                </c:pt>
                <c:pt idx="52">
                  <c:v>464212809</c:v>
                </c:pt>
                <c:pt idx="53">
                  <c:v>448712227.31699997</c:v>
                </c:pt>
                <c:pt idx="54">
                  <c:v>474562582.40913349</c:v>
                </c:pt>
                <c:pt idx="55">
                  <c:v>463078147.30417669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EE-431E-933C-BD8C814E6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6943168"/>
        <c:axId val="1"/>
      </c:lineChart>
      <c:lineChart>
        <c:grouping val="standard"/>
        <c:varyColors val="0"/>
        <c:ser>
          <c:idx val="2"/>
          <c:order val="1"/>
          <c:tx>
            <c:v>Ton-miles</c:v>
          </c:tx>
          <c:spPr>
            <a:ln w="15875">
              <a:solidFill>
                <a:srgbClr val="A60F2D"/>
              </a:solidFill>
              <a:prstDash val="solid"/>
            </a:ln>
          </c:spPr>
          <c:marker>
            <c:symbol val="none"/>
          </c:marker>
          <c:cat>
            <c:numRef>
              <c:f>Internal!$D$3:$BL$3</c:f>
              <c:numCache>
                <c:formatCode>General</c:formatCode>
                <c:ptCount val="5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</c:numCache>
            </c:numRef>
          </c:cat>
          <c:val>
            <c:numRef>
              <c:f>'Internal TM'!$D$4:$BL$4</c:f>
              <c:numCache>
                <c:formatCode>#,##0</c:formatCode>
                <c:ptCount val="56"/>
                <c:pt idx="0">
                  <c:v>151198.22399999999</c:v>
                </c:pt>
                <c:pt idx="1">
                  <c:v>157175.43</c:v>
                </c:pt>
                <c:pt idx="2">
                  <c:v>173128.39600000001</c:v>
                </c:pt>
                <c:pt idx="3">
                  <c:v>168079.77</c:v>
                </c:pt>
                <c:pt idx="4">
                  <c:v>179869.095</c:v>
                </c:pt>
                <c:pt idx="5">
                  <c:v>177832.71299999999</c:v>
                </c:pt>
                <c:pt idx="6">
                  <c:v>195172.75700000001</c:v>
                </c:pt>
                <c:pt idx="7">
                  <c:v>201427.92299999998</c:v>
                </c:pt>
                <c:pt idx="8">
                  <c:v>207958.09299999999</c:v>
                </c:pt>
                <c:pt idx="9">
                  <c:v>216848.62099999996</c:v>
                </c:pt>
                <c:pt idx="10">
                  <c:v>227227.11899999998</c:v>
                </c:pt>
                <c:pt idx="11">
                  <c:v>232156.16799999998</c:v>
                </c:pt>
                <c:pt idx="12">
                  <c:v>216530.70600000001</c:v>
                </c:pt>
                <c:pt idx="13">
                  <c:v>228151.53800000003</c:v>
                </c:pt>
                <c:pt idx="14">
                  <c:v>245498.15300000002</c:v>
                </c:pt>
                <c:pt idx="15">
                  <c:v>233225.00400000002</c:v>
                </c:pt>
                <c:pt idx="16">
                  <c:v>250806.11799999996</c:v>
                </c:pt>
                <c:pt idx="17">
                  <c:v>260041.78599999996</c:v>
                </c:pt>
                <c:pt idx="18">
                  <c:v>284875.69106937177</c:v>
                </c:pt>
                <c:pt idx="19">
                  <c:v>288021.99208260555</c:v>
                </c:pt>
                <c:pt idx="20">
                  <c:v>292387</c:v>
                </c:pt>
                <c:pt idx="21">
                  <c:v>289958.09999999998</c:v>
                </c:pt>
                <c:pt idx="22">
                  <c:v>295402.2</c:v>
                </c:pt>
                <c:pt idx="23">
                  <c:v>283835</c:v>
                </c:pt>
                <c:pt idx="24">
                  <c:v>297762</c:v>
                </c:pt>
                <c:pt idx="25">
                  <c:v>306329</c:v>
                </c:pt>
                <c:pt idx="26">
                  <c:v>296790</c:v>
                </c:pt>
                <c:pt idx="27">
                  <c:v>294022</c:v>
                </c:pt>
                <c:pt idx="28">
                  <c:v>294896</c:v>
                </c:pt>
                <c:pt idx="29">
                  <c:v>304724</c:v>
                </c:pt>
                <c:pt idx="30">
                  <c:v>302558</c:v>
                </c:pt>
                <c:pt idx="31">
                  <c:v>294863</c:v>
                </c:pt>
                <c:pt idx="32">
                  <c:v>293410</c:v>
                </c:pt>
                <c:pt idx="33">
                  <c:v>278343</c:v>
                </c:pt>
                <c:pt idx="34">
                  <c:v>284090</c:v>
                </c:pt>
                <c:pt idx="35">
                  <c:v>274266</c:v>
                </c:pt>
                <c:pt idx="36">
                  <c:v>279775</c:v>
                </c:pt>
                <c:pt idx="37">
                  <c:v>271614</c:v>
                </c:pt>
                <c:pt idx="38">
                  <c:v>260958</c:v>
                </c:pt>
                <c:pt idx="39">
                  <c:v>245173</c:v>
                </c:pt>
                <c:pt idx="40">
                  <c:v>263239</c:v>
                </c:pt>
                <c:pt idx="41">
                  <c:v>269189</c:v>
                </c:pt>
                <c:pt idx="42">
                  <c:v>268431</c:v>
                </c:pt>
                <c:pt idx="43">
                  <c:v>251502</c:v>
                </c:pt>
                <c:pt idx="44">
                  <c:v>281271</c:v>
                </c:pt>
                <c:pt idx="45">
                  <c:v>267341</c:v>
                </c:pt>
                <c:pt idx="46">
                  <c:v>261587</c:v>
                </c:pt>
                <c:pt idx="47">
                  <c:v>264233.10826399998</c:v>
                </c:pt>
                <c:pt idx="48">
                  <c:v>262771.67738199997</c:v>
                </c:pt>
                <c:pt idx="49">
                  <c:v>235525.90885199999</c:v>
                </c:pt>
                <c:pt idx="50">
                  <c:v>236907</c:v>
                </c:pt>
                <c:pt idx="51">
                  <c:v>242156</c:v>
                </c:pt>
                <c:pt idx="52">
                  <c:v>239708</c:v>
                </c:pt>
                <c:pt idx="53">
                  <c:v>216450.72709651603</c:v>
                </c:pt>
                <c:pt idx="54">
                  <c:v>242754.44564620347</c:v>
                </c:pt>
                <c:pt idx="55">
                  <c:v>234428.45068887947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EE-431E-933C-BD8C814E6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1496943168"/>
        <c:scaling>
          <c:orientation val="minMax"/>
        </c:scaling>
        <c:delete val="0"/>
        <c:axPos val="b"/>
        <c:numFmt formatCode="General" sourceLinked="0"/>
        <c:majorTickMark val="cross"/>
        <c:minorTickMark val="none"/>
        <c:tickLblPos val="nextTo"/>
        <c:spPr>
          <a:ln w="12700">
            <a:solidFill>
              <a:srgbClr val="002145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12700">
              <a:solidFill>
                <a:srgbClr val="002145"/>
              </a:solidFill>
              <a:prstDash val="solid"/>
            </a:ln>
          </c:spPr>
        </c:majorGridlines>
        <c:numFmt formatCode="#,##0" sourceLinked="0"/>
        <c:majorTickMark val="cross"/>
        <c:minorTickMark val="none"/>
        <c:tickLblPos val="nextTo"/>
        <c:spPr>
          <a:ln w="12700">
            <a:solidFill>
              <a:srgbClr val="002145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96943168"/>
        <c:crosses val="autoZero"/>
        <c:crossBetween val="between"/>
        <c:dispUnits>
          <c:builtInUnit val="millions"/>
        </c:dispUnits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  <c:max val="350000"/>
        </c:scaling>
        <c:delete val="0"/>
        <c:axPos val="r"/>
        <c:numFmt formatCode="#,##0" sourceLinked="1"/>
        <c:majorTickMark val="cross"/>
        <c:minorTickMark val="none"/>
        <c:tickLblPos val="nextTo"/>
        <c:spPr>
          <a:ln w="12700">
            <a:solidFill>
              <a:srgbClr val="002145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"/>
        <c:crosses val="max"/>
        <c:crossBetween val="between"/>
        <c:dispUnits>
          <c:builtInUnit val="thousands"/>
        </c:dispUnits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"/>
          <c:y val="0.86590909090909096"/>
          <c:w val="1"/>
          <c:h val="7.4831649831649832E-2"/>
        </c:manualLayout>
      </c:layout>
      <c:overlay val="0"/>
      <c:txPr>
        <a:bodyPr/>
        <a:lstStyle/>
        <a:p>
          <a:pPr>
            <a:defRPr sz="1400" b="0">
              <a:solidFill>
                <a:srgbClr val="000000"/>
              </a:solidFill>
              <a:latin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19050" cmpd="sng">
      <a:solidFill>
        <a:srgbClr val="002145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3A0DFE-6A11-457F-BBC9-D5D238DAFB54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058B88-3928-4588-9D54-5F280A22B81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solidFill>
                <a:srgbClr val="0563C1"/>
              </a:solidFill>
            </a:rPr>
            <a:t>Reliable</a:t>
          </a:r>
        </a:p>
      </dgm:t>
    </dgm:pt>
    <dgm:pt modelId="{92A9063B-95F5-404C-B7C3-B0999ECE45DC}" type="parTrans" cxnId="{EEEC4B13-60D5-4317-B4A8-CDF7E09054CB}">
      <dgm:prSet/>
      <dgm:spPr/>
      <dgm:t>
        <a:bodyPr/>
        <a:lstStyle/>
        <a:p>
          <a:endParaRPr lang="en-US"/>
        </a:p>
      </dgm:t>
    </dgm:pt>
    <dgm:pt modelId="{BAF7B842-DF9C-4443-B4F1-4E909A399A04}" type="sibTrans" cxnId="{EEEC4B13-60D5-4317-B4A8-CDF7E09054CB}">
      <dgm:prSet/>
      <dgm:spPr/>
      <dgm:t>
        <a:bodyPr/>
        <a:lstStyle/>
        <a:p>
          <a:endParaRPr lang="en-US"/>
        </a:p>
      </dgm:t>
    </dgm:pt>
    <dgm:pt modelId="{75028F61-8C15-444A-A778-824EC6FD81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Established and integrated network</a:t>
          </a:r>
        </a:p>
      </dgm:t>
    </dgm:pt>
    <dgm:pt modelId="{4577F150-1F1A-4C5C-A448-102E7EA12C5D}" type="parTrans" cxnId="{445BBEEE-C841-444A-9542-C27CCEBFA15E}">
      <dgm:prSet/>
      <dgm:spPr/>
      <dgm:t>
        <a:bodyPr/>
        <a:lstStyle/>
        <a:p>
          <a:endParaRPr lang="en-US"/>
        </a:p>
      </dgm:t>
    </dgm:pt>
    <dgm:pt modelId="{A1CBC278-07C8-47EB-B4A6-AADBBA714C9F}" type="sibTrans" cxnId="{445BBEEE-C841-444A-9542-C27CCEBFA15E}">
      <dgm:prSet/>
      <dgm:spPr/>
      <dgm:t>
        <a:bodyPr/>
        <a:lstStyle/>
        <a:p>
          <a:endParaRPr lang="en-US"/>
        </a:p>
      </dgm:t>
    </dgm:pt>
    <dgm:pt modelId="{07C4C964-6BE8-4CB5-A035-740DED8CE64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solidFill>
                <a:srgbClr val="C00000"/>
              </a:solidFill>
            </a:rPr>
            <a:t>Resilient</a:t>
          </a:r>
        </a:p>
      </dgm:t>
    </dgm:pt>
    <dgm:pt modelId="{9DF2FD24-8F44-4728-ACC0-B3C192E59B96}" type="parTrans" cxnId="{CD90CE86-5387-450C-B613-9F0261ACA002}">
      <dgm:prSet/>
      <dgm:spPr/>
      <dgm:t>
        <a:bodyPr/>
        <a:lstStyle/>
        <a:p>
          <a:endParaRPr lang="en-US"/>
        </a:p>
      </dgm:t>
    </dgm:pt>
    <dgm:pt modelId="{41B59CB8-7482-4743-9395-4C4AA55E54CA}" type="sibTrans" cxnId="{CD90CE86-5387-450C-B613-9F0261ACA002}">
      <dgm:prSet/>
      <dgm:spPr/>
      <dgm:t>
        <a:bodyPr/>
        <a:lstStyle/>
        <a:p>
          <a:endParaRPr lang="en-US"/>
        </a:p>
      </dgm:t>
    </dgm:pt>
    <dgm:pt modelId="{D03635B1-A9E8-489B-9FAA-7F51D2F9ED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Multiple options to Market</a:t>
          </a:r>
        </a:p>
      </dgm:t>
    </dgm:pt>
    <dgm:pt modelId="{C5FCA070-D104-4DBD-917C-20212FFC4CDC}" type="parTrans" cxnId="{6FE68F68-C653-418D-AE34-CBF682C1F6F4}">
      <dgm:prSet/>
      <dgm:spPr/>
      <dgm:t>
        <a:bodyPr/>
        <a:lstStyle/>
        <a:p>
          <a:endParaRPr lang="en-US"/>
        </a:p>
      </dgm:t>
    </dgm:pt>
    <dgm:pt modelId="{DD0FCDCD-FA69-4BE9-9600-CD9CF8625F02}" type="sibTrans" cxnId="{6FE68F68-C653-418D-AE34-CBF682C1F6F4}">
      <dgm:prSet/>
      <dgm:spPr/>
      <dgm:t>
        <a:bodyPr/>
        <a:lstStyle/>
        <a:p>
          <a:endParaRPr lang="en-US"/>
        </a:p>
      </dgm:t>
    </dgm:pt>
    <dgm:pt modelId="{A69CAA09-5F61-48C1-8C3A-9A96DEB44E5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solidFill>
                <a:srgbClr val="002145"/>
              </a:solidFill>
            </a:rPr>
            <a:t>Resourceful</a:t>
          </a:r>
        </a:p>
      </dgm:t>
    </dgm:pt>
    <dgm:pt modelId="{A55BD58D-F070-4EBF-A78B-9102F847938F}" type="parTrans" cxnId="{5AE2131E-EA83-4406-82C6-A12FDAD68E34}">
      <dgm:prSet/>
      <dgm:spPr/>
      <dgm:t>
        <a:bodyPr/>
        <a:lstStyle/>
        <a:p>
          <a:endParaRPr lang="en-US"/>
        </a:p>
      </dgm:t>
    </dgm:pt>
    <dgm:pt modelId="{265D3B84-957B-45C7-9762-980C4B0FDA8A}" type="sibTrans" cxnId="{5AE2131E-EA83-4406-82C6-A12FDAD68E34}">
      <dgm:prSet/>
      <dgm:spPr/>
      <dgm:t>
        <a:bodyPr/>
        <a:lstStyle/>
        <a:p>
          <a:endParaRPr lang="en-US"/>
        </a:p>
      </dgm:t>
    </dgm:pt>
    <dgm:pt modelId="{E92D2BD0-D439-4245-85ED-ECD0FA5515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High volume, throughput, and efficient</a:t>
          </a:r>
        </a:p>
      </dgm:t>
    </dgm:pt>
    <dgm:pt modelId="{88B1008A-7C07-4690-80E9-931EB9E79C84}" type="parTrans" cxnId="{D16282FD-D0B2-46AD-A474-845A76C8C3E4}">
      <dgm:prSet/>
      <dgm:spPr/>
      <dgm:t>
        <a:bodyPr/>
        <a:lstStyle/>
        <a:p>
          <a:endParaRPr lang="en-US"/>
        </a:p>
      </dgm:t>
    </dgm:pt>
    <dgm:pt modelId="{5C8A8787-9B81-4259-8D95-81F491F998D7}" type="sibTrans" cxnId="{D16282FD-D0B2-46AD-A474-845A76C8C3E4}">
      <dgm:prSet/>
      <dgm:spPr/>
      <dgm:t>
        <a:bodyPr/>
        <a:lstStyle/>
        <a:p>
          <a:endParaRPr lang="en-US"/>
        </a:p>
      </dgm:t>
    </dgm:pt>
    <dgm:pt modelId="{1AB9DA2D-1B48-4B92-B2A5-9716B3B9CFD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solidFill>
                <a:srgbClr val="00B050"/>
              </a:solidFill>
            </a:rPr>
            <a:t>Redundant</a:t>
          </a:r>
        </a:p>
      </dgm:t>
    </dgm:pt>
    <dgm:pt modelId="{F851CB59-EF10-46D5-A674-155ACAF6FEE7}" type="parTrans" cxnId="{D26FDA80-12BC-4999-BF8F-D4072625B78D}">
      <dgm:prSet/>
      <dgm:spPr/>
      <dgm:t>
        <a:bodyPr/>
        <a:lstStyle/>
        <a:p>
          <a:endParaRPr lang="en-US"/>
        </a:p>
      </dgm:t>
    </dgm:pt>
    <dgm:pt modelId="{60C99F2D-70D2-4510-90F7-BAD6202B3B22}" type="sibTrans" cxnId="{D26FDA80-12BC-4999-BF8F-D4072625B78D}">
      <dgm:prSet/>
      <dgm:spPr/>
      <dgm:t>
        <a:bodyPr/>
        <a:lstStyle/>
        <a:p>
          <a:endParaRPr lang="en-US"/>
        </a:p>
      </dgm:t>
    </dgm:pt>
    <dgm:pt modelId="{77B4A791-5D2A-40B3-BEB6-EE3AF0ADA4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Plug and participate system</a:t>
          </a:r>
        </a:p>
      </dgm:t>
    </dgm:pt>
    <dgm:pt modelId="{2AB3D1D7-36E6-4F7F-B290-F2949CEBD1C5}" type="parTrans" cxnId="{257CAF62-1639-4408-9EE8-312AF56E8571}">
      <dgm:prSet/>
      <dgm:spPr/>
      <dgm:t>
        <a:bodyPr/>
        <a:lstStyle/>
        <a:p>
          <a:endParaRPr lang="en-US"/>
        </a:p>
      </dgm:t>
    </dgm:pt>
    <dgm:pt modelId="{3296DAE1-A688-4C84-A75A-76F6FA048DBD}" type="sibTrans" cxnId="{257CAF62-1639-4408-9EE8-312AF56E8571}">
      <dgm:prSet/>
      <dgm:spPr/>
      <dgm:t>
        <a:bodyPr/>
        <a:lstStyle/>
        <a:p>
          <a:endParaRPr lang="en-US"/>
        </a:p>
      </dgm:t>
    </dgm:pt>
    <dgm:pt modelId="{B2B66903-D288-4D1A-BB9B-9EDD93A46E5A}" type="pres">
      <dgm:prSet presAssocID="{283A0DFE-6A11-457F-BBC9-D5D238DAFB54}" presName="root" presStyleCnt="0">
        <dgm:presLayoutVars>
          <dgm:dir/>
          <dgm:resizeHandles val="exact"/>
        </dgm:presLayoutVars>
      </dgm:prSet>
      <dgm:spPr/>
    </dgm:pt>
    <dgm:pt modelId="{6BBF52A6-3AF1-4F82-8044-659313251046}" type="pres">
      <dgm:prSet presAssocID="{67058B88-3928-4588-9D54-5F280A22B815}" presName="compNode" presStyleCnt="0"/>
      <dgm:spPr/>
    </dgm:pt>
    <dgm:pt modelId="{2E0845C0-464A-476E-9BC5-14F5E4BDFCA9}" type="pres">
      <dgm:prSet presAssocID="{67058B88-3928-4588-9D54-5F280A22B81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FC011441-02CA-4340-93A5-D34E2D1091B9}" type="pres">
      <dgm:prSet presAssocID="{67058B88-3928-4588-9D54-5F280A22B815}" presName="iconSpace" presStyleCnt="0"/>
      <dgm:spPr/>
    </dgm:pt>
    <dgm:pt modelId="{84292850-099B-4B69-A18A-8264F65B6116}" type="pres">
      <dgm:prSet presAssocID="{67058B88-3928-4588-9D54-5F280A22B815}" presName="parTx" presStyleLbl="revTx" presStyleIdx="0" presStyleCnt="8">
        <dgm:presLayoutVars>
          <dgm:chMax val="0"/>
          <dgm:chPref val="0"/>
        </dgm:presLayoutVars>
      </dgm:prSet>
      <dgm:spPr/>
    </dgm:pt>
    <dgm:pt modelId="{BD140A15-7D13-4290-96AD-607FF9E272F9}" type="pres">
      <dgm:prSet presAssocID="{67058B88-3928-4588-9D54-5F280A22B815}" presName="txSpace" presStyleCnt="0"/>
      <dgm:spPr/>
    </dgm:pt>
    <dgm:pt modelId="{63B52304-C74F-4CFB-AB60-8BC154440F64}" type="pres">
      <dgm:prSet presAssocID="{67058B88-3928-4588-9D54-5F280A22B815}" presName="desTx" presStyleLbl="revTx" presStyleIdx="1" presStyleCnt="8">
        <dgm:presLayoutVars/>
      </dgm:prSet>
      <dgm:spPr/>
    </dgm:pt>
    <dgm:pt modelId="{2CEA212F-8269-446F-8469-40D526E59268}" type="pres">
      <dgm:prSet presAssocID="{BAF7B842-DF9C-4443-B4F1-4E909A399A04}" presName="sibTrans" presStyleCnt="0"/>
      <dgm:spPr/>
    </dgm:pt>
    <dgm:pt modelId="{AE16C8C6-0780-4DEE-AAFF-31A223444E51}" type="pres">
      <dgm:prSet presAssocID="{07C4C964-6BE8-4CB5-A035-740DED8CE64E}" presName="compNode" presStyleCnt="0"/>
      <dgm:spPr/>
    </dgm:pt>
    <dgm:pt modelId="{5FC1D4D1-CFF3-424E-A478-76A7B5247C17}" type="pres">
      <dgm:prSet presAssocID="{07C4C964-6BE8-4CB5-A035-740DED8CE64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n"/>
        </a:ext>
      </dgm:extLst>
    </dgm:pt>
    <dgm:pt modelId="{5FC32B81-345A-4EFF-873A-FBD0D625253B}" type="pres">
      <dgm:prSet presAssocID="{07C4C964-6BE8-4CB5-A035-740DED8CE64E}" presName="iconSpace" presStyleCnt="0"/>
      <dgm:spPr/>
    </dgm:pt>
    <dgm:pt modelId="{9E4AE9EA-377E-40A6-A845-8586E97DA052}" type="pres">
      <dgm:prSet presAssocID="{07C4C964-6BE8-4CB5-A035-740DED8CE64E}" presName="parTx" presStyleLbl="revTx" presStyleIdx="2" presStyleCnt="8">
        <dgm:presLayoutVars>
          <dgm:chMax val="0"/>
          <dgm:chPref val="0"/>
        </dgm:presLayoutVars>
      </dgm:prSet>
      <dgm:spPr/>
    </dgm:pt>
    <dgm:pt modelId="{5E8AA9E4-FF87-4810-803C-5C96B0F01E53}" type="pres">
      <dgm:prSet presAssocID="{07C4C964-6BE8-4CB5-A035-740DED8CE64E}" presName="txSpace" presStyleCnt="0"/>
      <dgm:spPr/>
    </dgm:pt>
    <dgm:pt modelId="{4B2D6F1F-F60B-4ABE-816B-230E58F6AF77}" type="pres">
      <dgm:prSet presAssocID="{07C4C964-6BE8-4CB5-A035-740DED8CE64E}" presName="desTx" presStyleLbl="revTx" presStyleIdx="3" presStyleCnt="8">
        <dgm:presLayoutVars/>
      </dgm:prSet>
      <dgm:spPr/>
    </dgm:pt>
    <dgm:pt modelId="{A65764A1-381A-4378-99F3-D40966B1A37E}" type="pres">
      <dgm:prSet presAssocID="{41B59CB8-7482-4743-9395-4C4AA55E54CA}" presName="sibTrans" presStyleCnt="0"/>
      <dgm:spPr/>
    </dgm:pt>
    <dgm:pt modelId="{56AF255E-4337-4102-9468-6F8F5840A7A6}" type="pres">
      <dgm:prSet presAssocID="{A69CAA09-5F61-48C1-8C3A-9A96DEB44E58}" presName="compNode" presStyleCnt="0"/>
      <dgm:spPr/>
    </dgm:pt>
    <dgm:pt modelId="{2AC737EA-9524-46C5-8415-CB0238626165}" type="pres">
      <dgm:prSet presAssocID="{A69CAA09-5F61-48C1-8C3A-9A96DEB44E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74794A6E-B466-4ED0-82ED-274BD0498D63}" type="pres">
      <dgm:prSet presAssocID="{A69CAA09-5F61-48C1-8C3A-9A96DEB44E58}" presName="iconSpace" presStyleCnt="0"/>
      <dgm:spPr/>
    </dgm:pt>
    <dgm:pt modelId="{C9E4F793-BFA5-4430-B954-C97F6C1A32F4}" type="pres">
      <dgm:prSet presAssocID="{A69CAA09-5F61-48C1-8C3A-9A96DEB44E58}" presName="parTx" presStyleLbl="revTx" presStyleIdx="4" presStyleCnt="8">
        <dgm:presLayoutVars>
          <dgm:chMax val="0"/>
          <dgm:chPref val="0"/>
        </dgm:presLayoutVars>
      </dgm:prSet>
      <dgm:spPr/>
    </dgm:pt>
    <dgm:pt modelId="{C1DE0055-B531-483A-9E1B-7C0DBFD51D0E}" type="pres">
      <dgm:prSet presAssocID="{A69CAA09-5F61-48C1-8C3A-9A96DEB44E58}" presName="txSpace" presStyleCnt="0"/>
      <dgm:spPr/>
    </dgm:pt>
    <dgm:pt modelId="{2B9BAE5B-B1DE-4A22-BBF5-5586CA2B7017}" type="pres">
      <dgm:prSet presAssocID="{A69CAA09-5F61-48C1-8C3A-9A96DEB44E58}" presName="desTx" presStyleLbl="revTx" presStyleIdx="5" presStyleCnt="8">
        <dgm:presLayoutVars/>
      </dgm:prSet>
      <dgm:spPr/>
    </dgm:pt>
    <dgm:pt modelId="{E7A1EBED-0B09-4017-8948-B9C0C0662700}" type="pres">
      <dgm:prSet presAssocID="{265D3B84-957B-45C7-9762-980C4B0FDA8A}" presName="sibTrans" presStyleCnt="0"/>
      <dgm:spPr/>
    </dgm:pt>
    <dgm:pt modelId="{3402937A-7FCF-4679-9BC5-F68BD4732979}" type="pres">
      <dgm:prSet presAssocID="{1AB9DA2D-1B48-4B92-B2A5-9716B3B9CFDC}" presName="compNode" presStyleCnt="0"/>
      <dgm:spPr/>
    </dgm:pt>
    <dgm:pt modelId="{BDF1975F-6352-48EE-B6E2-BCED89997C60}" type="pres">
      <dgm:prSet presAssocID="{1AB9DA2D-1B48-4B92-B2A5-9716B3B9CFD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uffle with solid fill"/>
        </a:ext>
      </dgm:extLst>
    </dgm:pt>
    <dgm:pt modelId="{1B912A29-0A5E-4D3A-A922-D2F152FA467F}" type="pres">
      <dgm:prSet presAssocID="{1AB9DA2D-1B48-4B92-B2A5-9716B3B9CFDC}" presName="iconSpace" presStyleCnt="0"/>
      <dgm:spPr/>
    </dgm:pt>
    <dgm:pt modelId="{B02BDC2B-E39E-4070-9392-55550DA8E900}" type="pres">
      <dgm:prSet presAssocID="{1AB9DA2D-1B48-4B92-B2A5-9716B3B9CFDC}" presName="parTx" presStyleLbl="revTx" presStyleIdx="6" presStyleCnt="8">
        <dgm:presLayoutVars>
          <dgm:chMax val="0"/>
          <dgm:chPref val="0"/>
        </dgm:presLayoutVars>
      </dgm:prSet>
      <dgm:spPr/>
    </dgm:pt>
    <dgm:pt modelId="{60CEC83E-6A52-41A0-B1B3-C25E99FCAE64}" type="pres">
      <dgm:prSet presAssocID="{1AB9DA2D-1B48-4B92-B2A5-9716B3B9CFDC}" presName="txSpace" presStyleCnt="0"/>
      <dgm:spPr/>
    </dgm:pt>
    <dgm:pt modelId="{A7011163-0603-4AEC-8E6E-E99DA9708E90}" type="pres">
      <dgm:prSet presAssocID="{1AB9DA2D-1B48-4B92-B2A5-9716B3B9CFDC}" presName="desTx" presStyleLbl="revTx" presStyleIdx="7" presStyleCnt="8">
        <dgm:presLayoutVars/>
      </dgm:prSet>
      <dgm:spPr/>
    </dgm:pt>
  </dgm:ptLst>
  <dgm:cxnLst>
    <dgm:cxn modelId="{DAB6B00C-AAF9-4826-AB03-A119012FE426}" type="presOf" srcId="{67058B88-3928-4588-9D54-5F280A22B815}" destId="{84292850-099B-4B69-A18A-8264F65B6116}" srcOrd="0" destOrd="0" presId="urn:microsoft.com/office/officeart/2018/5/layout/CenteredIconLabelDescriptionList"/>
    <dgm:cxn modelId="{EEEC4B13-60D5-4317-B4A8-CDF7E09054CB}" srcId="{283A0DFE-6A11-457F-BBC9-D5D238DAFB54}" destId="{67058B88-3928-4588-9D54-5F280A22B815}" srcOrd="0" destOrd="0" parTransId="{92A9063B-95F5-404C-B7C3-B0999ECE45DC}" sibTransId="{BAF7B842-DF9C-4443-B4F1-4E909A399A04}"/>
    <dgm:cxn modelId="{5AE2131E-EA83-4406-82C6-A12FDAD68E34}" srcId="{283A0DFE-6A11-457F-BBC9-D5D238DAFB54}" destId="{A69CAA09-5F61-48C1-8C3A-9A96DEB44E58}" srcOrd="2" destOrd="0" parTransId="{A55BD58D-F070-4EBF-A78B-9102F847938F}" sibTransId="{265D3B84-957B-45C7-9762-980C4B0FDA8A}"/>
    <dgm:cxn modelId="{28293341-A2C1-4231-923C-6C5B8FD710FB}" type="presOf" srcId="{07C4C964-6BE8-4CB5-A035-740DED8CE64E}" destId="{9E4AE9EA-377E-40A6-A845-8586E97DA052}" srcOrd="0" destOrd="0" presId="urn:microsoft.com/office/officeart/2018/5/layout/CenteredIconLabelDescriptionList"/>
    <dgm:cxn modelId="{257CAF62-1639-4408-9EE8-312AF56E8571}" srcId="{1AB9DA2D-1B48-4B92-B2A5-9716B3B9CFDC}" destId="{77B4A791-5D2A-40B3-BEB6-EE3AF0ADA48E}" srcOrd="0" destOrd="0" parTransId="{2AB3D1D7-36E6-4F7F-B290-F2949CEBD1C5}" sibTransId="{3296DAE1-A688-4C84-A75A-76F6FA048DBD}"/>
    <dgm:cxn modelId="{6FE68F68-C653-418D-AE34-CBF682C1F6F4}" srcId="{07C4C964-6BE8-4CB5-A035-740DED8CE64E}" destId="{D03635B1-A9E8-489B-9FAA-7F51D2F9ED95}" srcOrd="0" destOrd="0" parTransId="{C5FCA070-D104-4DBD-917C-20212FFC4CDC}" sibTransId="{DD0FCDCD-FA69-4BE9-9600-CD9CF8625F02}"/>
    <dgm:cxn modelId="{8317596A-FE54-46B5-B0D0-802D446463F5}" type="presOf" srcId="{D03635B1-A9E8-489B-9FAA-7F51D2F9ED95}" destId="{4B2D6F1F-F60B-4ABE-816B-230E58F6AF77}" srcOrd="0" destOrd="0" presId="urn:microsoft.com/office/officeart/2018/5/layout/CenteredIconLabelDescriptionList"/>
    <dgm:cxn modelId="{D26FDA80-12BC-4999-BF8F-D4072625B78D}" srcId="{283A0DFE-6A11-457F-BBC9-D5D238DAFB54}" destId="{1AB9DA2D-1B48-4B92-B2A5-9716B3B9CFDC}" srcOrd="3" destOrd="0" parTransId="{F851CB59-EF10-46D5-A674-155ACAF6FEE7}" sibTransId="{60C99F2D-70D2-4510-90F7-BAD6202B3B22}"/>
    <dgm:cxn modelId="{CD90CE86-5387-450C-B613-9F0261ACA002}" srcId="{283A0DFE-6A11-457F-BBC9-D5D238DAFB54}" destId="{07C4C964-6BE8-4CB5-A035-740DED8CE64E}" srcOrd="1" destOrd="0" parTransId="{9DF2FD24-8F44-4728-ACC0-B3C192E59B96}" sibTransId="{41B59CB8-7482-4743-9395-4C4AA55E54CA}"/>
    <dgm:cxn modelId="{F39734AD-9881-4151-83A3-46F81B17339F}" type="presOf" srcId="{A69CAA09-5F61-48C1-8C3A-9A96DEB44E58}" destId="{C9E4F793-BFA5-4430-B954-C97F6C1A32F4}" srcOrd="0" destOrd="0" presId="urn:microsoft.com/office/officeart/2018/5/layout/CenteredIconLabelDescriptionList"/>
    <dgm:cxn modelId="{6A2160AD-B57F-4AFC-895B-4E09ECC3DC9B}" type="presOf" srcId="{1AB9DA2D-1B48-4B92-B2A5-9716B3B9CFDC}" destId="{B02BDC2B-E39E-4070-9392-55550DA8E900}" srcOrd="0" destOrd="0" presId="urn:microsoft.com/office/officeart/2018/5/layout/CenteredIconLabelDescriptionList"/>
    <dgm:cxn modelId="{3295A4B7-02D1-4C11-8118-1C491922B109}" type="presOf" srcId="{E92D2BD0-D439-4245-85ED-ECD0FA5515C6}" destId="{2B9BAE5B-B1DE-4A22-BBF5-5586CA2B7017}" srcOrd="0" destOrd="0" presId="urn:microsoft.com/office/officeart/2018/5/layout/CenteredIconLabelDescriptionList"/>
    <dgm:cxn modelId="{E8BED6CD-33FE-4A60-AE55-C2B84025B95D}" type="presOf" srcId="{283A0DFE-6A11-457F-BBC9-D5D238DAFB54}" destId="{B2B66903-D288-4D1A-BB9B-9EDD93A46E5A}" srcOrd="0" destOrd="0" presId="urn:microsoft.com/office/officeart/2018/5/layout/CenteredIconLabelDescriptionList"/>
    <dgm:cxn modelId="{7E03F4D8-4255-4C17-B1F1-60F8EA7358E5}" type="presOf" srcId="{75028F61-8C15-444A-A778-824EC6FD81A3}" destId="{63B52304-C74F-4CFB-AB60-8BC154440F64}" srcOrd="0" destOrd="0" presId="urn:microsoft.com/office/officeart/2018/5/layout/CenteredIconLabelDescriptionList"/>
    <dgm:cxn modelId="{3CFB3BEC-7858-4C54-8DAE-92471E444054}" type="presOf" srcId="{77B4A791-5D2A-40B3-BEB6-EE3AF0ADA48E}" destId="{A7011163-0603-4AEC-8E6E-E99DA9708E90}" srcOrd="0" destOrd="0" presId="urn:microsoft.com/office/officeart/2018/5/layout/CenteredIconLabelDescriptionList"/>
    <dgm:cxn modelId="{445BBEEE-C841-444A-9542-C27CCEBFA15E}" srcId="{67058B88-3928-4588-9D54-5F280A22B815}" destId="{75028F61-8C15-444A-A778-824EC6FD81A3}" srcOrd="0" destOrd="0" parTransId="{4577F150-1F1A-4C5C-A448-102E7EA12C5D}" sibTransId="{A1CBC278-07C8-47EB-B4A6-AADBBA714C9F}"/>
    <dgm:cxn modelId="{D16282FD-D0B2-46AD-A474-845A76C8C3E4}" srcId="{A69CAA09-5F61-48C1-8C3A-9A96DEB44E58}" destId="{E92D2BD0-D439-4245-85ED-ECD0FA5515C6}" srcOrd="0" destOrd="0" parTransId="{88B1008A-7C07-4690-80E9-931EB9E79C84}" sibTransId="{5C8A8787-9B81-4259-8D95-81F491F998D7}"/>
    <dgm:cxn modelId="{C21D7104-122D-4887-AF26-21A16C9BE380}" type="presParOf" srcId="{B2B66903-D288-4D1A-BB9B-9EDD93A46E5A}" destId="{6BBF52A6-3AF1-4F82-8044-659313251046}" srcOrd="0" destOrd="0" presId="urn:microsoft.com/office/officeart/2018/5/layout/CenteredIconLabelDescriptionList"/>
    <dgm:cxn modelId="{E57911CF-25A7-4D36-9250-0BC2210BDB77}" type="presParOf" srcId="{6BBF52A6-3AF1-4F82-8044-659313251046}" destId="{2E0845C0-464A-476E-9BC5-14F5E4BDFCA9}" srcOrd="0" destOrd="0" presId="urn:microsoft.com/office/officeart/2018/5/layout/CenteredIconLabelDescriptionList"/>
    <dgm:cxn modelId="{796762C3-B668-46CE-89CC-C9B81ECFC9B3}" type="presParOf" srcId="{6BBF52A6-3AF1-4F82-8044-659313251046}" destId="{FC011441-02CA-4340-93A5-D34E2D1091B9}" srcOrd="1" destOrd="0" presId="urn:microsoft.com/office/officeart/2018/5/layout/CenteredIconLabelDescriptionList"/>
    <dgm:cxn modelId="{B4D762E7-38FE-48FE-BD76-98DCBCE80B7E}" type="presParOf" srcId="{6BBF52A6-3AF1-4F82-8044-659313251046}" destId="{84292850-099B-4B69-A18A-8264F65B6116}" srcOrd="2" destOrd="0" presId="urn:microsoft.com/office/officeart/2018/5/layout/CenteredIconLabelDescriptionList"/>
    <dgm:cxn modelId="{2E430BFC-3CB3-4E52-841D-721AFF26AD52}" type="presParOf" srcId="{6BBF52A6-3AF1-4F82-8044-659313251046}" destId="{BD140A15-7D13-4290-96AD-607FF9E272F9}" srcOrd="3" destOrd="0" presId="urn:microsoft.com/office/officeart/2018/5/layout/CenteredIconLabelDescriptionList"/>
    <dgm:cxn modelId="{61E9E14D-2151-4F3E-B4CE-ABFA4EB33575}" type="presParOf" srcId="{6BBF52A6-3AF1-4F82-8044-659313251046}" destId="{63B52304-C74F-4CFB-AB60-8BC154440F64}" srcOrd="4" destOrd="0" presId="urn:microsoft.com/office/officeart/2018/5/layout/CenteredIconLabelDescriptionList"/>
    <dgm:cxn modelId="{4F74B844-FC81-4CBD-A5A4-4E5969611375}" type="presParOf" srcId="{B2B66903-D288-4D1A-BB9B-9EDD93A46E5A}" destId="{2CEA212F-8269-446F-8469-40D526E59268}" srcOrd="1" destOrd="0" presId="urn:microsoft.com/office/officeart/2018/5/layout/CenteredIconLabelDescriptionList"/>
    <dgm:cxn modelId="{17244012-E9D2-4425-9D2A-274316B1DABE}" type="presParOf" srcId="{B2B66903-D288-4D1A-BB9B-9EDD93A46E5A}" destId="{AE16C8C6-0780-4DEE-AAFF-31A223444E51}" srcOrd="2" destOrd="0" presId="urn:microsoft.com/office/officeart/2018/5/layout/CenteredIconLabelDescriptionList"/>
    <dgm:cxn modelId="{017C6791-8B72-4018-BD51-FB8066F6F6B3}" type="presParOf" srcId="{AE16C8C6-0780-4DEE-AAFF-31A223444E51}" destId="{5FC1D4D1-CFF3-424E-A478-76A7B5247C17}" srcOrd="0" destOrd="0" presId="urn:microsoft.com/office/officeart/2018/5/layout/CenteredIconLabelDescriptionList"/>
    <dgm:cxn modelId="{37B11480-EA91-4B20-A42B-C2A860A83747}" type="presParOf" srcId="{AE16C8C6-0780-4DEE-AAFF-31A223444E51}" destId="{5FC32B81-345A-4EFF-873A-FBD0D625253B}" srcOrd="1" destOrd="0" presId="urn:microsoft.com/office/officeart/2018/5/layout/CenteredIconLabelDescriptionList"/>
    <dgm:cxn modelId="{1538BB1B-CF06-4567-9025-79AFD8B44EE6}" type="presParOf" srcId="{AE16C8C6-0780-4DEE-AAFF-31A223444E51}" destId="{9E4AE9EA-377E-40A6-A845-8586E97DA052}" srcOrd="2" destOrd="0" presId="urn:microsoft.com/office/officeart/2018/5/layout/CenteredIconLabelDescriptionList"/>
    <dgm:cxn modelId="{BA96ADC2-BA71-4904-B3A7-BC717A770717}" type="presParOf" srcId="{AE16C8C6-0780-4DEE-AAFF-31A223444E51}" destId="{5E8AA9E4-FF87-4810-803C-5C96B0F01E53}" srcOrd="3" destOrd="0" presId="urn:microsoft.com/office/officeart/2018/5/layout/CenteredIconLabelDescriptionList"/>
    <dgm:cxn modelId="{65ED45D0-909A-43A7-BD20-6CDBB7DEE7A6}" type="presParOf" srcId="{AE16C8C6-0780-4DEE-AAFF-31A223444E51}" destId="{4B2D6F1F-F60B-4ABE-816B-230E58F6AF77}" srcOrd="4" destOrd="0" presId="urn:microsoft.com/office/officeart/2018/5/layout/CenteredIconLabelDescriptionList"/>
    <dgm:cxn modelId="{E44865E4-3D92-4029-BD52-97884920F709}" type="presParOf" srcId="{B2B66903-D288-4D1A-BB9B-9EDD93A46E5A}" destId="{A65764A1-381A-4378-99F3-D40966B1A37E}" srcOrd="3" destOrd="0" presId="urn:microsoft.com/office/officeart/2018/5/layout/CenteredIconLabelDescriptionList"/>
    <dgm:cxn modelId="{0F6A651F-FD70-4073-A712-18C460027C42}" type="presParOf" srcId="{B2B66903-D288-4D1A-BB9B-9EDD93A46E5A}" destId="{56AF255E-4337-4102-9468-6F8F5840A7A6}" srcOrd="4" destOrd="0" presId="urn:microsoft.com/office/officeart/2018/5/layout/CenteredIconLabelDescriptionList"/>
    <dgm:cxn modelId="{ABB894C4-923C-4AAE-BBFA-010C1A9EAC10}" type="presParOf" srcId="{56AF255E-4337-4102-9468-6F8F5840A7A6}" destId="{2AC737EA-9524-46C5-8415-CB0238626165}" srcOrd="0" destOrd="0" presId="urn:microsoft.com/office/officeart/2018/5/layout/CenteredIconLabelDescriptionList"/>
    <dgm:cxn modelId="{D2F12455-84D8-4F68-9888-BE1D013FC7EB}" type="presParOf" srcId="{56AF255E-4337-4102-9468-6F8F5840A7A6}" destId="{74794A6E-B466-4ED0-82ED-274BD0498D63}" srcOrd="1" destOrd="0" presId="urn:microsoft.com/office/officeart/2018/5/layout/CenteredIconLabelDescriptionList"/>
    <dgm:cxn modelId="{E45A4A73-B1A5-48D3-B76E-1A55EEC0F60D}" type="presParOf" srcId="{56AF255E-4337-4102-9468-6F8F5840A7A6}" destId="{C9E4F793-BFA5-4430-B954-C97F6C1A32F4}" srcOrd="2" destOrd="0" presId="urn:microsoft.com/office/officeart/2018/5/layout/CenteredIconLabelDescriptionList"/>
    <dgm:cxn modelId="{4B3B2089-9F41-4CAE-9399-B3F7CFE34555}" type="presParOf" srcId="{56AF255E-4337-4102-9468-6F8F5840A7A6}" destId="{C1DE0055-B531-483A-9E1B-7C0DBFD51D0E}" srcOrd="3" destOrd="0" presId="urn:microsoft.com/office/officeart/2018/5/layout/CenteredIconLabelDescriptionList"/>
    <dgm:cxn modelId="{B7A2948D-4897-4C5A-AFA2-71F09B5AE11F}" type="presParOf" srcId="{56AF255E-4337-4102-9468-6F8F5840A7A6}" destId="{2B9BAE5B-B1DE-4A22-BBF5-5586CA2B7017}" srcOrd="4" destOrd="0" presId="urn:microsoft.com/office/officeart/2018/5/layout/CenteredIconLabelDescriptionList"/>
    <dgm:cxn modelId="{573A52A1-14FD-44E7-A9E4-0D431083A5E4}" type="presParOf" srcId="{B2B66903-D288-4D1A-BB9B-9EDD93A46E5A}" destId="{E7A1EBED-0B09-4017-8948-B9C0C0662700}" srcOrd="5" destOrd="0" presId="urn:microsoft.com/office/officeart/2018/5/layout/CenteredIconLabelDescriptionList"/>
    <dgm:cxn modelId="{72FA7486-6C40-44DC-BD4F-9CC1EE78F7BE}" type="presParOf" srcId="{B2B66903-D288-4D1A-BB9B-9EDD93A46E5A}" destId="{3402937A-7FCF-4679-9BC5-F68BD4732979}" srcOrd="6" destOrd="0" presId="urn:microsoft.com/office/officeart/2018/5/layout/CenteredIconLabelDescriptionList"/>
    <dgm:cxn modelId="{4C8A1D7C-56F7-4113-A31A-E55BD5C1C505}" type="presParOf" srcId="{3402937A-7FCF-4679-9BC5-F68BD4732979}" destId="{BDF1975F-6352-48EE-B6E2-BCED89997C60}" srcOrd="0" destOrd="0" presId="urn:microsoft.com/office/officeart/2018/5/layout/CenteredIconLabelDescriptionList"/>
    <dgm:cxn modelId="{03161B6B-6774-4804-AC81-3B6AB20EB0E2}" type="presParOf" srcId="{3402937A-7FCF-4679-9BC5-F68BD4732979}" destId="{1B912A29-0A5E-4D3A-A922-D2F152FA467F}" srcOrd="1" destOrd="0" presId="urn:microsoft.com/office/officeart/2018/5/layout/CenteredIconLabelDescriptionList"/>
    <dgm:cxn modelId="{D54168A3-E89E-4D38-9F02-5AEC88A285A8}" type="presParOf" srcId="{3402937A-7FCF-4679-9BC5-F68BD4732979}" destId="{B02BDC2B-E39E-4070-9392-55550DA8E900}" srcOrd="2" destOrd="0" presId="urn:microsoft.com/office/officeart/2018/5/layout/CenteredIconLabelDescriptionList"/>
    <dgm:cxn modelId="{BD52F47C-4497-4C65-B743-76B7BA8F4DE3}" type="presParOf" srcId="{3402937A-7FCF-4679-9BC5-F68BD4732979}" destId="{60CEC83E-6A52-41A0-B1B3-C25E99FCAE64}" srcOrd="3" destOrd="0" presId="urn:microsoft.com/office/officeart/2018/5/layout/CenteredIconLabelDescriptionList"/>
    <dgm:cxn modelId="{B26C82EF-737E-4ADB-9750-DC6095790C59}" type="presParOf" srcId="{3402937A-7FCF-4679-9BC5-F68BD4732979}" destId="{A7011163-0603-4AEC-8E6E-E99DA9708E90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845C0-464A-476E-9BC5-14F5E4BDFCA9}">
      <dsp:nvSpPr>
        <dsp:cNvPr id="0" name=""/>
        <dsp:cNvSpPr/>
      </dsp:nvSpPr>
      <dsp:spPr>
        <a:xfrm>
          <a:off x="762194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92850-099B-4B69-A18A-8264F65B6116}">
      <dsp:nvSpPr>
        <dsp:cNvPr id="0" name=""/>
        <dsp:cNvSpPr/>
      </dsp:nvSpPr>
      <dsp:spPr>
        <a:xfrm>
          <a:off x="8092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>
              <a:solidFill>
                <a:srgbClr val="0563C1"/>
              </a:solidFill>
            </a:rPr>
            <a:t>Reliable</a:t>
          </a:r>
        </a:p>
      </dsp:txBody>
      <dsp:txXfrm>
        <a:off x="8092" y="2092925"/>
        <a:ext cx="2320312" cy="348046"/>
      </dsp:txXfrm>
    </dsp:sp>
    <dsp:sp modelId="{63B52304-C74F-4CFB-AB60-8BC154440F64}">
      <dsp:nvSpPr>
        <dsp:cNvPr id="0" name=""/>
        <dsp:cNvSpPr/>
      </dsp:nvSpPr>
      <dsp:spPr>
        <a:xfrm>
          <a:off x="8092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Established and integrated network</a:t>
          </a:r>
        </a:p>
      </dsp:txBody>
      <dsp:txXfrm>
        <a:off x="8092" y="2480134"/>
        <a:ext cx="2320312" cy="674585"/>
      </dsp:txXfrm>
    </dsp:sp>
    <dsp:sp modelId="{5FC1D4D1-CFF3-424E-A478-76A7B5247C17}">
      <dsp:nvSpPr>
        <dsp:cNvPr id="0" name=""/>
        <dsp:cNvSpPr/>
      </dsp:nvSpPr>
      <dsp:spPr>
        <a:xfrm>
          <a:off x="3488561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AE9EA-377E-40A6-A845-8586E97DA052}">
      <dsp:nvSpPr>
        <dsp:cNvPr id="0" name=""/>
        <dsp:cNvSpPr/>
      </dsp:nvSpPr>
      <dsp:spPr>
        <a:xfrm>
          <a:off x="2734460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>
              <a:solidFill>
                <a:srgbClr val="C00000"/>
              </a:solidFill>
            </a:rPr>
            <a:t>Resilient</a:t>
          </a:r>
        </a:p>
      </dsp:txBody>
      <dsp:txXfrm>
        <a:off x="2734460" y="2092925"/>
        <a:ext cx="2320312" cy="348046"/>
      </dsp:txXfrm>
    </dsp:sp>
    <dsp:sp modelId="{4B2D6F1F-F60B-4ABE-816B-230E58F6AF77}">
      <dsp:nvSpPr>
        <dsp:cNvPr id="0" name=""/>
        <dsp:cNvSpPr/>
      </dsp:nvSpPr>
      <dsp:spPr>
        <a:xfrm>
          <a:off x="2734460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Multiple options to Market</a:t>
          </a:r>
        </a:p>
      </dsp:txBody>
      <dsp:txXfrm>
        <a:off x="2734460" y="2480134"/>
        <a:ext cx="2320312" cy="674585"/>
      </dsp:txXfrm>
    </dsp:sp>
    <dsp:sp modelId="{2AC737EA-9524-46C5-8415-CB0238626165}">
      <dsp:nvSpPr>
        <dsp:cNvPr id="0" name=""/>
        <dsp:cNvSpPr/>
      </dsp:nvSpPr>
      <dsp:spPr>
        <a:xfrm>
          <a:off x="6214928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4F793-BFA5-4430-B954-C97F6C1A32F4}">
      <dsp:nvSpPr>
        <dsp:cNvPr id="0" name=""/>
        <dsp:cNvSpPr/>
      </dsp:nvSpPr>
      <dsp:spPr>
        <a:xfrm>
          <a:off x="5460827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>
              <a:solidFill>
                <a:srgbClr val="002145"/>
              </a:solidFill>
            </a:rPr>
            <a:t>Resourceful</a:t>
          </a:r>
        </a:p>
      </dsp:txBody>
      <dsp:txXfrm>
        <a:off x="5460827" y="2092925"/>
        <a:ext cx="2320312" cy="348046"/>
      </dsp:txXfrm>
    </dsp:sp>
    <dsp:sp modelId="{2B9BAE5B-B1DE-4A22-BBF5-5586CA2B7017}">
      <dsp:nvSpPr>
        <dsp:cNvPr id="0" name=""/>
        <dsp:cNvSpPr/>
      </dsp:nvSpPr>
      <dsp:spPr>
        <a:xfrm>
          <a:off x="5460827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High volume, throughput, and efficient</a:t>
          </a:r>
        </a:p>
      </dsp:txBody>
      <dsp:txXfrm>
        <a:off x="5460827" y="2480134"/>
        <a:ext cx="2320312" cy="674585"/>
      </dsp:txXfrm>
    </dsp:sp>
    <dsp:sp modelId="{BDF1975F-6352-48EE-B6E2-BCED89997C60}">
      <dsp:nvSpPr>
        <dsp:cNvPr id="0" name=""/>
        <dsp:cNvSpPr/>
      </dsp:nvSpPr>
      <dsp:spPr>
        <a:xfrm>
          <a:off x="8941296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BDC2B-E39E-4070-9392-55550DA8E900}">
      <dsp:nvSpPr>
        <dsp:cNvPr id="0" name=""/>
        <dsp:cNvSpPr/>
      </dsp:nvSpPr>
      <dsp:spPr>
        <a:xfrm>
          <a:off x="8187194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>
              <a:solidFill>
                <a:srgbClr val="00B050"/>
              </a:solidFill>
            </a:rPr>
            <a:t>Redundant</a:t>
          </a:r>
        </a:p>
      </dsp:txBody>
      <dsp:txXfrm>
        <a:off x="8187194" y="2092925"/>
        <a:ext cx="2320312" cy="348046"/>
      </dsp:txXfrm>
    </dsp:sp>
    <dsp:sp modelId="{A7011163-0603-4AEC-8E6E-E99DA9708E90}">
      <dsp:nvSpPr>
        <dsp:cNvPr id="0" name=""/>
        <dsp:cNvSpPr/>
      </dsp:nvSpPr>
      <dsp:spPr>
        <a:xfrm>
          <a:off x="8187194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Plug and participate system</a:t>
          </a:r>
        </a:p>
      </dsp:txBody>
      <dsp:txXfrm>
        <a:off x="8187194" y="2480134"/>
        <a:ext cx="2320312" cy="674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0.07483</cdr:y>
    </cdr:to>
    <cdr:sp macro="" textlink="">
      <cdr:nvSpPr>
        <cdr:cNvPr id="2" name="txtboxChartTitle">
          <a:extLst xmlns:a="http://schemas.openxmlformats.org/drawingml/2006/main">
            <a:ext uri="{FF2B5EF4-FFF2-40B4-BE49-F238E27FC236}">
              <a16:creationId xmlns:a16="http://schemas.microsoft.com/office/drawing/2014/main" id="{D0DA0BB4-B861-0FFF-E135-3551A8D9DEB2}"/>
            </a:ext>
          </a:extLst>
        </cdr:cNvPr>
        <cdr:cNvSpPr txBox="1"/>
      </cdr:nvSpPr>
      <cdr:spPr>
        <a:xfrm xmlns:a="http://schemas.openxmlformats.org/drawingml/2006/main">
          <a:off x="0" y="0"/>
          <a:ext cx="11228825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>
              <a:solidFill>
                <a:srgbClr val="FFFFFF"/>
              </a:solidFill>
              <a:latin typeface="Arial" panose="020B0604020202020204" pitchFamily="34" charset="0"/>
            </a:rPr>
            <a:t>U.S. Inland Barge Fleet Size by Type and Fleet Year</a:t>
          </a:r>
        </a:p>
      </cdr:txBody>
    </cdr:sp>
  </cdr:relSizeAnchor>
  <cdr:relSizeAnchor xmlns:cdr="http://schemas.openxmlformats.org/drawingml/2006/chartDrawing">
    <cdr:from>
      <cdr:x>0</cdr:x>
      <cdr:y>0.94655</cdr:y>
    </cdr:from>
    <cdr:to>
      <cdr:x>0.86523</cdr:x>
      <cdr:y>1</cdr:y>
    </cdr:to>
    <cdr:sp macro="" textlink="">
      <cdr:nvSpPr>
        <cdr:cNvPr id="3" name="txtBoxSourceLine">
          <a:extLst xmlns:a="http://schemas.openxmlformats.org/drawingml/2006/main">
            <a:ext uri="{FF2B5EF4-FFF2-40B4-BE49-F238E27FC236}">
              <a16:creationId xmlns:a16="http://schemas.microsoft.com/office/drawing/2014/main" id="{27383C18-219D-8380-76A3-52352211494E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1"/>
          <a:r>
            <a:rPr lang="en-US" sz="1000" b="0">
              <a:solidFill>
                <a:srgbClr val="000000"/>
              </a:solidFill>
              <a:latin typeface="Arial" panose="020B0604020202020204" pitchFamily="34" charset="0"/>
            </a:rPr>
            <a:t>Source: Polaris; Waterways Journal</a:t>
          </a:r>
        </a:p>
      </cdr:txBody>
    </cdr:sp>
  </cdr:relSizeAnchor>
  <cdr:relSizeAnchor xmlns:cdr="http://schemas.openxmlformats.org/drawingml/2006/chartDrawing">
    <cdr:from>
      <cdr:x>0.74326</cdr:x>
      <cdr:y>0.94655</cdr:y>
    </cdr:from>
    <cdr:to>
      <cdr:x>1</cdr:x>
      <cdr:y>1</cdr:y>
    </cdr:to>
    <cdr:sp macro="" textlink="">
      <cdr:nvSpPr>
        <cdr:cNvPr id="4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6074125C-B98B-D08B-0AE1-363EB51F2F51}"/>
            </a:ext>
          </a:extLst>
        </cdr:cNvPr>
        <cdr:cNvSpPr txBox="1"/>
      </cdr:nvSpPr>
      <cdr:spPr>
        <a:xfrm xmlns:a="http://schemas.openxmlformats.org/drawingml/2006/main">
          <a:off x="8345925" y="4724400"/>
          <a:ext cx="28829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>
              <a:solidFill>
                <a:srgbClr val="000000"/>
              </a:solidFill>
              <a:latin typeface="Arial" panose="020B0604020202020204" pitchFamily="34" charset="0"/>
            </a:rPr>
            <a:t>© 2025 Polaris Analytics and Consulting</a:t>
          </a:r>
        </a:p>
      </cdr:txBody>
    </cdr:sp>
  </cdr:relSizeAnchor>
  <cdr:relSizeAnchor xmlns:cdr="http://schemas.openxmlformats.org/drawingml/2006/chartDrawing">
    <cdr:from>
      <cdr:x>8.90565E-8</cdr:x>
      <cdr:y>0.09436</cdr:y>
    </cdr:from>
    <cdr:to>
      <cdr:x>0.03167</cdr:x>
      <cdr:y>0.71338</cdr:y>
    </cdr:to>
    <cdr:sp macro="" textlink="">
      <cdr:nvSpPr>
        <cdr:cNvPr id="5" name="txtBoxPrimaryYAxisLabel">
          <a:extLst xmlns:a="http://schemas.openxmlformats.org/drawingml/2006/main">
            <a:ext uri="{FF2B5EF4-FFF2-40B4-BE49-F238E27FC236}">
              <a16:creationId xmlns:a16="http://schemas.microsoft.com/office/drawing/2014/main" id="{580FB3FD-EA02-B36C-A8A8-B75D82632795}"/>
            </a:ext>
          </a:extLst>
        </cdr:cNvPr>
        <cdr:cNvSpPr txBox="1"/>
      </cdr:nvSpPr>
      <cdr:spPr>
        <a:xfrm xmlns:a="http://schemas.openxmlformats.org/drawingml/2006/main" rot="16200000">
          <a:off x="-1292991" y="1741390"/>
          <a:ext cx="2941583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>
              <a:solidFill>
                <a:srgbClr val="000000"/>
              </a:solidFill>
              <a:latin typeface="Arial" panose="020B0604020202020204" pitchFamily="34" charset="0"/>
            </a:rPr>
            <a:t>Number of Barges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0.07488</cdr:y>
    </cdr:to>
    <cdr:sp macro="" textlink="">
      <cdr:nvSpPr>
        <cdr:cNvPr id="2" name="txtboxChartTitle">
          <a:extLst xmlns:a="http://schemas.openxmlformats.org/drawingml/2006/main">
            <a:ext uri="{FF2B5EF4-FFF2-40B4-BE49-F238E27FC236}">
              <a16:creationId xmlns:a16="http://schemas.microsoft.com/office/drawing/2014/main" id="{35B3DF20-DA76-A973-7552-16F662A23629}"/>
            </a:ext>
          </a:extLst>
        </cdr:cNvPr>
        <cdr:cNvSpPr txBox="1"/>
      </cdr:nvSpPr>
      <cdr:spPr>
        <a:xfrm xmlns:a="http://schemas.openxmlformats.org/drawingml/2006/main">
          <a:off x="0" y="0"/>
          <a:ext cx="11228825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 kern="1200">
              <a:solidFill>
                <a:srgbClr val="FFFFFF"/>
              </a:solidFill>
              <a:latin typeface="Arial" panose="020B0604020202020204" pitchFamily="34" charset="0"/>
            </a:rPr>
            <a:t>U.S. Inland Barges in Operation by Year of Construction and Age of Barge</a:t>
          </a:r>
        </a:p>
      </cdr:txBody>
    </cdr:sp>
  </cdr:relSizeAnchor>
  <cdr:relSizeAnchor xmlns:cdr="http://schemas.openxmlformats.org/drawingml/2006/chartDrawing">
    <cdr:from>
      <cdr:x>0</cdr:x>
      <cdr:y>0.94651</cdr:y>
    </cdr:from>
    <cdr:to>
      <cdr:x>0.86523</cdr:x>
      <cdr:y>1</cdr:y>
    </cdr:to>
    <cdr:sp macro="" textlink="">
      <cdr:nvSpPr>
        <cdr:cNvPr id="3" name="txtBoxSourceLine">
          <a:extLst xmlns:a="http://schemas.openxmlformats.org/drawingml/2006/main">
            <a:ext uri="{FF2B5EF4-FFF2-40B4-BE49-F238E27FC236}">
              <a16:creationId xmlns:a16="http://schemas.microsoft.com/office/drawing/2014/main" id="{074180FE-1650-F215-494E-7E59E8F65A90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0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Source: IRRBF; Polaris</a:t>
          </a:r>
          <a:r>
            <a:rPr lang="en-US" sz="1000" b="0" kern="1200" baseline="0">
              <a:solidFill>
                <a:srgbClr val="000000"/>
              </a:solidFill>
              <a:latin typeface="Arial" panose="020B0604020202020204" pitchFamily="34" charset="0"/>
            </a:rPr>
            <a:t> Analytics and Consulting</a:t>
          </a:r>
          <a:endParaRPr lang="en-US" sz="1000" b="0" kern="1200">
            <a:solidFill>
              <a:srgbClr val="000000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0.74326</cdr:x>
      <cdr:y>0.94651</cdr:y>
    </cdr:from>
    <cdr:to>
      <cdr:x>1</cdr:x>
      <cdr:y>1</cdr:y>
    </cdr:to>
    <cdr:sp macro="" textlink="">
      <cdr:nvSpPr>
        <cdr:cNvPr id="4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935F4301-411C-7142-26BF-D111FCB33292}"/>
            </a:ext>
          </a:extLst>
        </cdr:cNvPr>
        <cdr:cNvSpPr txBox="1"/>
      </cdr:nvSpPr>
      <cdr:spPr>
        <a:xfrm xmlns:a="http://schemas.openxmlformats.org/drawingml/2006/main">
          <a:off x="8345925" y="4724400"/>
          <a:ext cx="28829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© 2025 The Waterways Journal, Inc.</a:t>
          </a:r>
        </a:p>
      </cdr:txBody>
    </cdr:sp>
  </cdr:relSizeAnchor>
  <cdr:relSizeAnchor xmlns:cdr="http://schemas.openxmlformats.org/drawingml/2006/chartDrawing">
    <cdr:from>
      <cdr:x>2.6717E-7</cdr:x>
      <cdr:y>0.09051</cdr:y>
    </cdr:from>
    <cdr:to>
      <cdr:x>0.03167</cdr:x>
      <cdr:y>0.65722</cdr:y>
    </cdr:to>
    <cdr:sp macro="" textlink="">
      <cdr:nvSpPr>
        <cdr:cNvPr id="5" name="txtBoxPrimaryYAxisLabel">
          <a:extLst xmlns:a="http://schemas.openxmlformats.org/drawingml/2006/main">
            <a:ext uri="{FF2B5EF4-FFF2-40B4-BE49-F238E27FC236}">
              <a16:creationId xmlns:a16="http://schemas.microsoft.com/office/drawing/2014/main" id="{11AEE0AE-BDFE-67B4-59D9-EF5E3BDE07C7}"/>
            </a:ext>
          </a:extLst>
        </cdr:cNvPr>
        <cdr:cNvSpPr txBox="1"/>
      </cdr:nvSpPr>
      <cdr:spPr>
        <a:xfrm xmlns:a="http://schemas.openxmlformats.org/drawingml/2006/main" rot="16200000">
          <a:off x="-1167802" y="1597621"/>
          <a:ext cx="2691210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Number of Barges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0.07488</cdr:y>
    </cdr:to>
    <cdr:sp macro="" textlink="">
      <cdr:nvSpPr>
        <cdr:cNvPr id="2" name="txtboxChartTitle">
          <a:extLst xmlns:a="http://schemas.openxmlformats.org/drawingml/2006/main">
            <a:ext uri="{FF2B5EF4-FFF2-40B4-BE49-F238E27FC236}">
              <a16:creationId xmlns:a16="http://schemas.microsoft.com/office/drawing/2014/main" id="{227934AE-1121-03A3-587D-34AE2196DF69}"/>
            </a:ext>
          </a:extLst>
        </cdr:cNvPr>
        <cdr:cNvSpPr txBox="1"/>
      </cdr:nvSpPr>
      <cdr:spPr>
        <a:xfrm xmlns:a="http://schemas.openxmlformats.org/drawingml/2006/main">
          <a:off x="0" y="0"/>
          <a:ext cx="11228825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 kern="1200" dirty="0">
              <a:solidFill>
                <a:srgbClr val="FFFFFF"/>
              </a:solidFill>
              <a:latin typeface="Arial" panose="020B0604020202020204" pitchFamily="34" charset="0"/>
            </a:rPr>
            <a:t>Covered Barge Age Profile by Report Year</a:t>
          </a:r>
        </a:p>
      </cdr:txBody>
    </cdr:sp>
  </cdr:relSizeAnchor>
  <cdr:relSizeAnchor xmlns:cdr="http://schemas.openxmlformats.org/drawingml/2006/chartDrawing">
    <cdr:from>
      <cdr:x>0</cdr:x>
      <cdr:y>0.94651</cdr:y>
    </cdr:from>
    <cdr:to>
      <cdr:x>0.86523</cdr:x>
      <cdr:y>1</cdr:y>
    </cdr:to>
    <cdr:sp macro="" textlink="">
      <cdr:nvSpPr>
        <cdr:cNvPr id="3" name="txtBoxSourceLine">
          <a:extLst xmlns:a="http://schemas.openxmlformats.org/drawingml/2006/main">
            <a:ext uri="{FF2B5EF4-FFF2-40B4-BE49-F238E27FC236}">
              <a16:creationId xmlns:a16="http://schemas.microsoft.com/office/drawing/2014/main" id="{21736D70-A581-68D5-E26B-4D73F3470610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1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Source: Polaris; Waterways Journal</a:t>
          </a:r>
        </a:p>
      </cdr:txBody>
    </cdr:sp>
  </cdr:relSizeAnchor>
  <cdr:relSizeAnchor xmlns:cdr="http://schemas.openxmlformats.org/drawingml/2006/chartDrawing">
    <cdr:from>
      <cdr:x>0.73714</cdr:x>
      <cdr:y>0.88768</cdr:y>
    </cdr:from>
    <cdr:to>
      <cdr:x>1</cdr:x>
      <cdr:y>1</cdr:y>
    </cdr:to>
    <cdr:sp macro="" textlink="">
      <cdr:nvSpPr>
        <cdr:cNvPr id="4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152E4666-C6AB-DAD2-95A8-00E06AB7A8D3}"/>
            </a:ext>
          </a:extLst>
        </cdr:cNvPr>
        <cdr:cNvSpPr txBox="1"/>
      </cdr:nvSpPr>
      <cdr:spPr>
        <a:xfrm xmlns:a="http://schemas.openxmlformats.org/drawingml/2006/main">
          <a:off x="8277225" y="4221074"/>
          <a:ext cx="2951600" cy="5341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© 2025 Polaris Analytics and Consulting</a:t>
          </a:r>
        </a:p>
      </cdr:txBody>
    </cdr:sp>
  </cdr:relSizeAnchor>
  <cdr:relSizeAnchor xmlns:cdr="http://schemas.openxmlformats.org/drawingml/2006/chartDrawing">
    <cdr:from>
      <cdr:x>0.101</cdr:x>
      <cdr:y>0.79161</cdr:y>
    </cdr:from>
    <cdr:to>
      <cdr:x>0.96944</cdr:x>
      <cdr:y>0.86649</cdr:y>
    </cdr:to>
    <cdr:sp macro="" textlink="">
      <cdr:nvSpPr>
        <cdr:cNvPr id="5" name="txtBoxPrimaryXAxisLabel">
          <a:extLst xmlns:a="http://schemas.openxmlformats.org/drawingml/2006/main">
            <a:ext uri="{FF2B5EF4-FFF2-40B4-BE49-F238E27FC236}">
              <a16:creationId xmlns:a16="http://schemas.microsoft.com/office/drawing/2014/main" id="{105777AA-268B-ECE4-21DE-1CEF7DDD20D5}"/>
            </a:ext>
          </a:extLst>
        </cdr:cNvPr>
        <cdr:cNvSpPr txBox="1"/>
      </cdr:nvSpPr>
      <cdr:spPr>
        <a:xfrm xmlns:a="http://schemas.openxmlformats.org/drawingml/2006/main">
          <a:off x="1134111" y="3759200"/>
          <a:ext cx="9751561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Report Year</a:t>
          </a:r>
        </a:p>
      </cdr:txBody>
    </cdr:sp>
  </cdr:relSizeAnchor>
  <cdr:relSizeAnchor xmlns:cdr="http://schemas.openxmlformats.org/drawingml/2006/chartDrawing">
    <cdr:from>
      <cdr:x>8.90565E-8</cdr:x>
      <cdr:y>0.09051</cdr:y>
    </cdr:from>
    <cdr:to>
      <cdr:x>0.03167</cdr:x>
      <cdr:y>0.74478</cdr:y>
    </cdr:to>
    <cdr:sp macro="" textlink="">
      <cdr:nvSpPr>
        <cdr:cNvPr id="6" name="txtBoxPrimaryYAxisLabel">
          <a:extLst xmlns:a="http://schemas.openxmlformats.org/drawingml/2006/main">
            <a:ext uri="{FF2B5EF4-FFF2-40B4-BE49-F238E27FC236}">
              <a16:creationId xmlns:a16="http://schemas.microsoft.com/office/drawing/2014/main" id="{DC01599C-61BC-2F0F-C184-33EEB09CD5E1}"/>
            </a:ext>
          </a:extLst>
        </cdr:cNvPr>
        <cdr:cNvSpPr txBox="1"/>
      </cdr:nvSpPr>
      <cdr:spPr>
        <a:xfrm xmlns:a="http://schemas.openxmlformats.org/drawingml/2006/main" rot="16200000">
          <a:off x="-1375706" y="1805522"/>
          <a:ext cx="3107014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Number Barges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0.07488</cdr:y>
    </cdr:to>
    <cdr:sp macro="" textlink="">
      <cdr:nvSpPr>
        <cdr:cNvPr id="2" name="txtboxChartTitle">
          <a:extLst xmlns:a="http://schemas.openxmlformats.org/drawingml/2006/main">
            <a:ext uri="{FF2B5EF4-FFF2-40B4-BE49-F238E27FC236}">
              <a16:creationId xmlns:a16="http://schemas.microsoft.com/office/drawing/2014/main" id="{227934AE-1121-03A3-587D-34AE2196DF69}"/>
            </a:ext>
          </a:extLst>
        </cdr:cNvPr>
        <cdr:cNvSpPr txBox="1"/>
      </cdr:nvSpPr>
      <cdr:spPr>
        <a:xfrm xmlns:a="http://schemas.openxmlformats.org/drawingml/2006/main">
          <a:off x="0" y="0"/>
          <a:ext cx="11228825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 kern="1200">
              <a:solidFill>
                <a:srgbClr val="FFFFFF"/>
              </a:solidFill>
              <a:latin typeface="Arial" panose="020B0604020202020204" pitchFamily="34" charset="0"/>
            </a:rPr>
            <a:t>Open Barge Age Profile by Report Year</a:t>
          </a:r>
        </a:p>
      </cdr:txBody>
    </cdr:sp>
  </cdr:relSizeAnchor>
  <cdr:relSizeAnchor xmlns:cdr="http://schemas.openxmlformats.org/drawingml/2006/chartDrawing">
    <cdr:from>
      <cdr:x>0</cdr:x>
      <cdr:y>0.94651</cdr:y>
    </cdr:from>
    <cdr:to>
      <cdr:x>0.86523</cdr:x>
      <cdr:y>1</cdr:y>
    </cdr:to>
    <cdr:sp macro="" textlink="">
      <cdr:nvSpPr>
        <cdr:cNvPr id="3" name="txtBoxSourceLine">
          <a:extLst xmlns:a="http://schemas.openxmlformats.org/drawingml/2006/main">
            <a:ext uri="{FF2B5EF4-FFF2-40B4-BE49-F238E27FC236}">
              <a16:creationId xmlns:a16="http://schemas.microsoft.com/office/drawing/2014/main" id="{21736D70-A581-68D5-E26B-4D73F3470610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1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Source: Polaris; Waterways Journal</a:t>
          </a:r>
        </a:p>
      </cdr:txBody>
    </cdr:sp>
  </cdr:relSizeAnchor>
  <cdr:relSizeAnchor xmlns:cdr="http://schemas.openxmlformats.org/drawingml/2006/chartDrawing">
    <cdr:from>
      <cdr:x>0.72609</cdr:x>
      <cdr:y>0.88768</cdr:y>
    </cdr:from>
    <cdr:to>
      <cdr:x>1</cdr:x>
      <cdr:y>1</cdr:y>
    </cdr:to>
    <cdr:sp macro="" textlink="">
      <cdr:nvSpPr>
        <cdr:cNvPr id="4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152E4666-C6AB-DAD2-95A8-00E06AB7A8D3}"/>
            </a:ext>
          </a:extLst>
        </cdr:cNvPr>
        <cdr:cNvSpPr txBox="1"/>
      </cdr:nvSpPr>
      <cdr:spPr>
        <a:xfrm xmlns:a="http://schemas.openxmlformats.org/drawingml/2006/main">
          <a:off x="7635240" y="3862596"/>
          <a:ext cx="2880360" cy="4887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 kern="1200" dirty="0">
              <a:solidFill>
                <a:srgbClr val="000000"/>
              </a:solidFill>
              <a:latin typeface="Arial" panose="020B0604020202020204" pitchFamily="34" charset="0"/>
            </a:rPr>
            <a:t>© 2025 Polaris Analytics and Consulting</a:t>
          </a:r>
        </a:p>
      </cdr:txBody>
    </cdr:sp>
  </cdr:relSizeAnchor>
  <cdr:relSizeAnchor xmlns:cdr="http://schemas.openxmlformats.org/drawingml/2006/chartDrawing">
    <cdr:from>
      <cdr:x>0.101</cdr:x>
      <cdr:y>0.79161</cdr:y>
    </cdr:from>
    <cdr:to>
      <cdr:x>0.96944</cdr:x>
      <cdr:y>0.86649</cdr:y>
    </cdr:to>
    <cdr:sp macro="" textlink="">
      <cdr:nvSpPr>
        <cdr:cNvPr id="5" name="txtBoxPrimaryXAxisLabel">
          <a:extLst xmlns:a="http://schemas.openxmlformats.org/drawingml/2006/main">
            <a:ext uri="{FF2B5EF4-FFF2-40B4-BE49-F238E27FC236}">
              <a16:creationId xmlns:a16="http://schemas.microsoft.com/office/drawing/2014/main" id="{105777AA-268B-ECE4-21DE-1CEF7DDD20D5}"/>
            </a:ext>
          </a:extLst>
        </cdr:cNvPr>
        <cdr:cNvSpPr txBox="1"/>
      </cdr:nvSpPr>
      <cdr:spPr>
        <a:xfrm xmlns:a="http://schemas.openxmlformats.org/drawingml/2006/main">
          <a:off x="1134111" y="3759200"/>
          <a:ext cx="9751561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Report Year</a:t>
          </a:r>
        </a:p>
      </cdr:txBody>
    </cdr:sp>
  </cdr:relSizeAnchor>
  <cdr:relSizeAnchor xmlns:cdr="http://schemas.openxmlformats.org/drawingml/2006/chartDrawing">
    <cdr:from>
      <cdr:x>8.90565E-8</cdr:x>
      <cdr:y>0.09051</cdr:y>
    </cdr:from>
    <cdr:to>
      <cdr:x>0.03167</cdr:x>
      <cdr:y>0.74478</cdr:y>
    </cdr:to>
    <cdr:sp macro="" textlink="">
      <cdr:nvSpPr>
        <cdr:cNvPr id="6" name="txtBoxPrimaryYAxisLabel">
          <a:extLst xmlns:a="http://schemas.openxmlformats.org/drawingml/2006/main">
            <a:ext uri="{FF2B5EF4-FFF2-40B4-BE49-F238E27FC236}">
              <a16:creationId xmlns:a16="http://schemas.microsoft.com/office/drawing/2014/main" id="{DC01599C-61BC-2F0F-C184-33EEB09CD5E1}"/>
            </a:ext>
          </a:extLst>
        </cdr:cNvPr>
        <cdr:cNvSpPr txBox="1"/>
      </cdr:nvSpPr>
      <cdr:spPr>
        <a:xfrm xmlns:a="http://schemas.openxmlformats.org/drawingml/2006/main" rot="16200000">
          <a:off x="-1375706" y="1805522"/>
          <a:ext cx="3107014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Number Barges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0.07488</cdr:y>
    </cdr:to>
    <cdr:sp macro="" textlink="">
      <cdr:nvSpPr>
        <cdr:cNvPr id="2" name="txtboxChartTitle">
          <a:extLst xmlns:a="http://schemas.openxmlformats.org/drawingml/2006/main">
            <a:ext uri="{FF2B5EF4-FFF2-40B4-BE49-F238E27FC236}">
              <a16:creationId xmlns:a16="http://schemas.microsoft.com/office/drawing/2014/main" id="{227934AE-1121-03A3-587D-34AE2196DF69}"/>
            </a:ext>
          </a:extLst>
        </cdr:cNvPr>
        <cdr:cNvSpPr txBox="1"/>
      </cdr:nvSpPr>
      <cdr:spPr>
        <a:xfrm xmlns:a="http://schemas.openxmlformats.org/drawingml/2006/main">
          <a:off x="0" y="0"/>
          <a:ext cx="11228825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 kern="1200">
              <a:solidFill>
                <a:srgbClr val="FFFFFF"/>
              </a:solidFill>
              <a:latin typeface="Arial" panose="020B0604020202020204" pitchFamily="34" charset="0"/>
            </a:rPr>
            <a:t>Tank Barge Age Profile by Report Year</a:t>
          </a:r>
        </a:p>
      </cdr:txBody>
    </cdr:sp>
  </cdr:relSizeAnchor>
  <cdr:relSizeAnchor xmlns:cdr="http://schemas.openxmlformats.org/drawingml/2006/chartDrawing">
    <cdr:from>
      <cdr:x>0</cdr:x>
      <cdr:y>0.94651</cdr:y>
    </cdr:from>
    <cdr:to>
      <cdr:x>0.86523</cdr:x>
      <cdr:y>1</cdr:y>
    </cdr:to>
    <cdr:sp macro="" textlink="">
      <cdr:nvSpPr>
        <cdr:cNvPr id="3" name="txtBoxSourceLine">
          <a:extLst xmlns:a="http://schemas.openxmlformats.org/drawingml/2006/main">
            <a:ext uri="{FF2B5EF4-FFF2-40B4-BE49-F238E27FC236}">
              <a16:creationId xmlns:a16="http://schemas.microsoft.com/office/drawing/2014/main" id="{21736D70-A581-68D5-E26B-4D73F3470610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1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Source: Polaris; Waterways Journal</a:t>
          </a:r>
        </a:p>
      </cdr:txBody>
    </cdr:sp>
  </cdr:relSizeAnchor>
  <cdr:relSizeAnchor xmlns:cdr="http://schemas.openxmlformats.org/drawingml/2006/chartDrawing">
    <cdr:from>
      <cdr:x>0.71318</cdr:x>
      <cdr:y>0.88768</cdr:y>
    </cdr:from>
    <cdr:to>
      <cdr:x>1</cdr:x>
      <cdr:y>1</cdr:y>
    </cdr:to>
    <cdr:sp macro="" textlink="">
      <cdr:nvSpPr>
        <cdr:cNvPr id="4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152E4666-C6AB-DAD2-95A8-00E06AB7A8D3}"/>
            </a:ext>
          </a:extLst>
        </cdr:cNvPr>
        <cdr:cNvSpPr txBox="1"/>
      </cdr:nvSpPr>
      <cdr:spPr>
        <a:xfrm xmlns:a="http://schemas.openxmlformats.org/drawingml/2006/main">
          <a:off x="7499555" y="3862596"/>
          <a:ext cx="3016045" cy="4887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 kern="1200" dirty="0">
              <a:solidFill>
                <a:srgbClr val="000000"/>
              </a:solidFill>
              <a:latin typeface="Arial" panose="020B0604020202020204" pitchFamily="34" charset="0"/>
            </a:rPr>
            <a:t>© 2025 Polaris Analytics and Consulting</a:t>
          </a:r>
        </a:p>
      </cdr:txBody>
    </cdr:sp>
  </cdr:relSizeAnchor>
  <cdr:relSizeAnchor xmlns:cdr="http://schemas.openxmlformats.org/drawingml/2006/chartDrawing">
    <cdr:from>
      <cdr:x>0.101</cdr:x>
      <cdr:y>0.79161</cdr:y>
    </cdr:from>
    <cdr:to>
      <cdr:x>0.96944</cdr:x>
      <cdr:y>0.86649</cdr:y>
    </cdr:to>
    <cdr:sp macro="" textlink="">
      <cdr:nvSpPr>
        <cdr:cNvPr id="5" name="txtBoxPrimaryXAxisLabel">
          <a:extLst xmlns:a="http://schemas.openxmlformats.org/drawingml/2006/main">
            <a:ext uri="{FF2B5EF4-FFF2-40B4-BE49-F238E27FC236}">
              <a16:creationId xmlns:a16="http://schemas.microsoft.com/office/drawing/2014/main" id="{105777AA-268B-ECE4-21DE-1CEF7DDD20D5}"/>
            </a:ext>
          </a:extLst>
        </cdr:cNvPr>
        <cdr:cNvSpPr txBox="1"/>
      </cdr:nvSpPr>
      <cdr:spPr>
        <a:xfrm xmlns:a="http://schemas.openxmlformats.org/drawingml/2006/main">
          <a:off x="1134111" y="3759200"/>
          <a:ext cx="9751561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Report Year</a:t>
          </a:r>
        </a:p>
      </cdr:txBody>
    </cdr:sp>
  </cdr:relSizeAnchor>
  <cdr:relSizeAnchor xmlns:cdr="http://schemas.openxmlformats.org/drawingml/2006/chartDrawing">
    <cdr:from>
      <cdr:x>8.90565E-8</cdr:x>
      <cdr:y>0.09051</cdr:y>
    </cdr:from>
    <cdr:to>
      <cdr:x>0.03167</cdr:x>
      <cdr:y>0.74478</cdr:y>
    </cdr:to>
    <cdr:sp macro="" textlink="">
      <cdr:nvSpPr>
        <cdr:cNvPr id="6" name="txtBoxPrimaryYAxisLabel">
          <a:extLst xmlns:a="http://schemas.openxmlformats.org/drawingml/2006/main">
            <a:ext uri="{FF2B5EF4-FFF2-40B4-BE49-F238E27FC236}">
              <a16:creationId xmlns:a16="http://schemas.microsoft.com/office/drawing/2014/main" id="{DC01599C-61BC-2F0F-C184-33EEB09CD5E1}"/>
            </a:ext>
          </a:extLst>
        </cdr:cNvPr>
        <cdr:cNvSpPr txBox="1"/>
      </cdr:nvSpPr>
      <cdr:spPr>
        <a:xfrm xmlns:a="http://schemas.openxmlformats.org/drawingml/2006/main" rot="16200000">
          <a:off x="-1375706" y="1805522"/>
          <a:ext cx="3107014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Number Barges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0.07488</cdr:y>
    </cdr:to>
    <cdr:sp macro="" textlink="">
      <cdr:nvSpPr>
        <cdr:cNvPr id="2" name="txtboxChartTitle">
          <a:extLst xmlns:a="http://schemas.openxmlformats.org/drawingml/2006/main">
            <a:ext uri="{FF2B5EF4-FFF2-40B4-BE49-F238E27FC236}">
              <a16:creationId xmlns:a16="http://schemas.microsoft.com/office/drawing/2014/main" id="{17F6A24E-D301-7FCA-272C-BB9B71DF31F6}"/>
            </a:ext>
          </a:extLst>
        </cdr:cNvPr>
        <cdr:cNvSpPr txBox="1"/>
      </cdr:nvSpPr>
      <cdr:spPr>
        <a:xfrm xmlns:a="http://schemas.openxmlformats.org/drawingml/2006/main">
          <a:off x="0" y="0"/>
          <a:ext cx="11228825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>
              <a:solidFill>
                <a:srgbClr val="FFFFFF"/>
              </a:solidFill>
              <a:latin typeface="Arial" panose="020B0604020202020204" pitchFamily="34" charset="0"/>
            </a:rPr>
            <a:t>U.S. Grain and Soybean Exports</a:t>
          </a:r>
        </a:p>
      </cdr:txBody>
    </cdr:sp>
  </cdr:relSizeAnchor>
  <cdr:relSizeAnchor xmlns:cdr="http://schemas.openxmlformats.org/drawingml/2006/chartDrawing">
    <cdr:from>
      <cdr:x>0</cdr:x>
      <cdr:y>0.94651</cdr:y>
    </cdr:from>
    <cdr:to>
      <cdr:x>0.86523</cdr:x>
      <cdr:y>1</cdr:y>
    </cdr:to>
    <cdr:sp macro="" textlink="">
      <cdr:nvSpPr>
        <cdr:cNvPr id="3" name="txtBoxSourceLine">
          <a:extLst xmlns:a="http://schemas.openxmlformats.org/drawingml/2006/main">
            <a:ext uri="{FF2B5EF4-FFF2-40B4-BE49-F238E27FC236}">
              <a16:creationId xmlns:a16="http://schemas.microsoft.com/office/drawing/2014/main" id="{8BD242AB-7C29-ACE8-7F68-C4D3155BB997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1"/>
          <a:r>
            <a:rPr lang="en-US" sz="1000" b="0">
              <a:solidFill>
                <a:srgbClr val="000000"/>
              </a:solidFill>
              <a:latin typeface="Arial" panose="020B0604020202020204" pitchFamily="34" charset="0"/>
            </a:rPr>
            <a:t>Source: Polaris; USDA-FAS</a:t>
          </a:r>
        </a:p>
      </cdr:txBody>
    </cdr:sp>
  </cdr:relSizeAnchor>
  <cdr:relSizeAnchor xmlns:cdr="http://schemas.openxmlformats.org/drawingml/2006/chartDrawing">
    <cdr:from>
      <cdr:x>0.74326</cdr:x>
      <cdr:y>0.94651</cdr:y>
    </cdr:from>
    <cdr:to>
      <cdr:x>1</cdr:x>
      <cdr:y>1</cdr:y>
    </cdr:to>
    <cdr:sp macro="" textlink="">
      <cdr:nvSpPr>
        <cdr:cNvPr id="4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D9CF81AC-C119-DB93-F4CF-3162A30669DE}"/>
            </a:ext>
          </a:extLst>
        </cdr:cNvPr>
        <cdr:cNvSpPr txBox="1"/>
      </cdr:nvSpPr>
      <cdr:spPr>
        <a:xfrm xmlns:a="http://schemas.openxmlformats.org/drawingml/2006/main">
          <a:off x="8345925" y="4724400"/>
          <a:ext cx="28829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>
              <a:solidFill>
                <a:srgbClr val="000000"/>
              </a:solidFill>
              <a:latin typeface="Arial" panose="020B0604020202020204" pitchFamily="34" charset="0"/>
            </a:rPr>
            <a:t>© 2025 Polaris Analytics and Consulting</a:t>
          </a:r>
        </a:p>
      </cdr:txBody>
    </cdr:sp>
  </cdr:relSizeAnchor>
  <cdr:relSizeAnchor xmlns:cdr="http://schemas.openxmlformats.org/drawingml/2006/chartDrawing">
    <cdr:from>
      <cdr:x>0.07222</cdr:x>
      <cdr:y>0.79161</cdr:y>
    </cdr:from>
    <cdr:to>
      <cdr:x>0.96944</cdr:x>
      <cdr:y>0.86649</cdr:y>
    </cdr:to>
    <cdr:sp macro="" textlink="">
      <cdr:nvSpPr>
        <cdr:cNvPr id="5" name="txtBoxPrimaryXAxisLabel">
          <a:extLst xmlns:a="http://schemas.openxmlformats.org/drawingml/2006/main">
            <a:ext uri="{FF2B5EF4-FFF2-40B4-BE49-F238E27FC236}">
              <a16:creationId xmlns:a16="http://schemas.microsoft.com/office/drawing/2014/main" id="{9A31A764-EE87-B657-499A-3C2B938F7A99}"/>
            </a:ext>
          </a:extLst>
        </cdr:cNvPr>
        <cdr:cNvSpPr txBox="1"/>
      </cdr:nvSpPr>
      <cdr:spPr>
        <a:xfrm xmlns:a="http://schemas.openxmlformats.org/drawingml/2006/main">
          <a:off x="810946" y="3759200"/>
          <a:ext cx="10074726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400" b="1">
              <a:solidFill>
                <a:srgbClr val="000000"/>
              </a:solidFill>
              <a:latin typeface="Arial" panose="020B0604020202020204" pitchFamily="34" charset="0"/>
            </a:rPr>
            <a:t>Crop Year</a:t>
          </a:r>
        </a:p>
      </cdr:txBody>
    </cdr:sp>
  </cdr:relSizeAnchor>
  <cdr:relSizeAnchor xmlns:cdr="http://schemas.openxmlformats.org/drawingml/2006/chartDrawing">
    <cdr:from>
      <cdr:x>2.6717E-7</cdr:x>
      <cdr:y>0.07931</cdr:y>
    </cdr:from>
    <cdr:to>
      <cdr:x>0.03167</cdr:x>
      <cdr:y>0.68685</cdr:y>
    </cdr:to>
    <cdr:sp macro="" textlink="">
      <cdr:nvSpPr>
        <cdr:cNvPr id="6" name="txtBoxPrimaryYAxisLabel">
          <a:extLst xmlns:a="http://schemas.openxmlformats.org/drawingml/2006/main">
            <a:ext uri="{FF2B5EF4-FFF2-40B4-BE49-F238E27FC236}">
              <a16:creationId xmlns:a16="http://schemas.microsoft.com/office/drawing/2014/main" id="{214A536C-5A63-8B73-EB76-1F6167ADDD7E}"/>
            </a:ext>
          </a:extLst>
        </cdr:cNvPr>
        <cdr:cNvSpPr txBox="1"/>
      </cdr:nvSpPr>
      <cdr:spPr>
        <a:xfrm xmlns:a="http://schemas.openxmlformats.org/drawingml/2006/main" rot="16200000">
          <a:off x="-1264748" y="1641380"/>
          <a:ext cx="2885101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>
              <a:solidFill>
                <a:srgbClr val="000000"/>
              </a:solidFill>
              <a:latin typeface="Arial" panose="020B0604020202020204" pitchFamily="34" charset="0"/>
            </a:rPr>
            <a:t>Crop Million</a:t>
          </a:r>
          <a:r>
            <a:rPr lang="en-US" sz="1400" b="1" baseline="0">
              <a:solidFill>
                <a:srgbClr val="000000"/>
              </a:solidFill>
              <a:latin typeface="Arial" panose="020B0604020202020204" pitchFamily="34" charset="0"/>
            </a:rPr>
            <a:t> Metric Tons</a:t>
          </a:r>
          <a:endParaRPr lang="en-US" sz="1400" b="1">
            <a:solidFill>
              <a:srgbClr val="000000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0.96833</cdr:x>
      <cdr:y>0.08706</cdr:y>
    </cdr:from>
    <cdr:to>
      <cdr:x>1</cdr:x>
      <cdr:y>0.68284</cdr:y>
    </cdr:to>
    <cdr:sp macro="" textlink="">
      <cdr:nvSpPr>
        <cdr:cNvPr id="7" name="txtBoxSecondaryYAxisLabel">
          <a:extLst xmlns:a="http://schemas.openxmlformats.org/drawingml/2006/main">
            <a:ext uri="{FF2B5EF4-FFF2-40B4-BE49-F238E27FC236}">
              <a16:creationId xmlns:a16="http://schemas.microsoft.com/office/drawing/2014/main" id="{E81662C7-9138-7348-EA13-A905BF72AD30}"/>
            </a:ext>
          </a:extLst>
        </cdr:cNvPr>
        <cdr:cNvSpPr txBox="1"/>
      </cdr:nvSpPr>
      <cdr:spPr>
        <a:xfrm xmlns:a="http://schemas.openxmlformats.org/drawingml/2006/main" rot="5400000" flipH="1">
          <a:off x="11201400" y="1650260"/>
          <a:ext cx="2829255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b"/>
        <a:lstStyle xmlns:a="http://schemas.openxmlformats.org/drawingml/2006/main"/>
        <a:p xmlns:a="http://schemas.openxmlformats.org/drawingml/2006/main">
          <a:pPr algn="ctr" eaLnBrk="1"/>
          <a:r>
            <a:rPr lang="en-US" sz="1400" b="1">
              <a:solidFill>
                <a:srgbClr val="000000"/>
              </a:solidFill>
              <a:latin typeface="Arial" panose="020B0604020202020204" pitchFamily="34" charset="0"/>
            </a:rPr>
            <a:t>Total Million Metric Tons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0.07488</cdr:y>
    </cdr:to>
    <cdr:sp macro="" textlink="">
      <cdr:nvSpPr>
        <cdr:cNvPr id="2" name="txtboxChartTitle">
          <a:extLst xmlns:a="http://schemas.openxmlformats.org/drawingml/2006/main">
            <a:ext uri="{FF2B5EF4-FFF2-40B4-BE49-F238E27FC236}">
              <a16:creationId xmlns:a16="http://schemas.microsoft.com/office/drawing/2014/main" id="{BE95AF54-4834-0E27-F5EF-520905B957F3}"/>
            </a:ext>
          </a:extLst>
        </cdr:cNvPr>
        <cdr:cNvSpPr txBox="1"/>
      </cdr:nvSpPr>
      <cdr:spPr>
        <a:xfrm xmlns:a="http://schemas.openxmlformats.org/drawingml/2006/main">
          <a:off x="0" y="0"/>
          <a:ext cx="11228825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 kern="1200">
              <a:solidFill>
                <a:srgbClr val="FFFFFF"/>
              </a:solidFill>
              <a:latin typeface="Arial" panose="020B0604020202020204" pitchFamily="34" charset="0"/>
            </a:rPr>
            <a:t>U.S. Coal Production, Consumption</a:t>
          </a:r>
          <a:r>
            <a:rPr lang="en-US" sz="1600" b="1" kern="1200" baseline="0">
              <a:solidFill>
                <a:srgbClr val="FFFFFF"/>
              </a:solidFill>
              <a:latin typeface="Arial" panose="020B0604020202020204" pitchFamily="34" charset="0"/>
            </a:rPr>
            <a:t> and Exports</a:t>
          </a:r>
          <a:endParaRPr lang="en-US" sz="1600" b="1" kern="1200">
            <a:solidFill>
              <a:srgbClr val="FFFFFF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0.94651</cdr:y>
    </cdr:from>
    <cdr:to>
      <cdr:x>0.86523</cdr:x>
      <cdr:y>1</cdr:y>
    </cdr:to>
    <cdr:sp macro="" textlink="">
      <cdr:nvSpPr>
        <cdr:cNvPr id="3" name="txtBoxSourceLine">
          <a:extLst xmlns:a="http://schemas.openxmlformats.org/drawingml/2006/main">
            <a:ext uri="{FF2B5EF4-FFF2-40B4-BE49-F238E27FC236}">
              <a16:creationId xmlns:a16="http://schemas.microsoft.com/office/drawing/2014/main" id="{4892B343-88A3-82F2-A593-359883A3703B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1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Source: Polaris; US EIA</a:t>
          </a:r>
        </a:p>
      </cdr:txBody>
    </cdr:sp>
  </cdr:relSizeAnchor>
  <cdr:relSizeAnchor xmlns:cdr="http://schemas.openxmlformats.org/drawingml/2006/chartDrawing">
    <cdr:from>
      <cdr:x>0.74326</cdr:x>
      <cdr:y>0.94651</cdr:y>
    </cdr:from>
    <cdr:to>
      <cdr:x>1</cdr:x>
      <cdr:y>1</cdr:y>
    </cdr:to>
    <cdr:sp macro="" textlink="">
      <cdr:nvSpPr>
        <cdr:cNvPr id="4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6D98AFD5-BAEA-3F48-64F0-71EA5ADDCE26}"/>
            </a:ext>
          </a:extLst>
        </cdr:cNvPr>
        <cdr:cNvSpPr txBox="1"/>
      </cdr:nvSpPr>
      <cdr:spPr>
        <a:xfrm xmlns:a="http://schemas.openxmlformats.org/drawingml/2006/main">
          <a:off x="8345925" y="4724400"/>
          <a:ext cx="28829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© 2025 Polaris Analytics and Consulting</a:t>
          </a:r>
        </a:p>
      </cdr:txBody>
    </cdr:sp>
  </cdr:relSizeAnchor>
  <cdr:relSizeAnchor xmlns:cdr="http://schemas.openxmlformats.org/drawingml/2006/chartDrawing">
    <cdr:from>
      <cdr:x>2.6717E-7</cdr:x>
      <cdr:y>0.08017</cdr:y>
    </cdr:from>
    <cdr:to>
      <cdr:x>0.03167</cdr:x>
      <cdr:y>0.78616</cdr:y>
    </cdr:to>
    <cdr:sp macro="" textlink="">
      <cdr:nvSpPr>
        <cdr:cNvPr id="5" name="txtBoxPrimaryYAxisLabel">
          <a:extLst xmlns:a="http://schemas.openxmlformats.org/drawingml/2006/main">
            <a:ext uri="{FF2B5EF4-FFF2-40B4-BE49-F238E27FC236}">
              <a16:creationId xmlns:a16="http://schemas.microsoft.com/office/drawing/2014/main" id="{C0A92C64-2F10-AF06-97A7-42BEA8C11713}"/>
            </a:ext>
          </a:extLst>
        </cdr:cNvPr>
        <cdr:cNvSpPr txBox="1"/>
      </cdr:nvSpPr>
      <cdr:spPr>
        <a:xfrm xmlns:a="http://schemas.openxmlformats.org/drawingml/2006/main" rot="16200000">
          <a:off x="-1498509" y="1879224"/>
          <a:ext cx="3352623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Million Short Tons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0.07488</cdr:y>
    </cdr:to>
    <cdr:sp macro="" textlink="">
      <cdr:nvSpPr>
        <cdr:cNvPr id="2" name="txtboxChartTitle">
          <a:extLst xmlns:a="http://schemas.openxmlformats.org/drawingml/2006/main">
            <a:ext uri="{FF2B5EF4-FFF2-40B4-BE49-F238E27FC236}">
              <a16:creationId xmlns:a16="http://schemas.microsoft.com/office/drawing/2014/main" id="{5A42DE13-698A-A9D5-B103-A2EF65B2B696}"/>
            </a:ext>
          </a:extLst>
        </cdr:cNvPr>
        <cdr:cNvSpPr txBox="1"/>
      </cdr:nvSpPr>
      <cdr:spPr>
        <a:xfrm xmlns:a="http://schemas.openxmlformats.org/drawingml/2006/main">
          <a:off x="0" y="0"/>
          <a:ext cx="11228825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 kern="1200">
              <a:solidFill>
                <a:srgbClr val="FFFFFF"/>
              </a:solidFill>
              <a:latin typeface="Arial" panose="020B0604020202020204" pitchFamily="34" charset="0"/>
            </a:rPr>
            <a:t>U.S. Petroleum and Other Liquids Consumption</a:t>
          </a:r>
        </a:p>
      </cdr:txBody>
    </cdr:sp>
  </cdr:relSizeAnchor>
  <cdr:relSizeAnchor xmlns:cdr="http://schemas.openxmlformats.org/drawingml/2006/chartDrawing">
    <cdr:from>
      <cdr:x>0</cdr:x>
      <cdr:y>0.94651</cdr:y>
    </cdr:from>
    <cdr:to>
      <cdr:x>0.86523</cdr:x>
      <cdr:y>1</cdr:y>
    </cdr:to>
    <cdr:sp macro="" textlink="">
      <cdr:nvSpPr>
        <cdr:cNvPr id="3" name="txtBoxSourceLine">
          <a:extLst xmlns:a="http://schemas.openxmlformats.org/drawingml/2006/main">
            <a:ext uri="{FF2B5EF4-FFF2-40B4-BE49-F238E27FC236}">
              <a16:creationId xmlns:a16="http://schemas.microsoft.com/office/drawing/2014/main" id="{B0B5B3A1-DDE7-9DAD-66E8-202356A86E05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1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Source: Polaris; US EIA</a:t>
          </a:r>
        </a:p>
      </cdr:txBody>
    </cdr:sp>
  </cdr:relSizeAnchor>
  <cdr:relSizeAnchor xmlns:cdr="http://schemas.openxmlformats.org/drawingml/2006/chartDrawing">
    <cdr:from>
      <cdr:x>0.74326</cdr:x>
      <cdr:y>0.94651</cdr:y>
    </cdr:from>
    <cdr:to>
      <cdr:x>1</cdr:x>
      <cdr:y>1</cdr:y>
    </cdr:to>
    <cdr:sp macro="" textlink="">
      <cdr:nvSpPr>
        <cdr:cNvPr id="4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D81F6160-3A48-111D-A791-E0703589F721}"/>
            </a:ext>
          </a:extLst>
        </cdr:cNvPr>
        <cdr:cNvSpPr txBox="1"/>
      </cdr:nvSpPr>
      <cdr:spPr>
        <a:xfrm xmlns:a="http://schemas.openxmlformats.org/drawingml/2006/main">
          <a:off x="8345925" y="4724400"/>
          <a:ext cx="28829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 kern="1200">
              <a:solidFill>
                <a:srgbClr val="000000"/>
              </a:solidFill>
              <a:latin typeface="Arial" panose="020B0604020202020204" pitchFamily="34" charset="0"/>
            </a:rPr>
            <a:t>© 2025 Polaris Analytics and Consulting</a:t>
          </a:r>
        </a:p>
      </cdr:txBody>
    </cdr:sp>
  </cdr:relSizeAnchor>
  <cdr:relSizeAnchor xmlns:cdr="http://schemas.openxmlformats.org/drawingml/2006/chartDrawing">
    <cdr:from>
      <cdr:x>2.6717E-7</cdr:x>
      <cdr:y>0.10163</cdr:y>
    </cdr:from>
    <cdr:to>
      <cdr:x>0.03167</cdr:x>
      <cdr:y>0.7214</cdr:y>
    </cdr:to>
    <cdr:sp macro="" textlink="">
      <cdr:nvSpPr>
        <cdr:cNvPr id="5" name="txtBoxPrimaryYAxisLabel">
          <a:extLst xmlns:a="http://schemas.openxmlformats.org/drawingml/2006/main">
            <a:ext uri="{FF2B5EF4-FFF2-40B4-BE49-F238E27FC236}">
              <a16:creationId xmlns:a16="http://schemas.microsoft.com/office/drawing/2014/main" id="{E59A0C9C-D985-F028-2F42-A6F03DD934F0}"/>
            </a:ext>
          </a:extLst>
        </cdr:cNvPr>
        <cdr:cNvSpPr txBox="1"/>
      </cdr:nvSpPr>
      <cdr:spPr>
        <a:xfrm xmlns:a="http://schemas.openxmlformats.org/drawingml/2006/main" rot="16200000">
          <a:off x="-1293799" y="1776424"/>
          <a:ext cx="2943204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 kern="1200">
              <a:solidFill>
                <a:srgbClr val="000000"/>
              </a:solidFill>
              <a:latin typeface="Arial" panose="020B0604020202020204" pitchFamily="34" charset="0"/>
            </a:rPr>
            <a:t>Billion Barrels per Day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0.99825</cdr:x>
      <cdr:y>0.07483</cdr:y>
    </cdr:to>
    <cdr:sp macro="" textlink="">
      <cdr:nvSpPr>
        <cdr:cNvPr id="2" name="txtboxChartTitle"/>
        <cdr:cNvSpPr txBox="1"/>
      </cdr:nvSpPr>
      <cdr:spPr>
        <a:xfrm xmlns:a="http://schemas.openxmlformats.org/drawingml/2006/main">
          <a:off x="0" y="0"/>
          <a:ext cx="11212344" cy="355600"/>
        </a:xfrm>
        <a:prstGeom xmlns:a="http://schemas.openxmlformats.org/drawingml/2006/main" prst="rect">
          <a:avLst/>
        </a:prstGeom>
        <a:solidFill xmlns:a="http://schemas.openxmlformats.org/drawingml/2006/main">
          <a:srgbClr val="002145"/>
        </a:solidFill>
      </cdr:spPr>
      <cdr:txBody>
        <a:bodyPr xmlns:a="http://schemas.openxmlformats.org/drawingml/2006/main" vertOverflow="clip" vert="horz" lIns="76200" tIns="0" rIns="76200" bIns="0" rtlCol="0" anchor="ctr"/>
        <a:lstStyle xmlns:a="http://schemas.openxmlformats.org/drawingml/2006/main"/>
        <a:p xmlns:a="http://schemas.openxmlformats.org/drawingml/2006/main">
          <a:pPr algn="ctr" eaLnBrk="1"/>
          <a:r>
            <a:rPr lang="en-US" sz="1600" b="1">
              <a:solidFill>
                <a:srgbClr val="FFFFFF"/>
              </a:solidFill>
              <a:latin typeface="Arial" panose="020B0604020202020204" pitchFamily="34" charset="0"/>
            </a:rPr>
            <a:t>U.S. Inland</a:t>
          </a:r>
          <a:r>
            <a:rPr lang="en-US" sz="1600" b="1" baseline="0">
              <a:solidFill>
                <a:srgbClr val="FFFFFF"/>
              </a:solidFill>
              <a:latin typeface="Arial" panose="020B0604020202020204" pitchFamily="34" charset="0"/>
            </a:rPr>
            <a:t> River Barge Commodities, Tons and Ton-miles</a:t>
          </a:r>
          <a:endParaRPr lang="en-US" sz="1600" b="1">
            <a:solidFill>
              <a:srgbClr val="FFFFFF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0.0829</cdr:y>
    </cdr:from>
    <cdr:to>
      <cdr:x>0.03166</cdr:x>
      <cdr:y>0.71558</cdr:y>
    </cdr:to>
    <cdr:sp macro="" textlink="">
      <cdr:nvSpPr>
        <cdr:cNvPr id="6" name="txtBoxPrimaryYAxisLabel"/>
        <cdr:cNvSpPr txBox="1"/>
      </cdr:nvSpPr>
      <cdr:spPr>
        <a:xfrm xmlns:a="http://schemas.openxmlformats.org/drawingml/2006/main" rot="16200000">
          <a:off x="-1325442" y="1719383"/>
          <a:ext cx="3006483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t"/>
        <a:lstStyle xmlns:a="http://schemas.openxmlformats.org/drawingml/2006/main"/>
        <a:p xmlns:a="http://schemas.openxmlformats.org/drawingml/2006/main">
          <a:pPr algn="ctr" eaLnBrk="1"/>
          <a:r>
            <a:rPr lang="en-US" sz="1400" b="1">
              <a:solidFill>
                <a:srgbClr val="000000"/>
              </a:solidFill>
              <a:latin typeface="Arial" panose="020B0604020202020204" pitchFamily="34" charset="0"/>
            </a:rPr>
            <a:t>Million Tons</a:t>
          </a:r>
        </a:p>
      </cdr:txBody>
    </cdr:sp>
  </cdr:relSizeAnchor>
  <cdr:relSizeAnchor xmlns:cdr="http://schemas.openxmlformats.org/drawingml/2006/chartDrawing">
    <cdr:from>
      <cdr:x>0.96834</cdr:x>
      <cdr:y>0.10223</cdr:y>
    </cdr:from>
    <cdr:to>
      <cdr:x>1</cdr:x>
      <cdr:y>0.72159</cdr:y>
    </cdr:to>
    <cdr:sp macro="" textlink="">
      <cdr:nvSpPr>
        <cdr:cNvPr id="7" name="txtBoxSecondaryYAxisLabel"/>
        <cdr:cNvSpPr txBox="1"/>
      </cdr:nvSpPr>
      <cdr:spPr>
        <a:xfrm xmlns:a="http://schemas.openxmlformats.org/drawingml/2006/main" rot="5400000" flipH="1">
          <a:off x="9582587" y="1779587"/>
          <a:ext cx="2943225" cy="355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76200" rIns="76200" bIns="76200" rtlCol="0" anchor="b"/>
        <a:lstStyle xmlns:a="http://schemas.openxmlformats.org/drawingml/2006/main"/>
        <a:p xmlns:a="http://schemas.openxmlformats.org/drawingml/2006/main">
          <a:pPr algn="ctr" eaLnBrk="1"/>
          <a:r>
            <a:rPr lang="en-US" sz="1400" b="1">
              <a:solidFill>
                <a:srgbClr val="000000"/>
              </a:solidFill>
              <a:latin typeface="Arial" panose="020B0604020202020204" pitchFamily="34" charset="0"/>
            </a:rPr>
            <a:t>Billion Ton-miles</a:t>
          </a:r>
        </a:p>
      </cdr:txBody>
    </cdr:sp>
  </cdr:relSizeAnchor>
  <cdr:relSizeAnchor xmlns:cdr="http://schemas.openxmlformats.org/drawingml/2006/chartDrawing">
    <cdr:from>
      <cdr:x>0</cdr:x>
      <cdr:y>0.94655</cdr:y>
    </cdr:from>
    <cdr:to>
      <cdr:x>0.86498</cdr:x>
      <cdr:y>1</cdr:y>
    </cdr:to>
    <cdr:sp macro="" textlink="">
      <cdr:nvSpPr>
        <cdr:cNvPr id="8" name="txtBoxSourceLine">
          <a:extLst xmlns:a="http://schemas.openxmlformats.org/drawingml/2006/main">
            <a:ext uri="{FF2B5EF4-FFF2-40B4-BE49-F238E27FC236}">
              <a16:creationId xmlns:a16="http://schemas.microsoft.com/office/drawing/2014/main" id="{9F9F0F1F-942E-97EC-DDF6-C4078088B590}"/>
            </a:ext>
          </a:extLst>
        </cdr:cNvPr>
        <cdr:cNvSpPr txBox="1"/>
      </cdr:nvSpPr>
      <cdr:spPr>
        <a:xfrm xmlns:a="http://schemas.openxmlformats.org/drawingml/2006/main">
          <a:off x="0" y="4724400"/>
          <a:ext cx="97155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l" eaLnBrk="1"/>
          <a:r>
            <a:rPr lang="en-US" sz="1000" b="0">
              <a:solidFill>
                <a:srgbClr val="000000"/>
              </a:solidFill>
              <a:latin typeface="Arial" panose="020B0604020202020204" pitchFamily="34" charset="0"/>
            </a:rPr>
            <a:t>Source: IRRBC;</a:t>
          </a:r>
          <a:r>
            <a:rPr lang="en-US" sz="1000" b="0" baseline="0">
              <a:solidFill>
                <a:srgbClr val="000000"/>
              </a:solidFill>
              <a:latin typeface="Arial" panose="020B0604020202020204" pitchFamily="34" charset="0"/>
            </a:rPr>
            <a:t> </a:t>
          </a:r>
          <a:r>
            <a:rPr lang="en-US" sz="1000" b="0">
              <a:solidFill>
                <a:srgbClr val="000000"/>
              </a:solidFill>
              <a:latin typeface="Arial" panose="020B0604020202020204" pitchFamily="34" charset="0"/>
            </a:rPr>
            <a:t>Polaris Analytics and Consulting</a:t>
          </a:r>
        </a:p>
      </cdr:txBody>
    </cdr:sp>
  </cdr:relSizeAnchor>
  <cdr:relSizeAnchor xmlns:cdr="http://schemas.openxmlformats.org/drawingml/2006/chartDrawing">
    <cdr:from>
      <cdr:x>0.74333</cdr:x>
      <cdr:y>0.94655</cdr:y>
    </cdr:from>
    <cdr:to>
      <cdr:x>1</cdr:x>
      <cdr:y>1</cdr:y>
    </cdr:to>
    <cdr:sp macro="" textlink="">
      <cdr:nvSpPr>
        <cdr:cNvPr id="9" name="txtboxCopyrightLine">
          <a:extLst xmlns:a="http://schemas.openxmlformats.org/drawingml/2006/main">
            <a:ext uri="{FF2B5EF4-FFF2-40B4-BE49-F238E27FC236}">
              <a16:creationId xmlns:a16="http://schemas.microsoft.com/office/drawing/2014/main" id="{1217CDC7-0A21-B23C-BFC3-DA14BCE3273F}"/>
            </a:ext>
          </a:extLst>
        </cdr:cNvPr>
        <cdr:cNvSpPr txBox="1"/>
      </cdr:nvSpPr>
      <cdr:spPr>
        <a:xfrm xmlns:a="http://schemas.openxmlformats.org/drawingml/2006/main">
          <a:off x="8349100" y="4724400"/>
          <a:ext cx="28829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76200" tIns="0" rIns="76200" bIns="76200" rtlCol="0" anchor="b"/>
        <a:lstStyle xmlns:a="http://schemas.openxmlformats.org/drawingml/2006/main"/>
        <a:p xmlns:a="http://schemas.openxmlformats.org/drawingml/2006/main">
          <a:pPr algn="r" eaLnBrk="0"/>
          <a:r>
            <a:rPr lang="en-US" sz="1000" b="0">
              <a:solidFill>
                <a:srgbClr val="000000"/>
              </a:solidFill>
              <a:latin typeface="Arial" panose="020B0604020202020204" pitchFamily="34" charset="0"/>
            </a:rPr>
            <a:t>© 2025 Polaris Analytics and Consulting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411CA-18FB-431D-A461-32C8A178B3B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7D6E9-18D6-4539-9B90-0A438022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93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94A4-6EE9-10C2-F546-71095C87E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2413"/>
            <a:ext cx="7048500" cy="2387600"/>
          </a:xfrm>
        </p:spPr>
        <p:txBody>
          <a:bodyPr anchor="b" anchorCtr="0"/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F1FAB-66F9-299D-ABBD-2EB17CFB9B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4514850"/>
            <a:ext cx="7048500" cy="1143000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[First and Last Name, Title]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9B317AF-41E1-AF42-917B-E06F4E34EE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450" y="190500"/>
            <a:ext cx="5057775" cy="237744"/>
          </a:xfrm>
        </p:spPr>
        <p:txBody>
          <a:bodyPr>
            <a:noAutofit/>
          </a:bodyPr>
          <a:lstStyle>
            <a:lvl1pPr marL="0" indent="0" algn="r">
              <a:buNone/>
              <a:defRPr sz="1200" b="1">
                <a:solidFill>
                  <a:srgbClr val="A60F2D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839C413-3106-7D73-8DFB-9955BFF3C3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4010025"/>
            <a:ext cx="7048500" cy="40957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DF82692-AB61-AACE-12C0-BDD0F0BEAC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5915025"/>
            <a:ext cx="1743075" cy="2857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[Month DD, 20YY]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16C35D7-69B4-372F-FDF9-830ED24DAC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67675" y="1122363"/>
            <a:ext cx="4019550" cy="472598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0C5F0A-D312-81E0-3F74-9CEFC36C7C89}"/>
              </a:ext>
            </a:extLst>
          </p:cNvPr>
          <p:cNvSpPr/>
          <p:nvPr userDrawn="1"/>
        </p:nvSpPr>
        <p:spPr>
          <a:xfrm>
            <a:off x="0" y="6315189"/>
            <a:ext cx="12192000" cy="562841"/>
          </a:xfrm>
          <a:prstGeom prst="rect">
            <a:avLst/>
          </a:prstGeom>
          <a:solidFill>
            <a:srgbClr val="00214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1DFF9-F5FB-A8C2-69E2-50D5532AA7EF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12192000" cy="0"/>
          </a:xfrm>
          <a:prstGeom prst="line">
            <a:avLst/>
          </a:prstGeom>
          <a:ln w="57150">
            <a:solidFill>
              <a:srgbClr val="A6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9DE048C5-233C-46A0-958A-E5A7444AEFAB">
            <a:extLst>
              <a:ext uri="{FF2B5EF4-FFF2-40B4-BE49-F238E27FC236}">
                <a16:creationId xmlns:a16="http://schemas.microsoft.com/office/drawing/2014/main" id="{6BA7EF9B-6108-E2C7-CF7C-12B7E29628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" y="93149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104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55F8D6-EA54-4D62-BE96-FA279323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340783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AB04-A75D-0266-DC45-F3923DF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DE61A-0010-21C5-38EC-CB016AB8EB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C8D599-23B4-C335-9666-9F947D8F515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1606550"/>
            <a:ext cx="7072313" cy="27162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19183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BEAF-8930-F167-CF73-5F4D57CC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95BC-2B63-D54A-CC5E-B86DAF380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FD314-BD82-81FB-2C99-4F6FBACB5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4CB31-23FB-0DF6-36F4-AFA7BD24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150914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56F2-214B-055F-BC06-5E232A55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3693E-7ED4-564D-4A58-25392EA79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3073F-7694-686B-8433-DC10AD3A0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9DBA0-715B-AB4A-AE3B-8E8E16F1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2973642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368B1-57C2-855A-0BA3-97C300F2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33F6F-F5EC-50AF-DF49-4495E4DBD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743A5-9DDC-F403-597D-7B46784D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232757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BF9934-A162-72C8-EA03-24898CDCA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5C147-0FAC-8B48-31B0-E3B0435DE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59124-446D-4035-FFB8-3792863B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29643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19C3-F531-3270-93E6-694AF5F5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9BDE5-175B-BE7A-017E-215BE6B9D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 marL="685800" indent="-228600">
              <a:buFont typeface="Courier New" panose="02070309020205020404" pitchFamily="49" charset="0"/>
              <a:buChar char="o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Calibri" panose="020F0502020204030204" pitchFamily="34" charset="0"/>
              <a:buChar char="▫"/>
              <a:defRPr sz="2000"/>
            </a:lvl4pPr>
            <a:lvl5pPr marL="2057400" indent="-228600">
              <a:buFont typeface="Calibri" panose="020F0502020204030204" pitchFamily="34" charset="0"/>
              <a:buChar char="◊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47FF5A12-EDB9-231F-6D8C-4CAF69DF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8330" y="54050"/>
            <a:ext cx="4622276" cy="244972"/>
          </a:xfrm>
        </p:spPr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84367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CC472-37DE-CB6E-F56E-EB1390FB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B5463-19BF-EE30-C416-9D2BDE22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EA0A9-6904-9C6C-2F0A-E21F6752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8330" y="54050"/>
            <a:ext cx="4622276" cy="244972"/>
          </a:xfrm>
        </p:spPr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76203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FE8F-2660-ADE4-C6C8-99E2FCA2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72DA-C772-4CF7-C4A4-4E3D6A72A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2E195-C4D3-6612-4896-9E2A0A9B0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DBC34-C105-2F69-A389-A20855E3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374991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FE8F-2660-ADE4-C6C8-99E2FCA2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72DA-C772-4CF7-C4A4-4E3D6A72A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58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2E195-C4D3-6612-4896-9E2A0A9B0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8624" y="1825625"/>
            <a:ext cx="32918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DBC34-C105-2F69-A389-A20855E3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412558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FE8F-2660-ADE4-C6C8-99E2FCA2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72DA-C772-4CF7-C4A4-4E3D6A72A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918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2E195-C4D3-6612-4896-9E2A0A9B0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799" y="1825625"/>
            <a:ext cx="68580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DBC34-C105-2F69-A389-A20855E3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325023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FE8F-2660-ADE4-C6C8-99E2FCA2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72DA-C772-4CF7-C4A4-4E3D6A72A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03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2E195-C4D3-6612-4896-9E2A0A9B0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03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DBC34-C105-2F69-A389-A20855E3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501291-3ACA-4D7E-541B-EB1351FFA82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47725" y="4140200"/>
            <a:ext cx="5181600" cy="203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DF9F4FD-17EB-1670-5757-6D844E61C8E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1725" y="4140200"/>
            <a:ext cx="5181600" cy="203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76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C1B9-ECBB-FB2C-DB4F-1CECCB6A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62CD4-B4A0-3793-3F67-CACB4F7BB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74326-B482-3AF3-5779-D2CD39353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1C2F3-00CA-19D3-428B-E39525F57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8B0F61-6D35-7849-27A4-EA1C2695E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293CCC-7950-4357-3B3C-205C6F66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22656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DF171-B10B-DC7D-BBF0-39EFC1614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95BAD-FE88-E391-AEF1-48DAED204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56876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3484D5-AF6A-8B3B-5CD9-EE5C037CF18A}"/>
              </a:ext>
            </a:extLst>
          </p:cNvPr>
          <p:cNvSpPr/>
          <p:nvPr userDrawn="1"/>
        </p:nvSpPr>
        <p:spPr>
          <a:xfrm>
            <a:off x="0" y="6315189"/>
            <a:ext cx="12192000" cy="562841"/>
          </a:xfrm>
          <a:prstGeom prst="rect">
            <a:avLst/>
          </a:prstGeom>
          <a:solidFill>
            <a:srgbClr val="00214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1169DB-6A2F-B12E-6BDA-DD1A85B8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alphaModFix amt="85000"/>
          </a:blip>
          <a:srcRect l="8468" t="21267" b="29318"/>
          <a:stretch/>
        </p:blipFill>
        <p:spPr>
          <a:xfrm rot="16200000">
            <a:off x="-3051210" y="3005489"/>
            <a:ext cx="6360908" cy="2584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A70EAD-CC78-DCA1-3849-90EE6FC4FD7B}"/>
              </a:ext>
            </a:extLst>
          </p:cNvPr>
          <p:cNvSpPr txBox="1"/>
          <p:nvPr userDrawn="1"/>
        </p:nvSpPr>
        <p:spPr>
          <a:xfrm>
            <a:off x="7466029" y="6363799"/>
            <a:ext cx="3657600" cy="3657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2025 Polaris Analytics and Consulting - All Rights Reserved.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48C55-82D9-97E0-979B-EA757CFF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40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2E505-326E-FEDB-DDB4-85CFA8771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DE6BD-8CF8-F382-BB0F-A3AF58802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78330" y="54050"/>
            <a:ext cx="4622276" cy="244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2025 | State of the Barge Industry: Supply, Demand and Projections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3942AE-139D-DAC5-7ED9-94E6246D8504}"/>
              </a:ext>
            </a:extLst>
          </p:cNvPr>
          <p:cNvSpPr txBox="1">
            <a:spLocks/>
          </p:cNvSpPr>
          <p:nvPr userDrawn="1"/>
        </p:nvSpPr>
        <p:spPr>
          <a:xfrm>
            <a:off x="10706099" y="6359285"/>
            <a:ext cx="700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10CB5AE-BEB6-4700-A860-EEA550F6AA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2124F0-D98D-7DDC-F1F2-E92064AC0760}"/>
              </a:ext>
            </a:extLst>
          </p:cNvPr>
          <p:cNvSpPr/>
          <p:nvPr userDrawn="1"/>
        </p:nvSpPr>
        <p:spPr>
          <a:xfrm>
            <a:off x="838200" y="6353663"/>
            <a:ext cx="1197990" cy="382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409911-0160-D9CE-9E40-62BC5ABA9DE2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12192000" cy="0"/>
          </a:xfrm>
          <a:prstGeom prst="line">
            <a:avLst/>
          </a:prstGeom>
          <a:ln w="57150">
            <a:solidFill>
              <a:srgbClr val="A6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BFA8620-47B8-233A-A69B-AFD3E5A4F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3" b="10834"/>
          <a:stretch/>
        </p:blipFill>
        <p:spPr bwMode="auto">
          <a:xfrm>
            <a:off x="251617" y="6403967"/>
            <a:ext cx="173007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168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2" r:id="rId6"/>
    <p:sldLayoutId id="2147483660" r:id="rId7"/>
    <p:sldLayoutId id="2147483653" r:id="rId8"/>
    <p:sldLayoutId id="2147483654" r:id="rId9"/>
    <p:sldLayoutId id="2147483655" r:id="rId10"/>
    <p:sldLayoutId id="2147483663" r:id="rId11"/>
    <p:sldLayoutId id="2147483656" r:id="rId12"/>
    <p:sldLayoutId id="2147483657" r:id="rId13"/>
    <p:sldLayoutId id="2147483658" r:id="rId14"/>
    <p:sldLayoutId id="2147483659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▫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ill_alden/7275214102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.docx"/><Relationship Id="rId3" Type="http://schemas.openxmlformats.org/officeDocument/2006/relationships/hyperlink" Target="https://www.linkedin.com/in/eriksentr?lipi=urn%3Ali%3Apage%3Ad_flagship3_profile_view_base_contact_details%3B0xtUVN%2BzT4m2qSwgBY0Log%3D%3D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hyperlink" Target="https://www.pacanalytic.com/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twitter.com/keriksen" TargetMode="External"/><Relationship Id="rId9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acanalytic.com/data-analytic-product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hyperlink" Target="https://pacanalytic.com/columns-and-publications" TargetMode="External"/><Relationship Id="rId4" Type="http://schemas.openxmlformats.org/officeDocument/2006/relationships/hyperlink" Target="https://pacanalytic.com/speaking-and-medi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tugboat on a barge&#10;&#10;Description automatically generated">
            <a:extLst>
              <a:ext uri="{FF2B5EF4-FFF2-40B4-BE49-F238E27FC236}">
                <a16:creationId xmlns:a16="http://schemas.microsoft.com/office/drawing/2014/main" id="{54A56C96-8C3B-DF2B-8DE4-EE6D8E30FE1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172" r="23172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BEC46D-B001-A727-D5C2-0C297F5E6816}"/>
              </a:ext>
            </a:extLst>
          </p:cNvPr>
          <p:cNvSpPr txBox="1"/>
          <p:nvPr/>
        </p:nvSpPr>
        <p:spPr>
          <a:xfrm>
            <a:off x="8067675" y="5848350"/>
            <a:ext cx="4019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bill_alden/727521410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2ED98-A05F-447A-524F-282CD0E0B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State of the Barge Industry: Supply, Demand and Projections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719A8-984F-3595-74B9-98A75627E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 Eriksen, Managing Member, Strategic Advisor</a:t>
            </a:r>
          </a:p>
          <a:p>
            <a:r>
              <a:rPr lang="en-US" dirty="0"/>
              <a:t>Mike Steenhoek, Executive Director, Soy Transportation Coalition</a:t>
            </a:r>
          </a:p>
          <a:p>
            <a:r>
              <a:rPr lang="en-US" dirty="0"/>
              <a:t>Clark Todd, President and CEO, </a:t>
            </a:r>
            <a:r>
              <a:rPr lang="en-US" dirty="0" err="1"/>
              <a:t>Blessey</a:t>
            </a:r>
            <a:r>
              <a:rPr lang="en-US" dirty="0"/>
              <a:t> Marine Services, Inc.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D74C9-DFB5-A542-F70F-3F4EF7A933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2000" i="1" dirty="0"/>
              <a:t>2025 Inland Marine Expo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4E5B69-2730-6E73-94D0-BD6BA2934C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May 30,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E035D-BBDA-1E80-C69F-C7A3A13D3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107" y="4877133"/>
            <a:ext cx="916093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96AF4EC-E720-01CE-F537-36AC2E474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#IMX2025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32419-A8B1-DA58-9C05-740366B9E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675" y="1122363"/>
            <a:ext cx="2651760" cy="8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D8FE-ECB6-762C-E35D-8B25499F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Covered Barge Fleet Aging as New Builds Stagnate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2590E-4EE4-098A-BAFB-14D26F7D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B5B840B-35E2-4261-8E9E-9B6800C92E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731272"/>
              </p:ext>
            </p:extLst>
          </p:nvPr>
        </p:nvGraphicFramePr>
        <p:xfrm>
          <a:off x="838200" y="177990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91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series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61CFC-1D1A-549D-AFB9-72F82E00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Fleet Flattened but Aging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4379E-CE45-AB14-DEB5-5396AC6A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EC9257CB-C145-4B99-A7AD-9BCE7A674E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7647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39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981FF-C82B-5BA0-1D39-83BA119E0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Fleet Largest on Record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1121A-0E82-E61A-43C1-9AF994E5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7F7EF6B-8766-42F1-9551-0A5C3ABF58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2751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32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D30BB-49EE-6566-6F6D-8A729C21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Commodity Supply Chains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DF31B-9AEA-9CC0-CBDA-BF728228B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10585-9B9E-F6AF-CE74-A6715E3A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54610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9A2B1E-7275-4340-BEA8-B55E14BE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4-Rs</a:t>
            </a:r>
            <a:r>
              <a:rPr lang="en-US" dirty="0"/>
              <a:t> of the Commodity Supply Chain 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2B116C63-11E2-9B48-FB6F-91F9EB6717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71AE-F3F2-0F13-016D-72178E162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51844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E0845C0-464A-476E-9BC5-14F5E4BDF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4292850-099B-4B69-A18A-8264F65B6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3B52304-C74F-4CFB-AB60-8BC154440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FC1D4D1-CFF3-424E-A478-76A7B5247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E4AE9EA-377E-40A6-A845-8586E97DA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B2D6F1F-F60B-4ABE-816B-230E58F6A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AC737EA-9524-46C5-8415-CB0238626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9E4F793-BFA5-4430-B954-C97F6C1A3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B9BAE5B-B1DE-4A22-BBF5-5586CA2B7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DF1975F-6352-48EE-B6E2-BCED89997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02BDC2B-E39E-4070-9392-55550DA8E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7011163-0603-4AEC-8E6E-E99DA9708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3411-3DE4-B5CB-47F9-931D5436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Grain and Soybean Exports Rising for Fourth Year, would be Fifth Largest in U.S. History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EC667-FCA7-CF01-166E-0C0BDB6B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E26A7B8-9406-4EA4-B20E-D10EB48568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747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4549-BCC4-1265-5EB6-468FDC1E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Coal Consumption and Exports Flattening Out before Turning Lower with Production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96738-21E5-AF48-C0CF-20F9DF134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F78EC45-F567-43E8-A98B-419F53BA2D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916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B2F1-CE44-0A24-3004-1FC208F6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Petroleum and Other Liquids Consumption Nearing</a:t>
            </a:r>
            <a:br>
              <a:rPr lang="en-US" dirty="0"/>
            </a:br>
            <a:r>
              <a:rPr lang="en-US" dirty="0"/>
              <a:t>Pre-COVID-19 Levels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60166-ECF5-1655-3F51-F3185AE1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EEB7858-E24E-4471-932A-C047857B75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6911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ACCAA-8639-B2F3-C3FB-09B104931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724D-823F-9E9B-8232-1E21FA46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Barge Commodity Demand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139F4-D5ED-9FF6-F519-F9DD76245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30ADA-F558-2F0D-AEA9-1B77FD52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462395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01959-15E0-572B-1D92-B60BB243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Covered Demand Flattened waiting on Grain Exports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DE292-E8C8-3DC1-1599-BF119CC6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91CC86C-5BAF-4ED7-B1F7-5CD33D6465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420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6DEED-4AA3-D1F3-935E-BE6C5DFD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Charting the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2D4F4-0A8A-7140-D667-009E85DEE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Waterways Journal Products: Inland River Record</a:t>
            </a:r>
          </a:p>
          <a:p>
            <a:pPr>
              <a:buBlip>
                <a:blip r:embed="rId2"/>
              </a:buBlip>
            </a:pPr>
            <a:r>
              <a:rPr lang="en-US" dirty="0"/>
              <a:t>Polaris Analytics and Consulting, Ken Eriksen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dirty="0"/>
              <a:t>Barge Fleet Situation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dirty="0"/>
              <a:t>Commodity Supply Chain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dirty="0"/>
              <a:t>Barge Commodity Demand</a:t>
            </a:r>
          </a:p>
          <a:p>
            <a:pPr>
              <a:buBlip>
                <a:blip r:embed="rId2"/>
              </a:buBlip>
            </a:pPr>
            <a:r>
              <a:rPr lang="en-US" dirty="0"/>
              <a:t>Soy Transportation Coalition, Mike Steenhoek</a:t>
            </a:r>
          </a:p>
          <a:p>
            <a:pPr>
              <a:buBlip>
                <a:blip r:embed="rId2"/>
              </a:buBlip>
            </a:pPr>
            <a:r>
              <a:rPr lang="en-US" dirty="0" err="1"/>
              <a:t>Blessey</a:t>
            </a:r>
            <a:r>
              <a:rPr lang="en-US" dirty="0"/>
              <a:t> Marine Services, Inc., Clark Todd</a:t>
            </a:r>
          </a:p>
          <a:p>
            <a:pPr>
              <a:buBlip>
                <a:blip r:embed="rId2"/>
              </a:buBlip>
            </a:pPr>
            <a:r>
              <a:rPr lang="en-US" dirty="0"/>
              <a:t>Questions and Discussion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88312-F5E9-1010-8CC7-DE3DF201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77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Extreme close-up of compass">
            <a:extLst>
              <a:ext uri="{FF2B5EF4-FFF2-40B4-BE49-F238E27FC236}">
                <a16:creationId xmlns:a16="http://schemas.microsoft.com/office/drawing/2014/main" id="{F7C9A190-A3CF-B320-7436-A4362D814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4"/>
          <a:stretch/>
        </p:blipFill>
        <p:spPr>
          <a:xfrm>
            <a:off x="7118574" y="1132694"/>
            <a:ext cx="9179521" cy="51718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6CBE7-6776-076B-228E-B89B5483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38C23BB-1C84-915E-272F-A8497049A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27487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dirty="0"/>
              <a:t>New Administration fast at work on many fronts, regulations, spending, taxes, tariffs, security, …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dirty="0"/>
              <a:t>Commodity supply chains highly integrated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dirty="0"/>
              <a:t>U.S. has abundant supply of commodities the world needs with expanding exports while key imports needed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dirty="0"/>
              <a:t>While U.S. logistics face challenges, options to market make a difference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b="1" i="1" dirty="0"/>
              <a:t>3-Rs</a:t>
            </a:r>
            <a:r>
              <a:rPr lang="en-US" dirty="0"/>
              <a:t> of the barge fleets: </a:t>
            </a:r>
            <a:r>
              <a:rPr lang="en-US" b="1" dirty="0"/>
              <a:t>Retire</a:t>
            </a:r>
            <a:r>
              <a:rPr lang="en-US" dirty="0"/>
              <a:t>, </a:t>
            </a:r>
            <a:r>
              <a:rPr lang="en-US" b="1" dirty="0"/>
              <a:t>Replace</a:t>
            </a:r>
            <a:r>
              <a:rPr lang="en-US" dirty="0"/>
              <a:t> and </a:t>
            </a:r>
            <a:r>
              <a:rPr lang="en-US" b="1" dirty="0"/>
              <a:t>Resurge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dirty="0"/>
              <a:t>Keep </a:t>
            </a:r>
            <a:r>
              <a:rPr lang="en-US" b="1" i="1" dirty="0"/>
              <a:t>4-Rs</a:t>
            </a:r>
            <a:r>
              <a:rPr lang="en-US" dirty="0"/>
              <a:t> of the commodity supply chain in perspective</a:t>
            </a:r>
          </a:p>
          <a:p>
            <a:pPr lvl="1">
              <a:buClr>
                <a:srgbClr val="A60F2D"/>
              </a:buClr>
              <a:buBlip>
                <a:blip r:embed="rId4"/>
              </a:buBlip>
            </a:pPr>
            <a:r>
              <a:rPr lang="en-US" b="1" dirty="0">
                <a:solidFill>
                  <a:srgbClr val="0563C1"/>
                </a:solidFill>
              </a:rPr>
              <a:t>Reliable – Established and integrated network</a:t>
            </a:r>
          </a:p>
          <a:p>
            <a:pPr lvl="1">
              <a:buClr>
                <a:srgbClr val="A60F2D"/>
              </a:buClr>
              <a:buBlip>
                <a:blip r:embed="rId5"/>
              </a:buBlip>
            </a:pPr>
            <a:r>
              <a:rPr lang="en-US" b="1" dirty="0">
                <a:solidFill>
                  <a:srgbClr val="A60F2D"/>
                </a:solidFill>
              </a:rPr>
              <a:t>Resilient – Multiple options from Farm to Market</a:t>
            </a:r>
          </a:p>
          <a:p>
            <a:pPr lvl="1">
              <a:buClr>
                <a:srgbClr val="A60F2D"/>
              </a:buClr>
              <a:buBlip>
                <a:blip r:embed="rId6"/>
              </a:buBlip>
            </a:pPr>
            <a:r>
              <a:rPr lang="en-US" b="1" dirty="0">
                <a:solidFill>
                  <a:srgbClr val="002145"/>
                </a:solidFill>
              </a:rPr>
              <a:t>Resourceful – High volume, throughput, &amp; efficient</a:t>
            </a:r>
          </a:p>
          <a:p>
            <a:pPr lvl="1">
              <a:buClr>
                <a:srgbClr val="A60F2D"/>
              </a:buClr>
              <a:buBlip>
                <a:blip r:embed="rId7"/>
              </a:buBlip>
            </a:pPr>
            <a:r>
              <a:rPr lang="en-US" b="1" dirty="0">
                <a:solidFill>
                  <a:srgbClr val="00B050"/>
                </a:solidFill>
              </a:rPr>
              <a:t>Redundant – Plug &amp; Participate system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23E0-ED4B-99BA-02DB-7742CF35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21351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D3F7-7F37-B70E-A89E-4D1FC4E2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82D7-AD65-971A-0B9E-931EA0E6831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ct val="100000"/>
              </a:lnSpc>
              <a:buBlip>
                <a:blip r:embed="rId2"/>
              </a:buBlip>
            </a:pPr>
            <a:r>
              <a:rPr lang="en-US" dirty="0"/>
              <a:t>Ken Eriksen, Managing Member and Strategic Advisor</a:t>
            </a:r>
          </a:p>
          <a:p>
            <a:pPr marL="228600" indent="-228600">
              <a:lnSpc>
                <a:spcPct val="100000"/>
              </a:lnSpc>
              <a:buBlip>
                <a:blip r:embed="rId2"/>
              </a:buBlip>
            </a:pPr>
            <a:r>
              <a:rPr lang="en-US" dirty="0"/>
              <a:t>Ken.Eriksen@pacanalytic.com</a:t>
            </a:r>
          </a:p>
          <a:p>
            <a:pPr marL="228600" indent="-228600">
              <a:lnSpc>
                <a:spcPct val="100000"/>
              </a:lnSpc>
              <a:buBlip>
                <a:blip r:embed="rId2"/>
              </a:buBlip>
            </a:pPr>
            <a:r>
              <a:rPr lang="en-US" dirty="0"/>
              <a:t>M: +1.212.444.8280</a:t>
            </a:r>
          </a:p>
          <a:p>
            <a:r>
              <a:rPr lang="en-US" dirty="0"/>
              <a:t>    : </a:t>
            </a:r>
            <a:r>
              <a:rPr lang="en-US" dirty="0">
                <a:hlinkClick r:id="rId3"/>
              </a:rPr>
              <a:t>EriksenTR</a:t>
            </a:r>
            <a:endParaRPr lang="en-US" dirty="0"/>
          </a:p>
          <a:p>
            <a:r>
              <a:rPr lang="en-US" dirty="0"/>
              <a:t>    : </a:t>
            </a:r>
            <a:r>
              <a:rPr lang="en-US" dirty="0">
                <a:hlinkClick r:id="rId4"/>
              </a:rPr>
              <a:t>@keriksen</a:t>
            </a:r>
            <a:endParaRPr lang="en-US" dirty="0"/>
          </a:p>
          <a:p>
            <a:r>
              <a:rPr lang="en-US" dirty="0">
                <a:hlinkClick r:id="rId5"/>
              </a:rPr>
              <a:t>https://pacanalytic.com/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EB68D83-25AE-EF7F-3970-326957C05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1" r="33390"/>
          <a:stretch/>
        </p:blipFill>
        <p:spPr bwMode="auto">
          <a:xfrm>
            <a:off x="914399" y="3394591"/>
            <a:ext cx="197318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65C5A-6827-29B2-3E35-8E6179FC3A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pic>
        <p:nvPicPr>
          <p:cNvPr id="1026" name="Picture 2" descr="Transparent Linkedin Logo Black And White - Linkedin Logo Png - Free ...">
            <a:extLst>
              <a:ext uri="{FF2B5EF4-FFF2-40B4-BE49-F238E27FC236}">
                <a16:creationId xmlns:a16="http://schemas.microsoft.com/office/drawing/2014/main" id="{4930E541-0973-342F-540A-8D9F6A98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9701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45A8CDE-9053-ACB7-8284-F6DCACEF21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8213" y="2914650"/>
          <a:ext cx="5889625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5940848" imgH="3491238" progId="Word.Document.12">
                  <p:embed/>
                </p:oleObj>
              </mc:Choice>
              <mc:Fallback>
                <p:oleObj name="Document" r:id="rId8" imgW="5940848" imgH="3491238" progId="Word.Documen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45A8CDE-9053-ACB7-8284-F6DCACEF2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18213" y="2914650"/>
                        <a:ext cx="5889625" cy="3455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C441CEF-7D89-AD4F-A356-3871872F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61" y="4171950"/>
            <a:ext cx="2048160" cy="2011680"/>
          </a:xfrm>
          <a:prstGeom prst="rect">
            <a:avLst/>
          </a:prstGeom>
          <a:noFill/>
          <a:ln w="38100">
            <a:solidFill>
              <a:srgbClr val="A60F2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935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DCDC-4E13-4BA3-C569-E0BBF47D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Mike Steenhoek, Executive Director</a:t>
            </a:r>
            <a:br>
              <a:rPr lang="en-US" dirty="0"/>
            </a:br>
            <a:r>
              <a:rPr lang="en-US" dirty="0"/>
              <a:t>Soy Transportation Coalition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C75B-F11E-0FC5-144D-81590E157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28754-D526-7D40-8B4B-090406A1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633E2F-3B48-15B1-2084-D083C948B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47"/>
          <a:stretch>
            <a:fillRect/>
          </a:stretch>
        </p:blipFill>
        <p:spPr bwMode="auto">
          <a:xfrm>
            <a:off x="820420" y="4562475"/>
            <a:ext cx="40393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69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2A85-2DAC-B18C-68F8-07790D6F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Clark Todd, President and CEO</a:t>
            </a:r>
            <a:br>
              <a:rPr lang="en-US" dirty="0"/>
            </a:br>
            <a:r>
              <a:rPr lang="en-US" dirty="0" err="1"/>
              <a:t>Blessey</a:t>
            </a:r>
            <a:r>
              <a:rPr lang="en-US" dirty="0"/>
              <a:t> Marine Services, Inc.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BF976-E261-D1A7-5A7F-4EB43221F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CD13E-8220-DE0D-A55B-765A1E17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pic>
        <p:nvPicPr>
          <p:cNvPr id="1026" name="Picture 2" descr="Blessey Marine">
            <a:extLst>
              <a:ext uri="{FF2B5EF4-FFF2-40B4-BE49-F238E27FC236}">
                <a16:creationId xmlns:a16="http://schemas.microsoft.com/office/drawing/2014/main" id="{1F7CBFF3-CED3-CFF4-FC39-83391319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" y="4573905"/>
            <a:ext cx="410678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34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graph showing different types of numbers&#10;&#10;AI-generated content may be incorrect.">
            <a:extLst>
              <a:ext uri="{FF2B5EF4-FFF2-40B4-BE49-F238E27FC236}">
                <a16:creationId xmlns:a16="http://schemas.microsoft.com/office/drawing/2014/main" id="{9DBC91D3-B043-7C2C-F0EC-BDD19ED3A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28" y="68263"/>
            <a:ext cx="7820944" cy="617855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562CB-04F5-7157-EB0F-6DDB4B3B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May 2025 | State of the Barge Industry: Supply, Demand and Projections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205807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EDB575E-C06F-A01F-B764-252C2AABF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20" y="68263"/>
            <a:ext cx="7870760" cy="617855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A0FD3-6E37-A95F-179E-76149F3F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May 2025 | State of the Barge Industry: Supply, Demand and Projections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306344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8D79-12C0-4EA0-DC13-CD0E0C0D6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6223-DCAA-0CEB-822E-F78F6722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Industry Panel</a:t>
            </a:r>
            <a:br>
              <a:rPr lang="en-US" dirty="0"/>
            </a:br>
            <a:r>
              <a:rPr lang="en-US" i="1" dirty="0"/>
              <a:t>Question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42090-CD2D-938C-8B19-A45F86D6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Ken Eriksen, Managing Member and Strategic Advisor, Polaris Analytics and Consulting</a:t>
            </a:r>
          </a:p>
          <a:p>
            <a:pPr>
              <a:buBlip>
                <a:blip r:embed="rId2"/>
              </a:buBlip>
            </a:pPr>
            <a:r>
              <a:rPr lang="en-US" dirty="0"/>
              <a:t>Mike Steenhoek, Executive Director, Soy Transportation Coalition</a:t>
            </a:r>
          </a:p>
          <a:p>
            <a:pPr>
              <a:buBlip>
                <a:blip r:embed="rId2"/>
              </a:buBlip>
            </a:pPr>
            <a:r>
              <a:rPr lang="en-US" dirty="0"/>
              <a:t>Clark Todd, President and CEO, </a:t>
            </a:r>
            <a:r>
              <a:rPr lang="en-US" dirty="0" err="1"/>
              <a:t>Blessey</a:t>
            </a:r>
            <a:r>
              <a:rPr lang="en-US" dirty="0"/>
              <a:t> Marine Services, Inc.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3B756-87A2-6499-1D86-D714AEE3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40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49F3-074B-E998-EB99-0895B2E8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Polaris Analytics and Consulting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90F56-6082-CEFE-4E76-230307535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</a:rPr>
              <a:t>Anchoring Your Future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40133-EA9D-FCFF-AB9D-06134E5B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0C3D6C2-437B-8CD6-9E0D-AC7E2ED5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193" y="4726220"/>
            <a:ext cx="1371600" cy="13716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34026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678F-7C3F-04C8-A204-BEDE589E3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Polaris Analytics and Consulting</a:t>
            </a:r>
            <a:br>
              <a:rPr lang="en-US"/>
            </a:br>
            <a:r>
              <a:rPr lang="en-US" i="1">
                <a:solidFill>
                  <a:srgbClr val="C00000"/>
                </a:solidFill>
              </a:rPr>
              <a:t>Services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4418-2F8F-CF52-9260-686E9A0BD6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numCol="1"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Strategic Planning</a:t>
            </a:r>
          </a:p>
          <a:p>
            <a:pPr>
              <a:buBlip>
                <a:blip r:embed="rId2"/>
              </a:buBlip>
            </a:pPr>
            <a:r>
              <a:rPr lang="en-US" dirty="0"/>
              <a:t>Feasibility and Market Studies</a:t>
            </a:r>
          </a:p>
          <a:p>
            <a:pPr>
              <a:buBlip>
                <a:blip r:embed="rId2"/>
              </a:buBlip>
            </a:pPr>
            <a:r>
              <a:rPr lang="en-US" dirty="0"/>
              <a:t>Competitive and Policy Analysis</a:t>
            </a:r>
          </a:p>
          <a:p>
            <a:pPr>
              <a:buBlip>
                <a:blip r:embed="rId2"/>
              </a:buBlip>
            </a:pPr>
            <a:r>
              <a:rPr lang="en-US" dirty="0"/>
              <a:t>Global Commodity Flows</a:t>
            </a:r>
          </a:p>
          <a:p>
            <a:pPr>
              <a:buBlip>
                <a:blip r:embed="rId2"/>
              </a:buBlip>
            </a:pPr>
            <a:r>
              <a:rPr lang="en-US" dirty="0"/>
              <a:t>Capacity Utilization</a:t>
            </a:r>
          </a:p>
          <a:p>
            <a:pPr>
              <a:buBlip>
                <a:blip r:embed="rId2"/>
              </a:buBlip>
            </a:pPr>
            <a:r>
              <a:rPr lang="en-US" dirty="0"/>
              <a:t>Due Diligence</a:t>
            </a:r>
          </a:p>
          <a:p>
            <a:pPr>
              <a:buBlip>
                <a:blip r:embed="rId2"/>
              </a:buBlip>
            </a:pPr>
            <a:r>
              <a:rPr lang="en-US" dirty="0"/>
              <a:t>Economic Impact</a:t>
            </a:r>
          </a:p>
          <a:p>
            <a:pPr>
              <a:buBlip>
                <a:blip r:embed="rId2"/>
              </a:buBlip>
            </a:pPr>
            <a:r>
              <a:rPr lang="en-US" dirty="0">
                <a:hlinkClick r:id="rId3"/>
              </a:rPr>
              <a:t>Data Compilation and Delivery</a:t>
            </a: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/>
              <a:t>Expert Witness, Testimony and Legal Support</a:t>
            </a:r>
          </a:p>
          <a:p>
            <a:pPr>
              <a:buBlip>
                <a:blip r:embed="rId2"/>
              </a:buBlip>
            </a:pPr>
            <a:r>
              <a:rPr lang="en-US" dirty="0">
                <a:hlinkClick r:id="rId4"/>
              </a:rPr>
              <a:t>Public Speaking, Training and Events</a:t>
            </a: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>
                <a:hlinkClick r:id="rId5"/>
              </a:rPr>
              <a:t>Publication and Media Engagement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9427-A066-C31F-9D7B-CF156EC8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pic>
        <p:nvPicPr>
          <p:cNvPr id="15" name="Content Placeholder 14" descr="Close-up of graph">
            <a:extLst>
              <a:ext uri="{FF2B5EF4-FFF2-40B4-BE49-F238E27FC236}">
                <a16:creationId xmlns:a16="http://schemas.microsoft.com/office/drawing/2014/main" id="{FE78CD0A-EFA2-860D-3C0E-38E954979D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 r="4008"/>
          <a:stretch/>
        </p:blipFill>
        <p:spPr>
          <a:xfrm>
            <a:off x="7378457" y="503230"/>
            <a:ext cx="6572672" cy="5571589"/>
          </a:xfrm>
        </p:spPr>
      </p:pic>
    </p:spTree>
    <p:extLst>
      <p:ext uri="{BB962C8B-B14F-4D97-AF65-F5344CB8AC3E}">
        <p14:creationId xmlns:p14="http://schemas.microsoft.com/office/powerpoint/2010/main" val="3064446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CB9F-C60F-E659-4C3D-792C35E29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Polaris Analytics and Consulting</a:t>
            </a:r>
            <a:br>
              <a:rPr lang="en-US"/>
            </a:br>
            <a:r>
              <a:rPr lang="en-US" i="1">
                <a:solidFill>
                  <a:srgbClr val="C00000"/>
                </a:solidFill>
              </a:rPr>
              <a:t>Sectors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F05BA-F0E7-36F4-73CC-292077E799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/>
              <a:t>Supply Chains</a:t>
            </a:r>
          </a:p>
          <a:p>
            <a:pPr>
              <a:buBlip>
                <a:blip r:embed="rId2"/>
              </a:buBlip>
            </a:pPr>
            <a:r>
              <a:rPr lang="en-US"/>
              <a:t>Infrastructure</a:t>
            </a:r>
          </a:p>
          <a:p>
            <a:pPr>
              <a:buBlip>
                <a:blip r:embed="rId2"/>
              </a:buBlip>
            </a:pPr>
            <a:r>
              <a:rPr lang="en-US"/>
              <a:t>Transportation and Logistics</a:t>
            </a:r>
          </a:p>
          <a:p>
            <a:pPr>
              <a:buBlip>
                <a:blip r:embed="rId2"/>
              </a:buBlip>
            </a:pPr>
            <a:r>
              <a:rPr lang="en-US"/>
              <a:t>Energy, Renewables and Biofuels</a:t>
            </a:r>
          </a:p>
          <a:p>
            <a:pPr>
              <a:buBlip>
                <a:blip r:embed="rId2"/>
              </a:buBlip>
            </a:pPr>
            <a:r>
              <a:rPr lang="en-US"/>
              <a:t>Inputs - Crop Protection and Nutrients</a:t>
            </a:r>
          </a:p>
          <a:p>
            <a:pPr>
              <a:buBlip>
                <a:blip r:embed="rId2"/>
              </a:buBlip>
            </a:pPr>
            <a:r>
              <a:rPr lang="en-US"/>
              <a:t>Grains, Oilseeds and Feedstocks</a:t>
            </a:r>
          </a:p>
          <a:p>
            <a:pPr>
              <a:buBlip>
                <a:blip r:embed="rId2"/>
              </a:buBlip>
            </a:pPr>
            <a:r>
              <a:rPr lang="en-US"/>
              <a:t>Livestock and Proteins</a:t>
            </a:r>
          </a:p>
          <a:p>
            <a:pPr>
              <a:buBlip>
                <a:blip r:embed="rId2"/>
              </a:buBlip>
            </a:pPr>
            <a:r>
              <a:rPr lang="en-US"/>
              <a:t>Perishables</a:t>
            </a:r>
          </a:p>
          <a:p>
            <a:pPr>
              <a:buBlip>
                <a:blip r:embed="rId2"/>
              </a:buBlip>
            </a:pPr>
            <a:r>
              <a:rPr lang="en-US"/>
              <a:t>Handling and Storage Systems</a:t>
            </a:r>
          </a:p>
          <a:p>
            <a:pPr>
              <a:buBlip>
                <a:blip r:embed="rId2"/>
              </a:buBlip>
            </a:pPr>
            <a:r>
              <a:rPr lang="en-US"/>
              <a:t>Processing and Food Manufacturing</a:t>
            </a:r>
          </a:p>
        </p:txBody>
      </p:sp>
      <p:pic>
        <p:nvPicPr>
          <p:cNvPr id="7" name="Content Placeholder 6" descr="Top view of a tractor on a farm">
            <a:extLst>
              <a:ext uri="{FF2B5EF4-FFF2-40B4-BE49-F238E27FC236}">
                <a16:creationId xmlns:a16="http://schemas.microsoft.com/office/drawing/2014/main" id="{92CAED9F-ABF9-7131-8C73-0153856E80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5" r="19956"/>
          <a:stretch/>
        </p:blipFill>
        <p:spPr>
          <a:xfrm>
            <a:off x="7556825" y="486741"/>
            <a:ext cx="4416019" cy="554681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21AB8-43D0-975F-D10B-759B6CE0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33603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35FD-23C9-27BC-9B8B-B123350A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Waterways Journal Products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4AF7C-A776-B741-5A9E-0D16183FE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Inland River Record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6D84F-7775-834B-CC81-238B149D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132557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5469A-1F14-456F-32D2-E38ABC7D4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EEB9-E3BF-EA90-3B17-AB8C600C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Polaris Analytics and Consulting</a:t>
            </a:r>
            <a:br>
              <a:rPr lang="en-US"/>
            </a:br>
            <a:r>
              <a:rPr lang="en-US" i="1">
                <a:solidFill>
                  <a:srgbClr val="C00000"/>
                </a:solidFill>
              </a:rPr>
              <a:t>Clientele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4C173-F79D-C392-C611-5D7D9C221A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/>
              <a:t>Commercial, Private and Public</a:t>
            </a:r>
          </a:p>
          <a:p>
            <a:pPr>
              <a:buBlip>
                <a:blip r:embed="rId2"/>
              </a:buBlip>
            </a:pPr>
            <a:r>
              <a:rPr lang="en-US"/>
              <a:t>Commodity and Industry Associations</a:t>
            </a:r>
          </a:p>
          <a:p>
            <a:pPr>
              <a:buBlip>
                <a:blip r:embed="rId2"/>
              </a:buBlip>
            </a:pPr>
            <a:r>
              <a:rPr lang="en-US"/>
              <a:t>Non-Profit Organizations</a:t>
            </a:r>
          </a:p>
          <a:p>
            <a:pPr>
              <a:buBlip>
                <a:blip r:embed="rId2"/>
              </a:buBlip>
            </a:pPr>
            <a:r>
              <a:rPr lang="en-US"/>
              <a:t>Government, federal, state and local</a:t>
            </a:r>
          </a:p>
          <a:p>
            <a:pPr>
              <a:buBlip>
                <a:blip r:embed="rId2"/>
              </a:buBlip>
            </a:pPr>
            <a:r>
              <a:rPr lang="en-US"/>
              <a:t>Non-Government Organizations</a:t>
            </a:r>
          </a:p>
          <a:p>
            <a:pPr>
              <a:buBlip>
                <a:blip r:embed="rId2"/>
              </a:buBlip>
            </a:pPr>
            <a:r>
              <a:rPr lang="en-US"/>
              <a:t>Teaming Arrangements</a:t>
            </a:r>
          </a:p>
          <a:p>
            <a:pPr>
              <a:buBlip>
                <a:blip r:embed="rId2"/>
              </a:buBlip>
            </a:pPr>
            <a:r>
              <a:rPr lang="en-US"/>
              <a:t>Sub-Contracting</a:t>
            </a:r>
          </a:p>
          <a:p>
            <a:pPr>
              <a:buBlip>
                <a:blip r:embed="rId2"/>
              </a:buBlip>
            </a:pPr>
            <a:r>
              <a:rPr lang="en-US"/>
              <a:t>Publication and Media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8A43B-4AC4-E206-9271-D29E62ED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pic>
        <p:nvPicPr>
          <p:cNvPr id="9" name="Content Placeholder 8" descr="Tall office building looking up">
            <a:extLst>
              <a:ext uri="{FF2B5EF4-FFF2-40B4-BE49-F238E27FC236}">
                <a16:creationId xmlns:a16="http://schemas.microsoft.com/office/drawing/2014/main" id="{5A9344EE-C511-F2DC-6918-023631AD30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r="17325"/>
          <a:stretch/>
        </p:blipFill>
        <p:spPr>
          <a:xfrm>
            <a:off x="6930498" y="459789"/>
            <a:ext cx="5043022" cy="5658475"/>
          </a:xfrm>
        </p:spPr>
      </p:pic>
    </p:spTree>
    <p:extLst>
      <p:ext uri="{BB962C8B-B14F-4D97-AF65-F5344CB8AC3E}">
        <p14:creationId xmlns:p14="http://schemas.microsoft.com/office/powerpoint/2010/main" val="708463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5469A-1F14-456F-32D2-E38ABC7D4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EEB9-E3BF-EA90-3B17-AB8C600C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Polaris Analytics and Consulting</a:t>
            </a:r>
            <a:br>
              <a:rPr lang="en-US"/>
            </a:br>
            <a:r>
              <a:rPr lang="en-US" i="1">
                <a:solidFill>
                  <a:srgbClr val="C00000"/>
                </a:solidFill>
              </a:rPr>
              <a:t>Approach Taken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4C173-F79D-C392-C611-5D7D9C221A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Keep the </a:t>
            </a:r>
            <a:r>
              <a:rPr lang="en-US" b="1" i="1"/>
              <a:t>Horizon</a:t>
            </a:r>
            <a:r>
              <a:rPr lang="en-US"/>
              <a:t> in Perspective</a:t>
            </a:r>
          </a:p>
          <a:p>
            <a:pPr lvl="1">
              <a:buBlip>
                <a:blip r:embed="rId2"/>
              </a:buBlip>
            </a:pPr>
            <a:r>
              <a:rPr lang="en-US" b="1" i="1"/>
              <a:t>At the Horizon</a:t>
            </a:r>
            <a:r>
              <a:rPr lang="en-US"/>
              <a:t> – what is the present situation</a:t>
            </a:r>
          </a:p>
          <a:p>
            <a:pPr lvl="1">
              <a:buBlip>
                <a:blip r:embed="rId2"/>
              </a:buBlip>
            </a:pPr>
            <a:r>
              <a:rPr lang="en-US" b="1" i="1"/>
              <a:t>On the Horizon</a:t>
            </a:r>
            <a:r>
              <a:rPr lang="en-US"/>
              <a:t> – what can be seen, where are the opportunities and roadblocks</a:t>
            </a:r>
          </a:p>
          <a:p>
            <a:pPr lvl="1">
              <a:buBlip>
                <a:blip r:embed="rId2"/>
              </a:buBlip>
            </a:pPr>
            <a:r>
              <a:rPr lang="en-US" b="1" i="1"/>
              <a:t>Over the Horizon</a:t>
            </a:r>
            <a:r>
              <a:rPr lang="en-US"/>
              <a:t> – what is not seen that requires understanding and solution offerings to achieve strategic outcomes over the horizon</a:t>
            </a:r>
          </a:p>
          <a:p>
            <a:endParaRPr lang="en-US"/>
          </a:p>
        </p:txBody>
      </p:sp>
      <p:pic>
        <p:nvPicPr>
          <p:cNvPr id="10" name="Content Placeholder 9" descr="Binoculars and ocean">
            <a:extLst>
              <a:ext uri="{FF2B5EF4-FFF2-40B4-BE49-F238E27FC236}">
                <a16:creationId xmlns:a16="http://schemas.microsoft.com/office/drawing/2014/main" id="{F219BB58-22E7-A48D-73AA-0CDD93AA7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r="10226"/>
          <a:stretch/>
        </p:blipFill>
        <p:spPr>
          <a:xfrm>
            <a:off x="6294468" y="890271"/>
            <a:ext cx="6806656" cy="541395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8A43B-4AC4-E206-9271-D29E62ED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402144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6420-4D76-7D82-FD22-35A20B33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Waterways Journal Products – Inland River Record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816D7-8C10-2CB6-79DD-DF57E9A95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sz="1900" dirty="0"/>
              <a:t>Towboats</a:t>
            </a:r>
          </a:p>
          <a:p>
            <a:pPr>
              <a:buBlip>
                <a:blip r:embed="rId2"/>
              </a:buBlip>
            </a:pPr>
            <a:r>
              <a:rPr lang="en-US" sz="1900" dirty="0"/>
              <a:t>Barge Fleet – annual survey of barge operators</a:t>
            </a:r>
          </a:p>
          <a:p>
            <a:pPr>
              <a:buBlip>
                <a:blip r:embed="rId2"/>
              </a:buBlip>
            </a:pPr>
            <a:r>
              <a:rPr lang="en-US" sz="1900" dirty="0"/>
              <a:t>Barge Commodity – commodities moved by barge type</a:t>
            </a:r>
          </a:p>
          <a:p>
            <a:pPr>
              <a:buBlip>
                <a:blip r:embed="rId2"/>
              </a:buBlip>
            </a:pPr>
            <a:r>
              <a:rPr lang="en-US" sz="1900" dirty="0"/>
              <a:t>Barge Fact Book 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sz="1900" dirty="0"/>
              <a:t>Barge Fleet Dynamics: Age profiles, retirement forecasts, and newbuild trends for dry covered, open, and tank barges. Includes a 5-year outlook through 2030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sz="1900" dirty="0"/>
              <a:t>Towboat Sector: Horsepower trends, ownership patterns, and technological advancements.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sz="1900" dirty="0"/>
              <a:t>Commodity Markets: Outlook for grains, fertilizers, steel, coal, petroleum, and chemicals.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sz="1900" dirty="0"/>
              <a:t>Regulatory Landscape: Impacts of U.S. Army Corps of Engineers, U.S. Coast Guard, and federal funding policies.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sz="1900" dirty="0"/>
              <a:t>Barge Pressure Index: Proprietary calculations of supply-demand dynamics.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B5B6F-36E2-03B5-8D3A-77A2D933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04397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49F3-074B-E998-EB99-0895B2E8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Polaris Analytics and Consulting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90F56-6082-CEFE-4E76-230307535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</a:rPr>
              <a:t>Anchoring Your Future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40133-EA9D-FCFF-AB9D-06134E5B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0C3D6C2-437B-8CD6-9E0D-AC7E2ED5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193" y="4726220"/>
            <a:ext cx="1371600" cy="13716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5842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5D7C-BA03-60A6-2AA4-F0D308F6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Barge Fleet Situation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7FF71-B33E-5312-B8CF-93D6205F4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C62919-BC0D-F2D6-6B48-9C5C315B3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79224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3269-A70B-29C2-F2BE-3E5CD0C6D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3-Rs of the U.S. Inland Barge Fleet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0CCAC-117C-7218-13D2-3C433850A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dirty="0"/>
              <a:t>Retire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dirty="0"/>
              <a:t>Aging fleets – all three types: Dry Covered, Dry Open and Tank Barges</a:t>
            </a:r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dirty="0"/>
              <a:t>Replace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dirty="0"/>
              <a:t>To keep steady fleet size</a:t>
            </a:r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dirty="0"/>
              <a:t>Resurge 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dirty="0"/>
              <a:t>“To rise again or become active or popular once more. It can refer to something that was previously in decline or less prominent but has made a comeback.”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dirty="0"/>
              <a:t>Especially dry covered and tank</a:t>
            </a:r>
          </a:p>
          <a:p>
            <a:pPr lvl="1">
              <a:buClr>
                <a:srgbClr val="A60F2D"/>
              </a:buClr>
              <a:buFont typeface="Wingdings" panose="05000000000000000000" pitchFamily="2" charset="2"/>
              <a:buChar char="ü"/>
            </a:pPr>
            <a:r>
              <a:rPr lang="en-US" dirty="0"/>
              <a:t>Commodity demand for barge service stabilizing and firming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0737E-6A23-A670-AB20-D7E0557C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6559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5A73-D7CC-1F32-F3DA-25FF03AC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Inland Barge Fleet Dynamics – Covered and Tank Steady, Open Shrinking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4E112-33BD-EBC4-CE25-C8A4390E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25C812-F72E-43BF-AD0A-0E08E0C985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3264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002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E5C7-F032-AF67-1C55-CA157AE4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Inland Barge Fleet Dynamics – Number of Barges in Operation by Year Built and 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E2814-BD30-2752-6470-A236BE81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2025 | State of the Barge Industry: Supply, Demand and Projections</a:t>
            </a:r>
            <a:endParaRPr lang="en-US" i="1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8392C90-A686-45DF-BB34-06F16B8F6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95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C Analytic Default">
    <a:dk1>
      <a:sysClr val="windowText" lastClr="000000"/>
    </a:dk1>
    <a:lt1>
      <a:sysClr val="window" lastClr="FFFFFF"/>
    </a:lt1>
    <a:dk2>
      <a:srgbClr val="002145"/>
    </a:dk2>
    <a:lt2>
      <a:srgbClr val="C4CED4"/>
    </a:lt2>
    <a:accent1>
      <a:srgbClr val="002145"/>
    </a:accent1>
    <a:accent2>
      <a:srgbClr val="A60F2D"/>
    </a:accent2>
    <a:accent3>
      <a:srgbClr val="66C010"/>
    </a:accent3>
    <a:accent4>
      <a:srgbClr val="4D4D4D"/>
    </a:accent4>
    <a:accent5>
      <a:srgbClr val="FFCC00"/>
    </a:accent5>
    <a:accent6>
      <a:srgbClr val="C4CED4"/>
    </a:accent6>
    <a:hlink>
      <a:srgbClr val="0563C1"/>
    </a:hlink>
    <a:folHlink>
      <a:srgbClr val="954F72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C Analytic Default">
    <a:dk1>
      <a:sysClr val="windowText" lastClr="000000"/>
    </a:dk1>
    <a:lt1>
      <a:sysClr val="window" lastClr="FFFFFF"/>
    </a:lt1>
    <a:dk2>
      <a:srgbClr val="002145"/>
    </a:dk2>
    <a:lt2>
      <a:srgbClr val="C4CED4"/>
    </a:lt2>
    <a:accent1>
      <a:srgbClr val="002145"/>
    </a:accent1>
    <a:accent2>
      <a:srgbClr val="A60F2D"/>
    </a:accent2>
    <a:accent3>
      <a:srgbClr val="66C010"/>
    </a:accent3>
    <a:accent4>
      <a:srgbClr val="4D4D4D"/>
    </a:accent4>
    <a:accent5>
      <a:srgbClr val="FFCC00"/>
    </a:accent5>
    <a:accent6>
      <a:srgbClr val="C4CED4"/>
    </a:accent6>
    <a:hlink>
      <a:srgbClr val="0563C1"/>
    </a:hlink>
    <a:folHlink>
      <a:srgbClr val="954F72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27659</TotalTime>
  <Words>1526</Words>
  <Application>Microsoft Office PowerPoint</Application>
  <PresentationFormat>Widescreen</PresentationFormat>
  <Paragraphs>208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Courier New</vt:lpstr>
      <vt:lpstr>Wingdings</vt:lpstr>
      <vt:lpstr>Office Theme</vt:lpstr>
      <vt:lpstr>Document</vt:lpstr>
      <vt:lpstr>State of the Barge Industry: Supply, Demand and Projections</vt:lpstr>
      <vt:lpstr>Charting the Course</vt:lpstr>
      <vt:lpstr>Waterways Journal Products</vt:lpstr>
      <vt:lpstr>Waterways Journal Products – Inland River Record</vt:lpstr>
      <vt:lpstr>Polaris Analytics and Consulting</vt:lpstr>
      <vt:lpstr>Barge Fleet Situation</vt:lpstr>
      <vt:lpstr>3-Rs of the U.S. Inland Barge Fleet</vt:lpstr>
      <vt:lpstr>Inland Barge Fleet Dynamics – Covered and Tank Steady, Open Shrinking</vt:lpstr>
      <vt:lpstr>Inland Barge Fleet Dynamics – Number of Barges in Operation by Year Built and Age</vt:lpstr>
      <vt:lpstr>Covered Barge Fleet Aging as New Builds Stagnate</vt:lpstr>
      <vt:lpstr>Open Fleet Flattened but Aging</vt:lpstr>
      <vt:lpstr>Tank Fleet Largest on Record</vt:lpstr>
      <vt:lpstr>Commodity Supply Chains</vt:lpstr>
      <vt:lpstr>The 4-Rs of the Commodity Supply Chain </vt:lpstr>
      <vt:lpstr>U.S. Grain and Soybean Exports Rising for Fourth Year, would be Fifth Largest in U.S. History</vt:lpstr>
      <vt:lpstr>U.S. Coal Consumption and Exports Flattening Out before Turning Lower with Production</vt:lpstr>
      <vt:lpstr>U.S. Petroleum and Other Liquids Consumption Nearing Pre-COVID-19 Levels</vt:lpstr>
      <vt:lpstr>Barge Commodity Demand</vt:lpstr>
      <vt:lpstr>Covered Demand Flattened waiting on Grain Exports</vt:lpstr>
      <vt:lpstr>Wrap Up</vt:lpstr>
      <vt:lpstr>Contact Information</vt:lpstr>
      <vt:lpstr>Mike Steenhoek, Executive Director Soy Transportation Coalition</vt:lpstr>
      <vt:lpstr>Clark Todd, President and CEO Blessey Marine Services, Inc.</vt:lpstr>
      <vt:lpstr>PowerPoint Presentation</vt:lpstr>
      <vt:lpstr>PowerPoint Presentation</vt:lpstr>
      <vt:lpstr>State of the Industry Panel Question and Discussion</vt:lpstr>
      <vt:lpstr>Polaris Analytics and Consulting</vt:lpstr>
      <vt:lpstr>Polaris Analytics and Consulting Services and Activities</vt:lpstr>
      <vt:lpstr>Polaris Analytics and Consulting Sectors</vt:lpstr>
      <vt:lpstr>Polaris Analytics and Consulting Clientele</vt:lpstr>
      <vt:lpstr>Polaris Analytics and Consulting Approach Taken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Eriksen</dc:creator>
  <cp:lastModifiedBy>Ken Eriksen</cp:lastModifiedBy>
  <cp:revision>17</cp:revision>
  <dcterms:created xsi:type="dcterms:W3CDTF">2023-10-25T00:22:12Z</dcterms:created>
  <dcterms:modified xsi:type="dcterms:W3CDTF">2025-05-28T17:31:28Z</dcterms:modified>
</cp:coreProperties>
</file>